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2" r:id="rId2"/>
    <p:sldMasterId id="2147483696" r:id="rId3"/>
    <p:sldMasterId id="2147483723" r:id="rId4"/>
  </p:sldMasterIdLst>
  <p:notesMasterIdLst>
    <p:notesMasterId r:id="rId35"/>
  </p:notesMasterIdLst>
  <p:sldIdLst>
    <p:sldId id="1535" r:id="rId5"/>
    <p:sldId id="1540" r:id="rId6"/>
    <p:sldId id="1538" r:id="rId7"/>
    <p:sldId id="258" r:id="rId8"/>
    <p:sldId id="259" r:id="rId9"/>
    <p:sldId id="260" r:id="rId10"/>
    <p:sldId id="261" r:id="rId11"/>
    <p:sldId id="262" r:id="rId12"/>
    <p:sldId id="263" r:id="rId13"/>
    <p:sldId id="264" r:id="rId14"/>
    <p:sldId id="265" r:id="rId15"/>
    <p:sldId id="266" r:id="rId16"/>
    <p:sldId id="267" r:id="rId17"/>
    <p:sldId id="1509" r:id="rId18"/>
    <p:sldId id="356" r:id="rId19"/>
    <p:sldId id="1521" r:id="rId20"/>
    <p:sldId id="268" r:id="rId21"/>
    <p:sldId id="272" r:id="rId22"/>
    <p:sldId id="1528" r:id="rId23"/>
    <p:sldId id="1529" r:id="rId24"/>
    <p:sldId id="1523" r:id="rId25"/>
    <p:sldId id="1530" r:id="rId26"/>
    <p:sldId id="1531" r:id="rId27"/>
    <p:sldId id="273" r:id="rId28"/>
    <p:sldId id="1532" r:id="rId29"/>
    <p:sldId id="1539" r:id="rId30"/>
    <p:sldId id="1525" r:id="rId31"/>
    <p:sldId id="1524" r:id="rId32"/>
    <p:sldId id="1526" r:id="rId33"/>
    <p:sldId id="1527" r:id="rId34"/>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0A0C82C-4C51-44D0-93C6-2A8D7213A482}">
          <p14:sldIdLst>
            <p14:sldId id="1535"/>
            <p14:sldId id="1540"/>
            <p14:sldId id="1538"/>
          </p14:sldIdLst>
        </p14:section>
        <p14:section name="Evolution and what is Serverless" id="{CC8F812E-40FF-4BCE-B8F0-C07AC2A0F4BF}">
          <p14:sldIdLst>
            <p14:sldId id="258"/>
            <p14:sldId id="259"/>
            <p14:sldId id="260"/>
            <p14:sldId id="261"/>
            <p14:sldId id="262"/>
            <p14:sldId id="263"/>
            <p14:sldId id="264"/>
            <p14:sldId id="265"/>
            <p14:sldId id="266"/>
            <p14:sldId id="267"/>
            <p14:sldId id="1509"/>
            <p14:sldId id="356"/>
            <p14:sldId id="1521"/>
            <p14:sldId id="268"/>
          </p14:sldIdLst>
        </p14:section>
        <p14:section name="Demo" id="{D5AEE18A-8FC5-4701-A94D-2EF299200040}">
          <p14:sldIdLst>
            <p14:sldId id="272"/>
            <p14:sldId id="1528"/>
            <p14:sldId id="1529"/>
            <p14:sldId id="1523"/>
            <p14:sldId id="1530"/>
            <p14:sldId id="1531"/>
          </p14:sldIdLst>
        </p14:section>
        <p14:section name="Summary" id="{0A57D920-3851-45C5-9D21-650D0D1EF997}">
          <p14:sldIdLst>
            <p14:sldId id="273"/>
            <p14:sldId id="1532"/>
            <p14:sldId id="1539"/>
            <p14:sldId id="1525"/>
            <p14:sldId id="1524"/>
            <p14:sldId id="1526"/>
            <p14:sldId id="152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82" autoAdjust="0"/>
    <p:restoredTop sz="79247" autoAdjust="0"/>
  </p:normalViewPr>
  <p:slideViewPr>
    <p:cSldViewPr snapToGrid="0">
      <p:cViewPr varScale="1">
        <p:scale>
          <a:sx n="99" d="100"/>
          <a:sy n="99" d="100"/>
        </p:scale>
        <p:origin x="80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E32757-5E78-4D8A-9310-659E923F7388}" type="datetimeFigureOut">
              <a:rPr lang="nb-NO" smtClean="0"/>
              <a:t>29.05.2018</a:t>
            </a:fld>
            <a:endParaRPr lang="nb-N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8665D8-7FC6-4558-BB3B-3E00AD789BB5}" type="slidenum">
              <a:rPr lang="nb-NO" smtClean="0"/>
              <a:t>‹#›</a:t>
            </a:fld>
            <a:endParaRPr lang="nb-NO"/>
          </a:p>
        </p:txBody>
      </p:sp>
    </p:spTree>
    <p:extLst>
      <p:ext uri="{BB962C8B-B14F-4D97-AF65-F5344CB8AC3E}">
        <p14:creationId xmlns:p14="http://schemas.microsoft.com/office/powerpoint/2010/main" val="2181921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9FFCA5-EC6E-4101-8C61-2CF9BC18D6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1839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a:p>
            <a:endParaRPr lang="en-US" dirty="0"/>
          </a:p>
          <a:p>
            <a:r>
              <a:rPr lang="en-US" dirty="0"/>
              <a:t>Abstraction of servers, infrastructure and configuration of operating system</a:t>
            </a:r>
          </a:p>
          <a:p>
            <a:r>
              <a:rPr lang="en-US" dirty="0"/>
              <a:t>Event-driven scale</a:t>
            </a:r>
          </a:p>
          <a:p>
            <a:r>
              <a:rPr lang="en-US" dirty="0"/>
              <a:t>Sub-second billing</a:t>
            </a:r>
          </a:p>
          <a:p>
            <a:r>
              <a:rPr lang="en-US" dirty="0"/>
              <a:t>Stateless</a:t>
            </a:r>
          </a:p>
          <a:p>
            <a:endParaRPr lang="en-US" dirty="0"/>
          </a:p>
          <a:p>
            <a:pPr lvl="0" rt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is a </a:t>
            </a:r>
            <a:r>
              <a:rPr lang="en-US" sz="1200" b="1" kern="1200" dirty="0">
                <a:solidFill>
                  <a:schemeClr val="tx1"/>
                </a:solidFill>
                <a:effectLst/>
                <a:latin typeface="+mn-lt"/>
                <a:ea typeface="+mn-ea"/>
                <a:cs typeface="+mn-cs"/>
              </a:rPr>
              <a:t>fully managed</a:t>
            </a:r>
            <a:r>
              <a:rPr lang="en-US" sz="1200" kern="1200" dirty="0">
                <a:solidFill>
                  <a:schemeClr val="tx1"/>
                </a:solidFill>
                <a:effectLst/>
                <a:latin typeface="+mn-lt"/>
                <a:ea typeface="+mn-ea"/>
                <a:cs typeface="+mn-cs"/>
              </a:rPr>
              <a:t> service. Some refer to it as Functions as a Service</a:t>
            </a:r>
          </a:p>
          <a:p>
            <a:pPr lvl="1"/>
            <a:r>
              <a:rPr lang="en-US" sz="1200" kern="1200" dirty="0">
                <a:solidFill>
                  <a:schemeClr val="tx1"/>
                </a:solidFill>
                <a:effectLst/>
                <a:latin typeface="+mn-lt"/>
                <a:ea typeface="+mn-ea"/>
                <a:cs typeface="+mn-cs"/>
              </a:rPr>
              <a:t>OS and Framework patching is performed for you</a:t>
            </a:r>
          </a:p>
          <a:p>
            <a:pPr lvl="1"/>
            <a:r>
              <a:rPr lang="en-US" sz="1200" kern="1200" dirty="0">
                <a:solidFill>
                  <a:schemeClr val="tx1"/>
                </a:solidFill>
                <a:effectLst/>
                <a:latin typeface="+mn-lt"/>
                <a:ea typeface="+mn-ea"/>
                <a:cs typeface="+mn-cs"/>
              </a:rPr>
              <a:t>There is zero administrative tasks and no need to manage any infrastructure </a:t>
            </a:r>
          </a:p>
          <a:p>
            <a:pPr lvl="1"/>
            <a:r>
              <a:rPr lang="en-US" sz="1200" kern="1200" dirty="0">
                <a:solidFill>
                  <a:schemeClr val="tx1"/>
                </a:solidFill>
                <a:effectLst/>
                <a:latin typeface="+mn-lt"/>
                <a:ea typeface="+mn-ea"/>
                <a:cs typeface="+mn-cs"/>
              </a:rPr>
              <a:t>You just deploy your code (function) and it runs</a:t>
            </a:r>
          </a:p>
          <a:p>
            <a:pPr lvl="1"/>
            <a:r>
              <a:rPr lang="en-US" sz="1200" kern="1200" dirty="0">
                <a:solidFill>
                  <a:schemeClr val="tx1"/>
                </a:solidFill>
                <a:effectLst/>
                <a:latin typeface="+mn-lt"/>
                <a:ea typeface="+mn-ea"/>
                <a:cs typeface="+mn-cs"/>
              </a:rPr>
              <a:t>Your code runs within seconds and for very short period of time</a:t>
            </a:r>
          </a:p>
          <a:p>
            <a:pPr lv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a:t>
            </a:r>
            <a:r>
              <a:rPr lang="en-US" sz="1200" b="1" kern="1200" dirty="0">
                <a:solidFill>
                  <a:schemeClr val="tx1"/>
                </a:solidFill>
                <a:effectLst/>
                <a:latin typeface="+mn-lt"/>
                <a:ea typeface="+mn-ea"/>
                <a:cs typeface="+mn-cs"/>
              </a:rPr>
              <a:t>scales quickly </a:t>
            </a:r>
            <a:r>
              <a:rPr lang="en-US" sz="1200" kern="1200" dirty="0">
                <a:solidFill>
                  <a:schemeClr val="tx1"/>
                </a:solidFill>
                <a:effectLst/>
                <a:latin typeface="+mn-lt"/>
                <a:ea typeface="+mn-ea"/>
                <a:cs typeface="+mn-cs"/>
              </a:rPr>
              <a:t>(almost </a:t>
            </a:r>
            <a:r>
              <a:rPr lang="en-US" sz="1200" b="1" kern="1200" dirty="0">
                <a:solidFill>
                  <a:schemeClr val="tx1"/>
                </a:solidFill>
                <a:effectLst/>
                <a:latin typeface="+mn-lt"/>
                <a:ea typeface="+mn-ea"/>
                <a:cs typeface="+mn-cs"/>
              </a:rPr>
              <a:t>instantly</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vastly</a:t>
            </a:r>
            <a:r>
              <a:rPr lang="en-US" sz="1200" kern="1200" dirty="0">
                <a:solidFill>
                  <a:schemeClr val="tx1"/>
                </a:solidFill>
                <a:effectLst/>
                <a:latin typeface="+mn-lt"/>
                <a:ea typeface="+mn-ea"/>
                <a:cs typeface="+mn-cs"/>
              </a:rPr>
              <a:t> </a:t>
            </a:r>
          </a:p>
          <a:p>
            <a:pPr lvl="1"/>
            <a:r>
              <a:rPr lang="en-US" sz="1200" kern="1200" dirty="0">
                <a:solidFill>
                  <a:schemeClr val="tx1"/>
                </a:solidFill>
                <a:effectLst/>
                <a:latin typeface="+mn-lt"/>
                <a:ea typeface="+mn-ea"/>
                <a:cs typeface="+mn-cs"/>
              </a:rPr>
              <a:t>Automatically scales </a:t>
            </a:r>
            <a:r>
              <a:rPr lang="en-US" sz="1200" b="1" kern="1200" dirty="0">
                <a:solidFill>
                  <a:schemeClr val="tx1"/>
                </a:solidFill>
                <a:effectLst/>
                <a:latin typeface="+mn-lt"/>
                <a:ea typeface="+mn-ea"/>
                <a:cs typeface="+mn-cs"/>
              </a:rPr>
              <a:t>within seconds </a:t>
            </a:r>
            <a:endParaRPr lang="en-US" sz="1200" kern="1200" dirty="0">
              <a:solidFill>
                <a:schemeClr val="tx1"/>
              </a:solidFill>
              <a:effectLst/>
              <a:latin typeface="+mn-lt"/>
              <a:ea typeface="+mn-ea"/>
              <a:cs typeface="+mn-cs"/>
            </a:endParaRPr>
          </a:p>
          <a:p>
            <a:pPr lvl="1"/>
            <a:r>
              <a:rPr lang="en-US" sz="1200" b="1" kern="1200" dirty="0">
                <a:solidFill>
                  <a:schemeClr val="tx1"/>
                </a:solidFill>
                <a:effectLst/>
                <a:latin typeface="+mn-lt"/>
                <a:ea typeface="+mn-ea"/>
                <a:cs typeface="+mn-cs"/>
              </a:rPr>
              <a:t>No</a:t>
            </a:r>
            <a:r>
              <a:rPr lang="en-US" sz="1200" kern="1200" dirty="0">
                <a:solidFill>
                  <a:schemeClr val="tx1"/>
                </a:solidFill>
                <a:effectLst/>
                <a:latin typeface="+mn-lt"/>
                <a:ea typeface="+mn-ea"/>
                <a:cs typeface="+mn-cs"/>
              </a:rPr>
              <a:t> scale </a:t>
            </a:r>
            <a:r>
              <a:rPr lang="en-US" sz="1200" b="1" kern="1200" dirty="0">
                <a:solidFill>
                  <a:schemeClr val="tx1"/>
                </a:solidFill>
                <a:effectLst/>
                <a:latin typeface="+mn-lt"/>
                <a:ea typeface="+mn-ea"/>
                <a:cs typeface="+mn-cs"/>
              </a:rPr>
              <a:t>configuration</a:t>
            </a:r>
            <a:r>
              <a:rPr lang="en-US" sz="1200" kern="1200" dirty="0">
                <a:solidFill>
                  <a:schemeClr val="tx1"/>
                </a:solidFill>
                <a:effectLst/>
                <a:latin typeface="+mn-lt"/>
                <a:ea typeface="+mn-ea"/>
                <a:cs typeface="+mn-cs"/>
              </a:rPr>
              <a:t> is required (there is no way to configure scale or limits)</a:t>
            </a:r>
          </a:p>
          <a:p>
            <a:pPr lvl="1"/>
            <a:r>
              <a:rPr lang="en-US" sz="1200" kern="1200" dirty="0">
                <a:solidFill>
                  <a:schemeClr val="tx1"/>
                </a:solidFill>
                <a:effectLst/>
                <a:latin typeface="+mn-lt"/>
                <a:ea typeface="+mn-ea"/>
                <a:cs typeface="+mn-cs"/>
              </a:rPr>
              <a:t>Scales to match </a:t>
            </a:r>
            <a:r>
              <a:rPr lang="en-US" sz="1200" b="1" kern="1200" dirty="0">
                <a:solidFill>
                  <a:schemeClr val="tx1"/>
                </a:solidFill>
                <a:effectLst/>
                <a:latin typeface="+mn-lt"/>
                <a:ea typeface="+mn-ea"/>
                <a:cs typeface="+mn-cs"/>
              </a:rPr>
              <a:t>any given workload</a:t>
            </a:r>
            <a:r>
              <a:rPr lang="en-US" sz="1200" kern="1200" dirty="0">
                <a:solidFill>
                  <a:schemeClr val="tx1"/>
                </a:solidFill>
                <a:effectLst/>
                <a:latin typeface="+mn-lt"/>
                <a:ea typeface="+mn-ea"/>
                <a:cs typeface="+mn-cs"/>
              </a:rPr>
              <a:t>. Scales from zero to handle </a:t>
            </a:r>
            <a:r>
              <a:rPr lang="en-US" sz="1200" b="1" kern="1200" dirty="0">
                <a:solidFill>
                  <a:schemeClr val="tx1"/>
                </a:solidFill>
                <a:effectLst/>
                <a:latin typeface="+mn-lt"/>
                <a:ea typeface="+mn-ea"/>
                <a:cs typeface="+mn-cs"/>
              </a:rPr>
              <a:t>tens of thousands concurrent</a:t>
            </a:r>
            <a:r>
              <a:rPr lang="en-US" sz="1200" kern="1200" dirty="0">
                <a:solidFill>
                  <a:schemeClr val="tx1"/>
                </a:solidFill>
                <a:effectLst/>
                <a:latin typeface="+mn-lt"/>
                <a:ea typeface="+mn-ea"/>
                <a:cs typeface="+mn-cs"/>
              </a:rPr>
              <a:t> functions invocations within seconds </a:t>
            </a:r>
          </a:p>
          <a:p>
            <a:pPr lvl="1"/>
            <a:r>
              <a:rPr lang="en-US" sz="1200" kern="1200" dirty="0">
                <a:solidFill>
                  <a:schemeClr val="tx1"/>
                </a:solidFill>
                <a:effectLst/>
                <a:latin typeface="+mn-lt"/>
                <a:ea typeface="+mn-ea"/>
                <a:cs typeface="+mn-cs"/>
              </a:rPr>
              <a:t>Pay only for the time your code is running</a:t>
            </a:r>
          </a:p>
          <a:p>
            <a:pPr lv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a:t>
            </a:r>
            <a:r>
              <a:rPr lang="en-US" sz="1200" b="1" kern="1200" dirty="0">
                <a:solidFill>
                  <a:schemeClr val="tx1"/>
                </a:solidFill>
                <a:effectLst/>
                <a:latin typeface="+mn-lt"/>
                <a:ea typeface="+mn-ea"/>
                <a:cs typeface="+mn-cs"/>
              </a:rPr>
              <a:t>reacts to events</a:t>
            </a:r>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React, in near real-time, to events and triggers</a:t>
            </a:r>
          </a:p>
          <a:p>
            <a:pPr lvl="1"/>
            <a:r>
              <a:rPr lang="en-US" sz="1200" kern="1200" dirty="0">
                <a:solidFill>
                  <a:schemeClr val="tx1"/>
                </a:solidFill>
                <a:effectLst/>
                <a:latin typeface="+mn-lt"/>
                <a:ea typeface="+mn-ea"/>
                <a:cs typeface="+mn-cs"/>
              </a:rPr>
              <a:t>Triggered by virtually any event from Azure service or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services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3505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JE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“Pinnacle of PaaS compute”</a:t>
            </a:r>
          </a:p>
          <a:p>
            <a:pPr marL="571500" indent="-571500">
              <a:buFont typeface="Arial" panose="020B0604020202020204" pitchFamily="34" charset="0"/>
              <a:buChar char="•"/>
            </a:pPr>
            <a:r>
              <a:rPr lang="en-US" dirty="0"/>
              <a:t>Not just hardware “servers”, but software servers are also </a:t>
            </a:r>
            <a:r>
              <a:rPr lang="en-US" b="1" dirty="0"/>
              <a:t>managed for you</a:t>
            </a:r>
          </a:p>
          <a:p>
            <a:pPr marL="571500" indent="-571500">
              <a:buFont typeface="Arial" panose="020B0604020202020204" pitchFamily="34" charset="0"/>
              <a:buChar char="•"/>
            </a:pPr>
            <a:r>
              <a:rPr lang="en-US" dirty="0"/>
              <a:t>Focus on </a:t>
            </a:r>
            <a:r>
              <a:rPr lang="en-US" b="1" dirty="0"/>
              <a:t>business logic</a:t>
            </a:r>
            <a:r>
              <a:rPr lang="en-US" dirty="0"/>
              <a:t>, not solving technical problems not </a:t>
            </a:r>
            <a:r>
              <a:rPr lang="en-US" b="1" dirty="0"/>
              <a:t>core to business</a:t>
            </a:r>
          </a:p>
          <a:p>
            <a:pPr marL="571500" indent="-571500">
              <a:buFont typeface="Arial" panose="020B0604020202020204" pitchFamily="34" charset="0"/>
              <a:buChar char="•"/>
            </a:pPr>
            <a:r>
              <a:rPr lang="en-US" dirty="0"/>
              <a:t>Lower effort to get started makes it easier to experiment (bots, etc.)</a:t>
            </a:r>
          </a:p>
          <a:p>
            <a:r>
              <a:rPr lang="en-US" dirty="0"/>
              <a:t>Benefits of “Serverless”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39948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today’s cloud enabled world, businesses are solving for maximum efficiency and faster time to market,</a:t>
            </a:r>
            <a:r>
              <a:rPr lang="en-US" baseline="0" dirty="0"/>
              <a:t> while reducing IT spend. </a:t>
            </a:r>
          </a:p>
          <a:p>
            <a:pPr marL="0" indent="0">
              <a:buFont typeface="Arial" panose="020B0604020202020204" pitchFamily="34" charset="0"/>
              <a:buNone/>
            </a:pPr>
            <a:r>
              <a:rPr lang="en-US" baseline="0" dirty="0"/>
              <a:t>Over the years we have seen businesses evolve from spinning VMs to leveraging the benefits of PaaS cloud such as managed infrastructure, scalability, high availability and cost.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Today, more businesses are trying to solve for what is core to their business focus – delivering services faster to their customers,</a:t>
            </a:r>
            <a:r>
              <a:rPr lang="en-US" baseline="0" dirty="0"/>
              <a:t> while reducing IT spend significantly. The answer comes in the form of </a:t>
            </a:r>
            <a:r>
              <a:rPr lang="en-US" baseline="0" dirty="0" err="1"/>
              <a:t>Serverless</a:t>
            </a:r>
            <a:r>
              <a:rPr lang="en-US" baseline="0" dirty="0"/>
              <a:t> application platform. </a:t>
            </a:r>
          </a:p>
          <a:p>
            <a:pPr marL="0" indent="0">
              <a:buFont typeface="Arial" panose="020B0604020202020204" pitchFamily="34" charset="0"/>
              <a:buNone/>
            </a:pPr>
            <a:endParaRPr lang="en-US" baseline="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In industry terms, when you hear someone say “</a:t>
            </a:r>
            <a:r>
              <a:rPr lang="en-US" baseline="0" dirty="0" err="1"/>
              <a:t>Serverless</a:t>
            </a:r>
            <a:r>
              <a:rPr lang="en-US" baseline="0" dirty="0"/>
              <a:t>” more often than not they are talking about </a:t>
            </a:r>
            <a:r>
              <a:rPr lang="en-US" baseline="0" dirty="0" err="1"/>
              <a:t>Serveless</a:t>
            </a:r>
            <a:r>
              <a:rPr lang="en-US" baseline="0" dirty="0"/>
              <a:t> Compute services which form the glue that enable developers to build their apps faster leveraging a variety of other PaaS services.   </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err="1"/>
              <a:t>Serverless</a:t>
            </a:r>
            <a:r>
              <a:rPr lang="en-US" baseline="0" dirty="0"/>
              <a:t> lets businesses maximize their benefits of the PaaS cloud by offering a fully managed infrastructure, with no servers to manage, provision and patch; hence reducing management overhead significantly. The event triggered programming model, allows for continuous auto-scaling and micro billing capabilities. Event-triggered compute and event-triggered scaling allows businesses to pay only for the compute power that was used, depending on the size of the workload.</a:t>
            </a:r>
          </a:p>
          <a:p>
            <a:pPr marL="0" indent="0">
              <a:buFont typeface="Arial" panose="020B0604020202020204" pitchFamily="34" charset="0"/>
              <a:buNone/>
            </a:pPr>
            <a:endParaRPr lang="en-US" baseline="0"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DD6517-1363-477A-A525-1F927625F38F}"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5/29/2018</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04546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JE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Lets talk about what really makes up MSFT’s Serverless platform:  At the center of the Serverless platform, is</a:t>
            </a:r>
            <a:r>
              <a:rPr lang="en-US" baseline="0" dirty="0"/>
              <a:t> our compute offerings: Azure Functions and Azure Logic Apps. Azure Functions is an event based Serverless compute experience that helps you accelerate your development. Logic Apps is a powerful orchestration tool. It enables building a Serverless app in minutes – by orchestrating multiple functions using a visual workflow tool. </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Say you have your apps up and running using Serverless. Congratulations! You now need to collect intelligence from different apps across platforms to take actions upon. There are a few essential components which we think are core to building Serverless applications are: </a:t>
            </a:r>
          </a:p>
          <a:p>
            <a:pPr marL="628650" lvl="1" indent="-171450">
              <a:buFont typeface="Arial" panose="020B0604020202020204" pitchFamily="34" charset="0"/>
              <a:buChar char="•"/>
            </a:pPr>
            <a:r>
              <a:rPr lang="en-US" baseline="0" dirty="0"/>
              <a:t>Data/ Storage –Functions has triggers and bindings with Azure document DB and Azure Blob storage </a:t>
            </a:r>
          </a:p>
          <a:p>
            <a:pPr marL="1085850" lvl="2" indent="-171450">
              <a:buFont typeface="Arial" panose="020B0604020202020204" pitchFamily="34" charset="0"/>
              <a:buChar char="•"/>
            </a:pPr>
            <a:r>
              <a:rPr lang="en-US" b="1" baseline="0" dirty="0"/>
              <a:t>** Triggers: </a:t>
            </a:r>
            <a:r>
              <a:rPr lang="en-US" b="1" dirty="0"/>
              <a:t>Triggers are event responses used to trigger your custom code. They allow you to respond to events across the Azure platform or on premise. </a:t>
            </a:r>
            <a:endParaRPr lang="en-US" b="1" baseline="0" dirty="0"/>
          </a:p>
          <a:p>
            <a:pPr marL="1085850" lvl="2" indent="-171450">
              <a:buFont typeface="Arial" panose="020B0604020202020204" pitchFamily="34" charset="0"/>
              <a:buChar char="•"/>
            </a:pPr>
            <a:r>
              <a:rPr lang="en-US" b="1" baseline="0" dirty="0"/>
              <a:t>** Bindings: </a:t>
            </a:r>
            <a:r>
              <a:rPr lang="en-US" b="1" dirty="0"/>
              <a:t>Bindings represent the necessary meta data used to connect your code to the desired trigger or associated input or output data.</a:t>
            </a:r>
            <a:endParaRPr lang="en-US" b="1" baseline="0" dirty="0"/>
          </a:p>
          <a:p>
            <a:pPr marL="628650" lvl="1" indent="-171450">
              <a:buFont typeface="Arial" panose="020B0604020202020204" pitchFamily="34" charset="0"/>
              <a:buChar char="•"/>
            </a:pPr>
            <a:r>
              <a:rPr lang="en-US" baseline="0" dirty="0"/>
              <a:t>Messaging such as queues and topics using Azure Service Bus and Azure Event Hubs</a:t>
            </a:r>
          </a:p>
          <a:p>
            <a:pPr marL="628650" lvl="1" indent="-171450">
              <a:buFont typeface="Arial" panose="020B0604020202020204" pitchFamily="34" charset="0"/>
              <a:buChar char="•"/>
            </a:pPr>
            <a:r>
              <a:rPr lang="en-US" baseline="0" dirty="0"/>
              <a:t>Integration – that includes core LOB apps and SaaS apps integration via Azure Logic Apps.</a:t>
            </a:r>
          </a:p>
          <a:p>
            <a:pPr marL="628650" lvl="1" indent="-171450">
              <a:buFont typeface="Arial" panose="020B0604020202020204" pitchFamily="34" charset="0"/>
              <a:buChar char="•"/>
            </a:pPr>
            <a:r>
              <a:rPr lang="en-US" baseline="0" dirty="0"/>
              <a:t>Intelligence on data and sentiment/ predictive analysis using Cognitive services and Machine learning</a:t>
            </a:r>
          </a:p>
          <a:p>
            <a:pPr marL="628650" lvl="1" indent="-171450">
              <a:buFont typeface="Arial" panose="020B0604020202020204" pitchFamily="34" charset="0"/>
              <a:buChar char="•"/>
            </a:pPr>
            <a:r>
              <a:rPr lang="en-US" baseline="0" dirty="0"/>
              <a:t>Conversation as a service – how do we equip developers to build apps that offer an end-to-end experience for their end users – Azure Bot Service offers a Serverless interactive bot experience. </a:t>
            </a:r>
          </a:p>
          <a:p>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More, developers are spending more time writing code that allows them to add huge business impact with Serverless.  MSFT offers numerous development tools such as IDE Support for Visual Studio in functions and Logic Apps, enables local development (vs web browser coding environment), visual debugging capability, all with your tools of choice.</a:t>
            </a:r>
          </a:p>
          <a:p>
            <a:endParaRPr lang="en-US" baseline="0" dirty="0"/>
          </a:p>
          <a:p>
            <a:pPr marL="171450" indent="-171450">
              <a:buFont typeface="Arial" panose="020B0604020202020204" pitchFamily="34" charset="0"/>
              <a:buChar char="•"/>
            </a:pPr>
            <a:r>
              <a:rPr lang="en-US" baseline="0" dirty="0"/>
              <a:t>Lastly, I also want to highlight top scenarios and use cases for Serverless:</a:t>
            </a:r>
          </a:p>
          <a:p>
            <a:pPr marL="685800" lvl="1" indent="-228600">
              <a:buFont typeface="+mj-lt"/>
              <a:buAutoNum type="arabicPeriod"/>
            </a:pPr>
            <a:r>
              <a:rPr lang="en-US" baseline="0" dirty="0"/>
              <a:t>Real-time Stream analytics: Customers can use Functions to feed real-time streams of data from application tracking into structured data and store it in SQL online.</a:t>
            </a:r>
          </a:p>
          <a:p>
            <a:pPr marL="685800" lvl="1" indent="-228600">
              <a:buFont typeface="+mj-lt"/>
              <a:buAutoNum type="arabicPeriod"/>
            </a:pPr>
            <a:r>
              <a:rPr lang="en-US" baseline="0" dirty="0"/>
              <a:t>SaaS event processing: Customers can use Functions and Logic Apps to analyze data from an excel file in </a:t>
            </a:r>
            <a:r>
              <a:rPr lang="en-US" baseline="0" dirty="0" err="1"/>
              <a:t>Onedrive</a:t>
            </a:r>
            <a:r>
              <a:rPr lang="en-US" baseline="0" dirty="0"/>
              <a:t> and perform validation, filtration, sorting and convert data into consumable business charts</a:t>
            </a:r>
          </a:p>
          <a:p>
            <a:pPr marL="685800" lvl="1" indent="-228600">
              <a:buFont typeface="+mj-lt"/>
              <a:buAutoNum type="arabicPeriod"/>
            </a:pPr>
            <a:r>
              <a:rPr lang="en-US" baseline="0" dirty="0"/>
              <a:t>Web app architecture: Used a lot in creating targeted  marketing collaterals – when a customer clicks on a webpage, it triggers a </a:t>
            </a:r>
            <a:r>
              <a:rPr lang="en-US" baseline="0" dirty="0" err="1"/>
              <a:t>webhook</a:t>
            </a:r>
            <a:r>
              <a:rPr lang="en-US" baseline="0" dirty="0"/>
              <a:t>, that uses a function to create an ad that matches the customer profile and displays a completed webpage.</a:t>
            </a:r>
          </a:p>
          <a:p>
            <a:pPr marL="685800" lvl="1" indent="-228600">
              <a:buFont typeface="+mj-lt"/>
              <a:buAutoNum type="arabicPeriod"/>
            </a:pPr>
            <a:r>
              <a:rPr lang="en-US" baseline="0" dirty="0"/>
              <a:t>Real-time bot messaging: When customers send a message to a </a:t>
            </a:r>
            <a:r>
              <a:rPr lang="en-US" baseline="0" dirty="0" err="1"/>
              <a:t>chatbox</a:t>
            </a:r>
            <a:r>
              <a:rPr lang="en-US" baseline="0" dirty="0"/>
              <a:t>, Functions calls Cortana analytics to generate appropriate answers and sends a response back.</a:t>
            </a:r>
          </a:p>
          <a:p>
            <a:pPr marL="685800" lvl="1" indent="-228600">
              <a:buFont typeface="+mj-lt"/>
              <a:buAutoNum type="arabicPeriod"/>
            </a:pPr>
            <a:endParaRPr lang="en-US" baseline="0" dirty="0"/>
          </a:p>
          <a:p>
            <a:pPr marL="457200" lvl="1" indent="0">
              <a:buFont typeface="+mj-lt"/>
              <a:buNone/>
            </a:pPr>
            <a:endParaRPr lang="en-US" baseline="0" dirty="0"/>
          </a:p>
          <a:p>
            <a:pPr marL="0" marR="0" lvl="0" indent="0" algn="l" defTabSz="932688" rtl="0" eaLnBrk="1" fontAlgn="auto" latinLnBrk="0" hangingPunct="1">
              <a:lnSpc>
                <a:spcPct val="100000"/>
              </a:lnSpc>
              <a:spcBef>
                <a:spcPts val="0"/>
              </a:spcBef>
              <a:spcAft>
                <a:spcPts val="0"/>
              </a:spcAft>
              <a:buClrTx/>
              <a:buSzTx/>
              <a:buFontTx/>
              <a:buNone/>
              <a:tabLst/>
              <a:defRPr/>
            </a:pPr>
            <a:r>
              <a:rPr lang="en-US" b="1" baseline="0" dirty="0"/>
              <a:t>//from before:  Customers have different paths to build a Serverless app – start by building the distributed application components using functions by leveraging the numerous templates and declarative bindings </a:t>
            </a:r>
            <a:r>
              <a:rPr lang="en-US" b="1" u="sng" baseline="0" dirty="0"/>
              <a:t>Or</a:t>
            </a:r>
            <a:r>
              <a:rPr lang="en-US" b="1" baseline="0" dirty="0"/>
              <a:t> </a:t>
            </a:r>
          </a:p>
          <a:p>
            <a:pPr marL="0" marR="0" lvl="0" indent="0" algn="l" defTabSz="932688" rtl="0" eaLnBrk="1" fontAlgn="auto" latinLnBrk="0" hangingPunct="1">
              <a:lnSpc>
                <a:spcPct val="100000"/>
              </a:lnSpc>
              <a:spcBef>
                <a:spcPts val="0"/>
              </a:spcBef>
              <a:spcAft>
                <a:spcPts val="0"/>
              </a:spcAft>
              <a:buClrTx/>
              <a:buSzTx/>
              <a:buFontTx/>
              <a:buNone/>
              <a:tabLst/>
              <a:defRPr/>
            </a:pPr>
            <a:r>
              <a:rPr lang="en-US" b="1" baseline="0" dirty="0"/>
              <a:t>Start with the workflow and orchestration of Serverless application using Azure Logic Apps. The visual designer enables developers to quickly and easily author, edit and visualize orchestration of multiple functions and workflow. </a:t>
            </a:r>
          </a:p>
          <a:p>
            <a:endParaRPr lang="en-US" baseline="0" dirty="0"/>
          </a:p>
          <a:p>
            <a:endParaRPr lang="en-US" baseline="0" dirty="0"/>
          </a:p>
          <a:p>
            <a:endParaRPr lang="en-US" baseline="0" dirty="0"/>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3759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a:p>
            <a:endParaRPr lang="en-US" dirty="0"/>
          </a:p>
          <a:p>
            <a:r>
              <a:rPr lang="en-US" dirty="0"/>
              <a:t>Middle part first</a:t>
            </a:r>
          </a:p>
          <a:p>
            <a:endParaRPr lang="en-US" dirty="0"/>
          </a:p>
          <a:p>
            <a:r>
              <a:rPr lang="en-US" dirty="0"/>
              <a:t>Similar</a:t>
            </a:r>
            <a:r>
              <a:rPr lang="en-US" baseline="0" dirty="0"/>
              <a:t> screens as in office, and feels like a mix of PowerPoint and Excel</a:t>
            </a:r>
          </a:p>
          <a:p>
            <a:endParaRPr lang="en-US" baseline="0" dirty="0"/>
          </a:p>
          <a:p>
            <a:r>
              <a:rPr lang="en-US" baseline="0" dirty="0"/>
              <a:t>Use device controls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5/29/2018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19415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5/29/2018 7:10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751882B2-2A8B-41BF-8CFC-6E5FDA8BCE79}"/>
              </a:ext>
            </a:extLst>
          </p:cNvPr>
          <p:cNvSpPr>
            <a:spLocks noGrp="1"/>
          </p:cNvSpPr>
          <p:nvPr>
            <p:ph type="body" idx="1"/>
          </p:nvPr>
        </p:nvSpPr>
        <p:spPr/>
        <p:txBody>
          <a:bodyPr/>
          <a:lstStyle/>
          <a:p>
            <a:r>
              <a:rPr lang="nb-NO" dirty="0"/>
              <a:t>JE</a:t>
            </a:r>
          </a:p>
        </p:txBody>
      </p:sp>
    </p:spTree>
    <p:extLst>
      <p:ext uri="{BB962C8B-B14F-4D97-AF65-F5344CB8AC3E}">
        <p14:creationId xmlns:p14="http://schemas.microsoft.com/office/powerpoint/2010/main" val="6809187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baseline="0" dirty="0"/>
          </a:p>
          <a:p>
            <a:r>
              <a:rPr lang="en-US" baseline="0" dirty="0"/>
              <a:t>A</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5/29/2018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8419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a:t>
            </a:r>
          </a:p>
          <a:p>
            <a:endParaRPr lang="en-US" dirty="0"/>
          </a:p>
          <a:p>
            <a:r>
              <a:rPr lang="en-US" dirty="0"/>
              <a:t>So what kind of apps and scenarios can be built using serverless technologies?</a:t>
            </a:r>
          </a:p>
          <a:p>
            <a:r>
              <a:rPr lang="en-US" dirty="0"/>
              <a:t>The answer is anything where there is need to run some logic in response to an event.  </a:t>
            </a:r>
          </a:p>
          <a:p>
            <a:endParaRPr lang="en-US" dirty="0"/>
          </a:p>
          <a:p>
            <a:r>
              <a:rPr lang="en-US" dirty="0"/>
              <a:t>Some of you might be surprised to learn that, the above definition covers a big portion of the computing universe.  Modern computing is all about events:</a:t>
            </a:r>
          </a:p>
          <a:p>
            <a:pPr marL="228600" indent="-228600">
              <a:buFont typeface="+mj-lt"/>
              <a:buAutoNum type="arabicPeriod"/>
            </a:pPr>
            <a:r>
              <a:rPr lang="en-US" dirty="0"/>
              <a:t>An IoT device sending data to analyze and store in real-time is an event.  There are billions of those.  Handling of such data such as enriching, analyzing or filtering is best done using serverless functions which can be spun up on demand.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Almost every web based application needs to run some regular maintenance task like cleaning up a database or synchronizing data between two systems.  All of these times are events.  Such tasks that need to be run only at specific times, don’t call for dedicated infrastructure.  They are best left to serverless solutions.</a:t>
            </a:r>
          </a:p>
          <a:p>
            <a:pPr marL="228600" indent="-228600">
              <a:buFont typeface="+mj-lt"/>
              <a:buAutoNum type="arabicPeriod"/>
            </a:pPr>
            <a:r>
              <a:rPr lang="en-US" dirty="0"/>
              <a:t>A mobile app clicking a picture and submitting to backend is an event.  There are billions of such apps.  In many cases developers building such apps want to focus on delighting their customers using clients app experience.  Serverless technology can easily take away the burden of building mobile backends.</a:t>
            </a:r>
          </a:p>
          <a:p>
            <a:pPr marL="228600" indent="-228600">
              <a:buFont typeface="+mj-lt"/>
              <a:buAutoNum type="arabicPeriod"/>
            </a:pPr>
            <a:r>
              <a:rPr lang="en-US" dirty="0"/>
              <a:t>Automated response systems receiving a customer request is an event.  Building intelligent bots for such scenarios using serverless technology is again a great example where the focus needs to be on logic instead of infrastructure.</a:t>
            </a:r>
          </a:p>
          <a:p>
            <a:pPr marL="228600" indent="-228600">
              <a:buFont typeface="+mj-lt"/>
              <a:buAutoNum type="arabicPeriod"/>
            </a:pPr>
            <a:endParaRPr lang="en-US" dirty="0"/>
          </a:p>
          <a:p>
            <a:pPr marL="228600" indent="-228600">
              <a:buFont typeface="+mj-lt"/>
              <a:buAutoNum type="arabicPeriod"/>
            </a:pPr>
            <a:endParaRPr lang="en-US" dirty="0"/>
          </a:p>
          <a:p>
            <a:pPr marL="0" indent="0">
              <a:buFont typeface="+mj-lt"/>
              <a:buNone/>
            </a:pPr>
            <a:r>
              <a:rPr lang="en-US" dirty="0"/>
              <a:t>These are only some of the many examples which fit well with </a:t>
            </a:r>
            <a:r>
              <a:rPr lang="en-US" dirty="0" err="1"/>
              <a:t>serverless</a:t>
            </a:r>
            <a:r>
              <a:rPr lang="en-US" dirty="0"/>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F9BF72-0868-4F84-9FCC-2F96DE36B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89550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A</a:t>
            </a:r>
          </a:p>
        </p:txBody>
      </p:sp>
      <p:sp>
        <p:nvSpPr>
          <p:cNvPr id="4" name="Slide Number Placeholder 3"/>
          <p:cNvSpPr>
            <a:spLocks noGrp="1"/>
          </p:cNvSpPr>
          <p:nvPr>
            <p:ph type="sldNum" sz="quarter" idx="10"/>
          </p:nvPr>
        </p:nvSpPr>
        <p:spPr/>
        <p:txBody>
          <a:bodyPr/>
          <a:lstStyle/>
          <a:p>
            <a:fld id="{7D8665D8-7FC6-4558-BB3B-3E00AD789BB5}" type="slidenum">
              <a:rPr lang="nb-NO" smtClean="0"/>
              <a:t>18</a:t>
            </a:fld>
            <a:endParaRPr lang="nb-NO"/>
          </a:p>
        </p:txBody>
      </p:sp>
    </p:spTree>
    <p:extLst>
      <p:ext uri="{BB962C8B-B14F-4D97-AF65-F5344CB8AC3E}">
        <p14:creationId xmlns:p14="http://schemas.microsoft.com/office/powerpoint/2010/main" val="9548983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5/29/2018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1831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Begge</a:t>
            </a:r>
          </a:p>
        </p:txBody>
      </p:sp>
      <p:sp>
        <p:nvSpPr>
          <p:cNvPr id="4" name="Slide Number Placeholder 3"/>
          <p:cNvSpPr>
            <a:spLocks noGrp="1"/>
          </p:cNvSpPr>
          <p:nvPr>
            <p:ph type="sldNum" sz="quarter" idx="10"/>
          </p:nvPr>
        </p:nvSpPr>
        <p:spPr/>
        <p:txBody>
          <a:bodyPr/>
          <a:lstStyle/>
          <a:p>
            <a:fld id="{7D8665D8-7FC6-4558-BB3B-3E00AD789BB5}" type="slidenum">
              <a:rPr lang="nb-NO" smtClean="0"/>
              <a:t>2</a:t>
            </a:fld>
            <a:endParaRPr lang="nb-NO"/>
          </a:p>
        </p:txBody>
      </p:sp>
    </p:spTree>
    <p:extLst>
      <p:ext uri="{BB962C8B-B14F-4D97-AF65-F5344CB8AC3E}">
        <p14:creationId xmlns:p14="http://schemas.microsoft.com/office/powerpoint/2010/main" val="39903519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VPN</a:t>
            </a:r>
          </a:p>
          <a:p>
            <a:r>
              <a:rPr lang="en-US" dirty="0"/>
              <a:t>The Hybrid Worker Agent is continuously listening for new job requests</a:t>
            </a:r>
            <a:endParaRPr lang="nb-NO" dirty="0"/>
          </a:p>
        </p:txBody>
      </p:sp>
    </p:spTree>
    <p:extLst>
      <p:ext uri="{BB962C8B-B14F-4D97-AF65-F5344CB8AC3E}">
        <p14:creationId xmlns:p14="http://schemas.microsoft.com/office/powerpoint/2010/main" val="14195336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Tree>
    <p:extLst>
      <p:ext uri="{BB962C8B-B14F-4D97-AF65-F5344CB8AC3E}">
        <p14:creationId xmlns:p14="http://schemas.microsoft.com/office/powerpoint/2010/main" val="21065074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nb-NO" dirty="0"/>
              <a:t>Bruker starter «New </a:t>
            </a:r>
            <a:r>
              <a:rPr lang="nb-NO" dirty="0" err="1"/>
              <a:t>Employee</a:t>
            </a:r>
            <a:r>
              <a:rPr lang="nb-NO" dirty="0"/>
              <a:t>» Logic </a:t>
            </a:r>
            <a:r>
              <a:rPr lang="nb-NO" dirty="0" err="1"/>
              <a:t>App</a:t>
            </a:r>
            <a:r>
              <a:rPr lang="nb-NO" dirty="0"/>
              <a:t> via mobil eller PC</a:t>
            </a:r>
          </a:p>
          <a:p>
            <a:pPr marL="228600" indent="-228600">
              <a:buAutoNum type="arabicParenR"/>
            </a:pPr>
            <a:r>
              <a:rPr lang="nb-NO" dirty="0"/>
              <a:t>Nytt element legges inn i en </a:t>
            </a:r>
            <a:r>
              <a:rPr lang="nb-NO" dirty="0" err="1"/>
              <a:t>Sharepoint</a:t>
            </a:r>
            <a:r>
              <a:rPr lang="nb-NO" dirty="0"/>
              <a:t>-liste med all nødvendig info om ny bruker</a:t>
            </a:r>
          </a:p>
          <a:p>
            <a:pPr marL="228600" indent="-228600">
              <a:buAutoNum type="arabicParenR"/>
            </a:pPr>
            <a:r>
              <a:rPr lang="nb-NO" dirty="0"/>
              <a:t>En Logic </a:t>
            </a:r>
            <a:r>
              <a:rPr lang="nb-NO" dirty="0" err="1"/>
              <a:t>App</a:t>
            </a:r>
            <a:r>
              <a:rPr lang="nb-NO" dirty="0"/>
              <a:t> sjekker denne lista etter nye elementer hvert 3. minutt</a:t>
            </a:r>
          </a:p>
          <a:p>
            <a:pPr marL="228600" indent="-228600">
              <a:buAutoNum type="arabicParenR"/>
            </a:pPr>
            <a:r>
              <a:rPr lang="nb-NO" dirty="0"/>
              <a:t>Når Logic </a:t>
            </a:r>
            <a:r>
              <a:rPr lang="nb-NO" dirty="0" err="1"/>
              <a:t>App</a:t>
            </a:r>
            <a:r>
              <a:rPr lang="nb-NO" dirty="0"/>
              <a:t> starter vil det gå en </a:t>
            </a:r>
            <a:r>
              <a:rPr lang="nb-NO" dirty="0" err="1"/>
              <a:t>Approval</a:t>
            </a:r>
            <a:r>
              <a:rPr lang="nb-NO" dirty="0"/>
              <a:t> melding til definert person</a:t>
            </a:r>
          </a:p>
          <a:p>
            <a:pPr marL="228600" indent="-228600">
              <a:buAutoNum type="arabicParenR"/>
            </a:pPr>
            <a:r>
              <a:rPr lang="nb-NO" dirty="0"/>
              <a:t>Blir godkjennings-forespørsel akseptert vil en Azure Automation </a:t>
            </a:r>
            <a:r>
              <a:rPr lang="nb-NO" dirty="0" err="1"/>
              <a:t>runbook</a:t>
            </a:r>
            <a:r>
              <a:rPr lang="nb-NO" dirty="0"/>
              <a:t> trigges</a:t>
            </a:r>
          </a:p>
          <a:p>
            <a:pPr marL="228600" indent="-228600">
              <a:buAutoNum type="arabicParenR"/>
            </a:pPr>
            <a:r>
              <a:rPr lang="nb-NO" dirty="0" err="1"/>
              <a:t>Runbooken</a:t>
            </a:r>
            <a:r>
              <a:rPr lang="nb-NO" dirty="0"/>
              <a:t> leser info fra </a:t>
            </a:r>
            <a:r>
              <a:rPr lang="nb-NO" dirty="0" err="1"/>
              <a:t>Sharepoint</a:t>
            </a:r>
            <a:r>
              <a:rPr lang="nb-NO" dirty="0"/>
              <a:t>-lista og oppretter ny bruker</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5/29/2018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6859829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A/JE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Lets talk about what really makes up MSFT’s Serverless platform:  At the center of the Serverless platform, is</a:t>
            </a:r>
            <a:r>
              <a:rPr lang="en-US" baseline="0" dirty="0"/>
              <a:t> our compute offerings: Azure Functions and Azure Logic Apps. Azure Functions is an event based Serverless compute experience that helps you accelerate your development. Logic Apps is a powerful orchestration tool. It enables building a Serverless app in minutes – by orchestrating multiple functions using a visual workflow tool. </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Say you have your apps up and running using Serverless. Congratulations! You now need to collect intelligence from different apps across platforms to take actions upon. There are a few essential components which we think are core to building Serverless applications are: </a:t>
            </a:r>
          </a:p>
          <a:p>
            <a:pPr marL="628650" lvl="1" indent="-171450">
              <a:buFont typeface="Arial" panose="020B0604020202020204" pitchFamily="34" charset="0"/>
              <a:buChar char="•"/>
            </a:pPr>
            <a:r>
              <a:rPr lang="en-US" baseline="0" dirty="0"/>
              <a:t>Data/ Storage –Functions has triggers and bindings with Azure document DB and Azure Blob storage </a:t>
            </a:r>
          </a:p>
          <a:p>
            <a:pPr marL="1085850" lvl="2" indent="-171450">
              <a:buFont typeface="Arial" panose="020B0604020202020204" pitchFamily="34" charset="0"/>
              <a:buChar char="•"/>
            </a:pPr>
            <a:r>
              <a:rPr lang="en-US" b="1" baseline="0" dirty="0"/>
              <a:t>** Triggers: </a:t>
            </a:r>
            <a:r>
              <a:rPr lang="en-US" b="1" dirty="0"/>
              <a:t>Triggers are event responses used to trigger your custom code. They allow you to respond to events across the Azure platform or on premise. </a:t>
            </a:r>
            <a:endParaRPr lang="en-US" b="1" baseline="0" dirty="0"/>
          </a:p>
          <a:p>
            <a:pPr marL="1085850" lvl="2" indent="-171450">
              <a:buFont typeface="Arial" panose="020B0604020202020204" pitchFamily="34" charset="0"/>
              <a:buChar char="•"/>
            </a:pPr>
            <a:r>
              <a:rPr lang="en-US" b="1" baseline="0" dirty="0"/>
              <a:t>** Bindings: </a:t>
            </a:r>
            <a:r>
              <a:rPr lang="en-US" b="1" dirty="0"/>
              <a:t>Bindings represent the necessary meta data used to connect your code to the desired trigger or associated input or output data.</a:t>
            </a:r>
            <a:endParaRPr lang="en-US" b="1" baseline="0" dirty="0"/>
          </a:p>
          <a:p>
            <a:pPr marL="628650" lvl="1" indent="-171450">
              <a:buFont typeface="Arial" panose="020B0604020202020204" pitchFamily="34" charset="0"/>
              <a:buChar char="•"/>
            </a:pPr>
            <a:r>
              <a:rPr lang="en-US" baseline="0" dirty="0"/>
              <a:t>Messaging such as queues and topics using Azure Service Bus and Azure Event Hubs</a:t>
            </a:r>
          </a:p>
          <a:p>
            <a:pPr marL="628650" lvl="1" indent="-171450">
              <a:buFont typeface="Arial" panose="020B0604020202020204" pitchFamily="34" charset="0"/>
              <a:buChar char="•"/>
            </a:pPr>
            <a:r>
              <a:rPr lang="en-US" baseline="0" dirty="0"/>
              <a:t>Integration – that includes core LOB apps and SaaS apps integration via Azure Logic Apps.</a:t>
            </a:r>
          </a:p>
          <a:p>
            <a:pPr marL="628650" lvl="1" indent="-171450">
              <a:buFont typeface="Arial" panose="020B0604020202020204" pitchFamily="34" charset="0"/>
              <a:buChar char="•"/>
            </a:pPr>
            <a:r>
              <a:rPr lang="en-US" baseline="0" dirty="0"/>
              <a:t>Intelligence on data and sentiment/ predictive analysis using Cognitive services and Machine learning</a:t>
            </a:r>
          </a:p>
          <a:p>
            <a:pPr marL="628650" lvl="1" indent="-171450">
              <a:buFont typeface="Arial" panose="020B0604020202020204" pitchFamily="34" charset="0"/>
              <a:buChar char="•"/>
            </a:pPr>
            <a:r>
              <a:rPr lang="en-US" baseline="0" dirty="0"/>
              <a:t>Conversation as a service – how do we equip developers to build apps that offer an end-to-end experience for their end users – Azure Bot Service offers a Serverless interactive bot experience. </a:t>
            </a:r>
          </a:p>
          <a:p>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More, developers are spending more time writing code that allows them to add huge business impact with Serverless.  MSFT offers numerous development tools such as IDE Support for Visual Studio in functions and Logic Apps, enables local development (vs web browser coding environment), visual debugging capability, all with your tools of choice.</a:t>
            </a:r>
          </a:p>
          <a:p>
            <a:endParaRPr lang="en-US" baseline="0" dirty="0"/>
          </a:p>
          <a:p>
            <a:pPr marL="171450" indent="-171450">
              <a:buFont typeface="Arial" panose="020B0604020202020204" pitchFamily="34" charset="0"/>
              <a:buChar char="•"/>
            </a:pPr>
            <a:r>
              <a:rPr lang="en-US" baseline="0" dirty="0"/>
              <a:t>Lastly, I also want to highlight top scenarios and use cases for Serverless:</a:t>
            </a:r>
          </a:p>
          <a:p>
            <a:pPr marL="685800" lvl="1" indent="-228600">
              <a:buFont typeface="+mj-lt"/>
              <a:buAutoNum type="arabicPeriod"/>
            </a:pPr>
            <a:r>
              <a:rPr lang="en-US" baseline="0" dirty="0"/>
              <a:t>Real-time Stream analytics: Customers can use Functions to feed real-time streams of data from application tracking into structured data and store it in SQL online.</a:t>
            </a:r>
          </a:p>
          <a:p>
            <a:pPr marL="685800" lvl="1" indent="-228600">
              <a:buFont typeface="+mj-lt"/>
              <a:buAutoNum type="arabicPeriod"/>
            </a:pPr>
            <a:r>
              <a:rPr lang="en-US" baseline="0" dirty="0"/>
              <a:t>SaaS event processing: Customers can use Functions and Logic Apps to analyze data from an excel file in </a:t>
            </a:r>
            <a:r>
              <a:rPr lang="en-US" baseline="0" dirty="0" err="1"/>
              <a:t>Onedrive</a:t>
            </a:r>
            <a:r>
              <a:rPr lang="en-US" baseline="0" dirty="0"/>
              <a:t> and perform validation, filtration, sorting and convert data into consumable business charts</a:t>
            </a:r>
          </a:p>
          <a:p>
            <a:pPr marL="685800" lvl="1" indent="-228600">
              <a:buFont typeface="+mj-lt"/>
              <a:buAutoNum type="arabicPeriod"/>
            </a:pPr>
            <a:r>
              <a:rPr lang="en-US" baseline="0" dirty="0"/>
              <a:t>Web app architecture: Used a lot in creating targeted  marketing collaterals – when a customer clicks on a webpage, it triggers a </a:t>
            </a:r>
            <a:r>
              <a:rPr lang="en-US" baseline="0" dirty="0" err="1"/>
              <a:t>webhook</a:t>
            </a:r>
            <a:r>
              <a:rPr lang="en-US" baseline="0" dirty="0"/>
              <a:t>, that uses a function to create an ad that matches the customer profile and displays a completed webpage.</a:t>
            </a:r>
          </a:p>
          <a:p>
            <a:pPr marL="685800" lvl="1" indent="-228600">
              <a:buFont typeface="+mj-lt"/>
              <a:buAutoNum type="arabicPeriod"/>
            </a:pPr>
            <a:r>
              <a:rPr lang="en-US" baseline="0" dirty="0"/>
              <a:t>Real-time bot messaging: When customers send a message to a </a:t>
            </a:r>
            <a:r>
              <a:rPr lang="en-US" baseline="0" dirty="0" err="1"/>
              <a:t>chatbox</a:t>
            </a:r>
            <a:r>
              <a:rPr lang="en-US" baseline="0" dirty="0"/>
              <a:t>, Functions calls Cortana analytics to generate appropriate answers and sends a response back.</a:t>
            </a:r>
          </a:p>
          <a:p>
            <a:pPr marL="685800" lvl="1" indent="-228600">
              <a:buFont typeface="+mj-lt"/>
              <a:buAutoNum type="arabicPeriod"/>
            </a:pPr>
            <a:endParaRPr lang="en-US" baseline="0" dirty="0"/>
          </a:p>
          <a:p>
            <a:pPr marL="457200" lvl="1" indent="0">
              <a:buFont typeface="+mj-lt"/>
              <a:buNone/>
            </a:pPr>
            <a:endParaRPr lang="en-US" baseline="0" dirty="0"/>
          </a:p>
          <a:p>
            <a:pPr marL="0" marR="0" lvl="0" indent="0" algn="l" defTabSz="932688" rtl="0" eaLnBrk="1" fontAlgn="auto" latinLnBrk="0" hangingPunct="1">
              <a:lnSpc>
                <a:spcPct val="100000"/>
              </a:lnSpc>
              <a:spcBef>
                <a:spcPts val="0"/>
              </a:spcBef>
              <a:spcAft>
                <a:spcPts val="0"/>
              </a:spcAft>
              <a:buClrTx/>
              <a:buSzTx/>
              <a:buFontTx/>
              <a:buNone/>
              <a:tabLst/>
              <a:defRPr/>
            </a:pPr>
            <a:r>
              <a:rPr lang="en-US" b="1" baseline="0" dirty="0"/>
              <a:t>//from before:  Customers have different paths to build a Serverless app – start by building the distributed application components using functions by leveraging the numerous templates and declarative bindings </a:t>
            </a:r>
            <a:r>
              <a:rPr lang="en-US" b="1" u="sng" baseline="0" dirty="0"/>
              <a:t>Or</a:t>
            </a:r>
            <a:r>
              <a:rPr lang="en-US" b="1" baseline="0" dirty="0"/>
              <a:t> </a:t>
            </a:r>
          </a:p>
          <a:p>
            <a:pPr marL="0" marR="0" lvl="0" indent="0" algn="l" defTabSz="932688" rtl="0" eaLnBrk="1" fontAlgn="auto" latinLnBrk="0" hangingPunct="1">
              <a:lnSpc>
                <a:spcPct val="100000"/>
              </a:lnSpc>
              <a:spcBef>
                <a:spcPts val="0"/>
              </a:spcBef>
              <a:spcAft>
                <a:spcPts val="0"/>
              </a:spcAft>
              <a:buClrTx/>
              <a:buSzTx/>
              <a:buFontTx/>
              <a:buNone/>
              <a:tabLst/>
              <a:defRPr/>
            </a:pPr>
            <a:r>
              <a:rPr lang="en-US" b="1" baseline="0" dirty="0"/>
              <a:t>Start with the workflow and orchestration of Serverless application using Azure Logic Apps. The visual designer enables developers to quickly and easily author, edit and visualize orchestration of multiple functions and workflow. </a:t>
            </a:r>
          </a:p>
          <a:p>
            <a:endParaRPr lang="en-US" baseline="0" dirty="0"/>
          </a:p>
          <a:p>
            <a:endParaRPr lang="en-US" baseline="0" dirty="0"/>
          </a:p>
          <a:p>
            <a:endParaRPr lang="en-US" baseline="0" dirty="0"/>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14089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F42900-7AC1-406C-9B03-F31D80CBDB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70821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https://powerapps.microsoft.com/nb-no/pricing/</a:t>
            </a:r>
          </a:p>
          <a:p>
            <a:endParaRPr lang="en-US" dirty="0"/>
          </a:p>
          <a:p>
            <a:r>
              <a:rPr lang="en-US" dirty="0"/>
              <a:t>C</a:t>
            </a:r>
            <a:r>
              <a:rPr lang="nb-NO" dirty="0"/>
              <a:t>ommon Data Service</a:t>
            </a:r>
          </a:p>
          <a:p>
            <a:r>
              <a:rPr lang="nb-NO" dirty="0">
                <a:effectLst/>
              </a:rPr>
              <a:t>Data storage in the Common Data Service (per user)</a:t>
            </a:r>
            <a:br>
              <a:rPr lang="nb-NO" dirty="0"/>
            </a:br>
            <a:r>
              <a:rPr lang="en-GB" sz="1200" b="0" i="0" kern="1200" dirty="0">
                <a:solidFill>
                  <a:schemeClr val="tx1"/>
                </a:solidFill>
                <a:effectLst/>
                <a:latin typeface="+mn-lt"/>
                <a:ea typeface="+mn-ea"/>
                <a:cs typeface="+mn-cs"/>
              </a:rPr>
              <a:t>Use premium connectors like Salesforce, DB2</a:t>
            </a:r>
            <a:br>
              <a:rPr lang="en-GB" dirty="0"/>
            </a:br>
            <a:endParaRPr lang="nb-NO" dirty="0"/>
          </a:p>
        </p:txBody>
      </p:sp>
    </p:spTree>
    <p:extLst>
      <p:ext uri="{BB962C8B-B14F-4D97-AF65-F5344CB8AC3E}">
        <p14:creationId xmlns:p14="http://schemas.microsoft.com/office/powerpoint/2010/main" val="359475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https://docs.microsoft.com/en-us/azure/azure-functions/functions-compare-logic-apps-ms-flow-webjobs</a:t>
            </a:r>
          </a:p>
          <a:p>
            <a:endParaRPr lang="en-US" dirty="0"/>
          </a:p>
          <a:p>
            <a:r>
              <a:rPr lang="en-US" dirty="0"/>
              <a:t>F</a:t>
            </a:r>
            <a:r>
              <a:rPr lang="nb-NO" dirty="0"/>
              <a:t>low: Runbooks will start in the context of the end user</a:t>
            </a:r>
          </a:p>
          <a:p>
            <a:r>
              <a:rPr lang="en-US" dirty="0"/>
              <a:t>L</a:t>
            </a:r>
            <a:r>
              <a:rPr lang="nb-NO" dirty="0"/>
              <a:t>ogic Apps: Runbooks will start in the context of the specified sevice connection</a:t>
            </a:r>
          </a:p>
        </p:txBody>
      </p:sp>
    </p:spTree>
    <p:extLst>
      <p:ext uri="{BB962C8B-B14F-4D97-AF65-F5344CB8AC3E}">
        <p14:creationId xmlns:p14="http://schemas.microsoft.com/office/powerpoint/2010/main" val="3628759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JE</a:t>
            </a:r>
          </a:p>
        </p:txBody>
      </p:sp>
      <p:sp>
        <p:nvSpPr>
          <p:cNvPr id="4" name="Slide Number Placeholder 3"/>
          <p:cNvSpPr>
            <a:spLocks noGrp="1"/>
          </p:cNvSpPr>
          <p:nvPr>
            <p:ph type="sldNum" sz="quarter" idx="10"/>
          </p:nvPr>
        </p:nvSpPr>
        <p:spPr/>
        <p:txBody>
          <a:bodyPr/>
          <a:lstStyle/>
          <a:p>
            <a:fld id="{7D8665D8-7FC6-4558-BB3B-3E00AD789BB5}" type="slidenum">
              <a:rPr lang="nb-NO" smtClean="0"/>
              <a:t>3</a:t>
            </a:fld>
            <a:endParaRPr lang="nb-NO"/>
          </a:p>
        </p:txBody>
      </p:sp>
    </p:spTree>
    <p:extLst>
      <p:ext uri="{BB962C8B-B14F-4D97-AF65-F5344CB8AC3E}">
        <p14:creationId xmlns:p14="http://schemas.microsoft.com/office/powerpoint/2010/main" val="3814793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A</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5/29/2018 7:10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363301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JE</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Talking</a:t>
            </a:r>
            <a:r>
              <a:rPr lang="en-US" sz="1200" b="1" kern="1200" baseline="0" dirty="0">
                <a:solidFill>
                  <a:schemeClr val="tx1"/>
                </a:solidFill>
                <a:effectLst/>
                <a:latin typeface="+mn-lt"/>
                <a:ea typeface="+mn-ea"/>
                <a:cs typeface="+mn-cs"/>
              </a:rPr>
              <a:t> points: (New)  </a:t>
            </a:r>
          </a:p>
          <a:p>
            <a:r>
              <a:rPr lang="en-US" sz="1200" b="1" kern="1200" baseline="0" dirty="0">
                <a:solidFill>
                  <a:schemeClr val="tx1"/>
                </a:solidFill>
                <a:effectLst/>
                <a:latin typeface="+mn-lt"/>
                <a:ea typeface="+mn-ea"/>
                <a:cs typeface="+mn-cs"/>
              </a:rPr>
              <a:t>Note to speaker: </a:t>
            </a:r>
            <a:r>
              <a:rPr lang="en-US" sz="1200" b="0" kern="1200" baseline="0" dirty="0">
                <a:solidFill>
                  <a:schemeClr val="tx1"/>
                </a:solidFill>
                <a:effectLst/>
                <a:latin typeface="+mn-lt"/>
                <a:ea typeface="+mn-ea"/>
                <a:cs typeface="+mn-cs"/>
              </a:rPr>
              <a:t>no extra clicks needed, all visuals will fly in on their own at page load time.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Before</a:t>
            </a:r>
            <a:r>
              <a:rPr lang="en-US" sz="1200" kern="1200" baseline="0" dirty="0">
                <a:solidFill>
                  <a:schemeClr val="tx1"/>
                </a:solidFill>
                <a:effectLst/>
                <a:latin typeface="+mn-lt"/>
                <a:ea typeface="+mn-ea"/>
                <a:cs typeface="+mn-cs"/>
              </a:rPr>
              <a:t> Cloud (or even now), let’s say you run a successful business and you try to build business apps, you have two options. You can either build on premises or co-location. You will go and buy servers and infrastructure to run your business applications.</a:t>
            </a:r>
          </a:p>
          <a:p>
            <a:pPr marL="171450" indent="-171450">
              <a:buFont typeface="Arial" panose="020B0604020202020204" pitchFamily="34" charset="0"/>
              <a:buChar char="•"/>
            </a:pPr>
            <a:endParaRPr lang="en-US" sz="120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baseline="0" dirty="0">
                <a:solidFill>
                  <a:schemeClr val="tx1"/>
                </a:solidFill>
                <a:effectLst/>
                <a:latin typeface="+mn-lt"/>
                <a:ea typeface="+mn-ea"/>
                <a:cs typeface="+mn-cs"/>
              </a:rPr>
              <a:t>With that came many questions when you build and manage your own server. From what servers to buy, how to provision my new server, what do I do if there is hardware failure, to how to </a:t>
            </a:r>
            <a:r>
              <a:rPr lang="en-US" sz="1200" kern="1200" dirty="0">
                <a:solidFill>
                  <a:schemeClr val="tx1"/>
                </a:solidFill>
                <a:effectLst/>
                <a:latin typeface="+mn-lt"/>
                <a:ea typeface="+mn-ea"/>
                <a:cs typeface="+mn-cs"/>
              </a:rPr>
              <a:t>deploy my code</a:t>
            </a:r>
            <a:r>
              <a:rPr lang="en-US" sz="1200" kern="1200" baseline="0" dirty="0">
                <a:solidFill>
                  <a:schemeClr val="tx1"/>
                </a:solidFill>
                <a:effectLst/>
                <a:latin typeface="+mn-lt"/>
                <a:ea typeface="+mn-ea"/>
                <a:cs typeface="+mn-cs"/>
              </a:rPr>
              <a:t> and</a:t>
            </a:r>
            <a:r>
              <a:rPr lang="en-US" sz="1200" kern="1200" dirty="0">
                <a:solidFill>
                  <a:schemeClr val="tx1"/>
                </a:solidFill>
                <a:effectLst/>
                <a:latin typeface="+mn-lt"/>
                <a:ea typeface="+mn-ea"/>
                <a:cs typeface="+mn-cs"/>
              </a:rPr>
              <a:t> patch my servers</a:t>
            </a:r>
            <a:r>
              <a:rPr lang="en-US" sz="1200" kern="1200" baseline="0" dirty="0">
                <a:solidFill>
                  <a:schemeClr val="tx1"/>
                </a:solidFill>
                <a:effectLst/>
                <a:latin typeface="+mn-lt"/>
                <a:ea typeface="+mn-ea"/>
                <a:cs typeface="+mn-cs"/>
              </a:rPr>
              <a:t>, there are simply too many things to consider. </a:t>
            </a:r>
          </a:p>
          <a:p>
            <a:pPr marL="171450" indent="-171450">
              <a:buFont typeface="Arial" panose="020B0604020202020204" pitchFamily="34" charset="0"/>
              <a:buChar char="•"/>
            </a:pPr>
            <a:endParaRPr lang="en-US" sz="120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baseline="0" dirty="0">
                <a:solidFill>
                  <a:schemeClr val="tx1"/>
                </a:solidFill>
                <a:effectLst/>
                <a:latin typeface="+mn-lt"/>
                <a:ea typeface="+mn-ea"/>
                <a:cs typeface="+mn-cs"/>
              </a:rPr>
              <a:t>It can be overwhelming when you manage your own physical servers.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8940A-E023-4449-93AF-8B92F8D53A43}"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283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baseline="0" dirty="0">
                <a:solidFill>
                  <a:schemeClr val="tx1"/>
                </a:solidFill>
                <a:effectLst/>
                <a:latin typeface="Segoe UI Light" pitchFamily="34" charset="0"/>
                <a:ea typeface="+mn-ea"/>
                <a:cs typeface="+mn-cs"/>
              </a:rPr>
              <a:t>A</a:t>
            </a:r>
          </a:p>
          <a:p>
            <a:endParaRPr lang="en-US" sz="900" b="1" kern="1200" baseline="0" dirty="0">
              <a:solidFill>
                <a:schemeClr val="tx1"/>
              </a:solidFill>
              <a:effectLst/>
              <a:latin typeface="Segoe UI Light" pitchFamily="34" charset="0"/>
              <a:ea typeface="+mn-ea"/>
              <a:cs typeface="+mn-cs"/>
            </a:endParaRPr>
          </a:p>
          <a:p>
            <a:r>
              <a:rPr lang="en-US" sz="900" b="1" kern="1200" baseline="0" dirty="0">
                <a:solidFill>
                  <a:schemeClr val="tx1"/>
                </a:solidFill>
                <a:effectLst/>
                <a:latin typeface="Segoe UI Light" pitchFamily="34" charset="0"/>
                <a:ea typeface="+mn-ea"/>
                <a:cs typeface="+mn-cs"/>
              </a:rPr>
              <a:t>points: (New)</a:t>
            </a:r>
          </a:p>
          <a:p>
            <a:r>
              <a:rPr lang="en-US" sz="900" b="1" kern="1200" baseline="0" dirty="0">
                <a:solidFill>
                  <a:schemeClr val="tx1"/>
                </a:solidFill>
                <a:effectLst/>
                <a:latin typeface="Segoe UI Light" pitchFamily="34" charset="0"/>
                <a:ea typeface="+mn-ea"/>
                <a:cs typeface="+mn-cs"/>
              </a:rPr>
              <a:t>Note to speaker: </a:t>
            </a:r>
            <a:r>
              <a:rPr lang="en-US" sz="900" b="0" kern="1200" baseline="0" dirty="0">
                <a:solidFill>
                  <a:schemeClr val="tx1"/>
                </a:solidFill>
                <a:effectLst/>
                <a:latin typeface="Segoe UI Light" pitchFamily="34" charset="0"/>
                <a:ea typeface="+mn-ea"/>
                <a:cs typeface="+mn-cs"/>
              </a:rPr>
              <a:t>no extra clicks needed</a:t>
            </a:r>
            <a:endParaRPr lang="en-US" sz="900" b="1" kern="1200" baseline="0" dirty="0">
              <a:solidFill>
                <a:schemeClr val="tx1"/>
              </a:solidFill>
              <a:effectLst/>
              <a:latin typeface="Segoe UI Light" pitchFamily="34" charset="0"/>
              <a:ea typeface="+mn-ea"/>
              <a:cs typeface="+mn-cs"/>
            </a:endParaRPr>
          </a:p>
          <a:p>
            <a:endParaRPr lang="en-US" sz="900" b="1"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Well, a much cleaner picture, isn’t it?  A few years later, there is this thing called “IaaS”. The idea is,</a:t>
            </a:r>
            <a:r>
              <a:rPr lang="en-US" sz="900" kern="1200" baseline="0" dirty="0">
                <a:solidFill>
                  <a:schemeClr val="tx1"/>
                </a:solidFill>
                <a:effectLst/>
                <a:latin typeface="Segoe UI Light" pitchFamily="34" charset="0"/>
                <a:ea typeface="+mn-ea"/>
                <a:cs typeface="+mn-cs"/>
              </a:rPr>
              <a:t> you don’t need to buy or build your own servers, use our infrastructure service, aka IaaS. </a:t>
            </a:r>
          </a:p>
          <a:p>
            <a:pPr marL="171450" indent="-171450">
              <a:buFont typeface="Arial" panose="020B0604020202020204" pitchFamily="34" charset="0"/>
              <a:buChar char="•"/>
            </a:pPr>
            <a:endParaRPr lang="en-US" sz="90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tx1"/>
                </a:solidFill>
                <a:effectLst/>
                <a:latin typeface="Segoe UI Light" pitchFamily="34" charset="0"/>
                <a:ea typeface="+mn-ea"/>
                <a:cs typeface="+mn-cs"/>
              </a:rPr>
              <a:t>With that, you don’t have to worry about provisioning your servers, or securing the physical location of your server farm. Many questions go away. </a:t>
            </a:r>
          </a:p>
          <a:p>
            <a:pPr marL="171450" indent="-171450">
              <a:buFont typeface="Arial" panose="020B0604020202020204" pitchFamily="34" charset="0"/>
              <a:buChar char="•"/>
            </a:pPr>
            <a:endParaRPr lang="en-US" sz="90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tx1"/>
                </a:solidFill>
                <a:effectLst/>
                <a:latin typeface="Segoe UI Light" pitchFamily="34" charset="0"/>
                <a:ea typeface="+mn-ea"/>
                <a:cs typeface="+mn-cs"/>
              </a:rPr>
              <a:t>But, there is but… you still need to think about which IOS to use, how to patch the server, in addition to managing your business apps. Can those tedious tasks be taken care of as well?</a:t>
            </a:r>
            <a:endParaRPr lang="en-US" sz="90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8940A-E023-4449-93AF-8B92F8D53A43}"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2185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UI Light" pitchFamily="34" charset="0"/>
                <a:ea typeface="+mn-ea"/>
                <a:cs typeface="+mn-cs"/>
              </a:rPr>
              <a:t>JE</a:t>
            </a:r>
          </a:p>
          <a:p>
            <a:endParaRPr lang="en-US" sz="1200" b="1" kern="1200" dirty="0">
              <a:solidFill>
                <a:schemeClr val="tx1"/>
              </a:solidFill>
              <a:effectLst/>
              <a:latin typeface="Segoe UI Light" pitchFamily="34" charset="0"/>
              <a:ea typeface="+mn-ea"/>
              <a:cs typeface="+mn-cs"/>
            </a:endParaRPr>
          </a:p>
          <a:p>
            <a:r>
              <a:rPr lang="en-US" sz="1200" b="1" kern="1200" dirty="0">
                <a:solidFill>
                  <a:schemeClr val="tx1"/>
                </a:solidFill>
                <a:effectLst/>
                <a:latin typeface="Segoe UI Light" pitchFamily="34" charset="0"/>
                <a:ea typeface="+mn-ea"/>
                <a:cs typeface="+mn-cs"/>
              </a:rPr>
              <a:t>Talking</a:t>
            </a:r>
            <a:r>
              <a:rPr lang="en-US" sz="1200" b="1" kern="1200" baseline="0" dirty="0">
                <a:solidFill>
                  <a:schemeClr val="tx1"/>
                </a:solidFill>
                <a:effectLst/>
                <a:latin typeface="Segoe UI Light" pitchFamily="34" charset="0"/>
                <a:ea typeface="+mn-ea"/>
                <a:cs typeface="+mn-cs"/>
              </a:rPr>
              <a:t> points: (New)</a:t>
            </a:r>
          </a:p>
          <a:p>
            <a:endParaRPr lang="en-US" sz="1200" b="1"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dirty="0"/>
              <a:t>Yes. We</a:t>
            </a:r>
            <a:r>
              <a:rPr lang="en-US" baseline="0" dirty="0"/>
              <a:t> have this service called Platform as a Service, PaaS. What is great about it is, VM patching, IOS selection, back up and code deployment are all built into PaaS platform for you. Isn’t that great?</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Now only four questions remain, </a:t>
            </a:r>
          </a:p>
          <a:p>
            <a:pPr marL="685800" lvl="1" indent="-228600" rtl="0" fontAlgn="ctr">
              <a:buFont typeface="+mj-lt"/>
              <a:buAutoNum type="arabicPeriod"/>
            </a:pPr>
            <a:r>
              <a:rPr lang="en-US" sz="1200" kern="1200" dirty="0">
                <a:solidFill>
                  <a:schemeClr val="tx1"/>
                </a:solidFill>
                <a:effectLst/>
                <a:latin typeface="Segoe UI Light" pitchFamily="34" charset="0"/>
                <a:ea typeface="+mn-ea"/>
                <a:cs typeface="+mn-cs"/>
              </a:rPr>
              <a:t>How many servers do I need?</a:t>
            </a:r>
          </a:p>
          <a:p>
            <a:pPr marL="685800" lvl="1" indent="-228600" rtl="0" fontAlgn="ctr">
              <a:buFont typeface="+mj-lt"/>
              <a:buAutoNum type="arabicPeriod"/>
            </a:pPr>
            <a:r>
              <a:rPr lang="en-US" sz="1200" kern="1200" dirty="0">
                <a:solidFill>
                  <a:schemeClr val="tx1"/>
                </a:solidFill>
                <a:effectLst/>
                <a:latin typeface="Segoe UI Light" pitchFamily="34" charset="0"/>
                <a:ea typeface="+mn-ea"/>
                <a:cs typeface="+mn-cs"/>
              </a:rPr>
              <a:t>What is the right size of server for my biz? S1, P3?</a:t>
            </a:r>
          </a:p>
          <a:p>
            <a:pPr marL="685800" lvl="1" indent="-228600" rtl="0" fontAlgn="ctr">
              <a:buFont typeface="+mj-lt"/>
              <a:buAutoNum type="arabicPeriod"/>
            </a:pPr>
            <a:r>
              <a:rPr lang="en-US" sz="1200" kern="1200" dirty="0">
                <a:solidFill>
                  <a:schemeClr val="tx1"/>
                </a:solidFill>
                <a:effectLst/>
                <a:latin typeface="Segoe UI Light" pitchFamily="34" charset="0"/>
                <a:ea typeface="+mn-ea"/>
                <a:cs typeface="+mn-cs"/>
              </a:rPr>
              <a:t>How can I increase server utilization? </a:t>
            </a:r>
          </a:p>
          <a:p>
            <a:pPr marL="685800" lvl="1" indent="-228600" rtl="0" fontAlgn="ctr">
              <a:buFont typeface="+mj-lt"/>
              <a:buAutoNum type="arabicPeriod"/>
            </a:pPr>
            <a:r>
              <a:rPr lang="en-US" sz="1200" kern="1200" dirty="0">
                <a:solidFill>
                  <a:schemeClr val="tx1"/>
                </a:solidFill>
                <a:effectLst/>
                <a:latin typeface="Segoe UI Light" pitchFamily="34" charset="0"/>
                <a:ea typeface="+mn-ea"/>
                <a:cs typeface="+mn-cs"/>
              </a:rPr>
              <a:t>More</a:t>
            </a:r>
            <a:r>
              <a:rPr lang="en-US" sz="1200" kern="1200" baseline="0" dirty="0">
                <a:solidFill>
                  <a:schemeClr val="tx1"/>
                </a:solidFill>
                <a:effectLst/>
                <a:latin typeface="Segoe UI Light" pitchFamily="34" charset="0"/>
                <a:ea typeface="+mn-ea"/>
                <a:cs typeface="+mn-cs"/>
              </a:rPr>
              <a:t> importantly, how I scale my app?</a:t>
            </a:r>
            <a:endParaRPr lang="en-US" sz="120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Let’s see how everything works together so far --- transition into the IaaS</a:t>
            </a:r>
            <a:r>
              <a:rPr lang="en-US" baseline="0" dirty="0"/>
              <a:t> &amp; </a:t>
            </a:r>
            <a:r>
              <a:rPr lang="en-US" dirty="0"/>
              <a:t>PaaS</a:t>
            </a:r>
            <a:r>
              <a:rPr lang="en-US" baseline="0" dirty="0"/>
              <a:t> chart. </a:t>
            </a:r>
            <a:endParaRPr lang="en-US" dirty="0"/>
          </a:p>
          <a:p>
            <a:pPr marL="0" indent="0">
              <a:buFont typeface="Arial" panose="020B0604020202020204" pitchFamily="34" charset="0"/>
              <a:buNone/>
            </a:pPr>
            <a:br>
              <a:rPr lang="en-US" dirty="0"/>
            </a:b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8940A-E023-4449-93AF-8B92F8D53A43}"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7338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A</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DD6517-1363-477A-A525-1F927625F38F}"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5/29/2018</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8311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UI Light" pitchFamily="34" charset="0"/>
                <a:ea typeface="+mn-ea"/>
                <a:cs typeface="+mn-cs"/>
              </a:rPr>
              <a:t>JE</a:t>
            </a:r>
          </a:p>
          <a:p>
            <a:endParaRPr lang="en-US" sz="1200" b="1" kern="1200" dirty="0">
              <a:solidFill>
                <a:schemeClr val="tx1"/>
              </a:solidFill>
              <a:effectLst/>
              <a:latin typeface="Segoe UI Light" pitchFamily="34" charset="0"/>
              <a:ea typeface="+mn-ea"/>
              <a:cs typeface="+mn-cs"/>
            </a:endParaRPr>
          </a:p>
          <a:p>
            <a:r>
              <a:rPr lang="en-US" sz="1200" b="1" kern="1200" dirty="0">
                <a:solidFill>
                  <a:schemeClr val="tx1"/>
                </a:solidFill>
                <a:effectLst/>
                <a:latin typeface="Segoe UI Light" pitchFamily="34" charset="0"/>
                <a:ea typeface="+mn-ea"/>
                <a:cs typeface="+mn-cs"/>
              </a:rPr>
              <a:t>Talking</a:t>
            </a:r>
            <a:r>
              <a:rPr lang="en-US" sz="1200" b="1" kern="1200" baseline="0" dirty="0">
                <a:solidFill>
                  <a:schemeClr val="tx1"/>
                </a:solidFill>
                <a:effectLst/>
                <a:latin typeface="Segoe UI Light" pitchFamily="34" charset="0"/>
                <a:ea typeface="+mn-ea"/>
                <a:cs typeface="+mn-cs"/>
              </a:rPr>
              <a:t> points: (New)</a:t>
            </a:r>
          </a:p>
          <a:p>
            <a:endParaRPr lang="en-US" sz="1200" b="1"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dirty="0"/>
              <a:t>What do we go from here? </a:t>
            </a:r>
          </a:p>
          <a:p>
            <a:pPr marL="171450" indent="-171450">
              <a:buFont typeface="Arial" panose="020B0604020202020204" pitchFamily="34" charset="0"/>
              <a:buChar char="•"/>
            </a:pPr>
            <a:r>
              <a:rPr lang="en-US" sz="1200" dirty="0"/>
              <a:t>Introducing </a:t>
            </a:r>
            <a:r>
              <a:rPr lang="en-US" sz="1200" dirty="0" err="1"/>
              <a:t>Serverless</a:t>
            </a:r>
            <a:r>
              <a:rPr lang="en-US" sz="1200" dirty="0"/>
              <a:t>, an </a:t>
            </a:r>
            <a:r>
              <a:rPr lang="en-US" sz="1200" baseline="0" dirty="0"/>
              <a:t>event-driven process, which will grow and scale on demand. </a:t>
            </a:r>
          </a:p>
          <a:p>
            <a:pPr marL="171450" indent="-171450">
              <a:buFont typeface="Arial" panose="020B0604020202020204" pitchFamily="34" charset="0"/>
              <a:buChar char="•"/>
            </a:pPr>
            <a:r>
              <a:rPr lang="en-US" sz="1200" baseline="0" dirty="0"/>
              <a:t>The only remaining question now becomes: How I architect my app to become </a:t>
            </a:r>
            <a:r>
              <a:rPr lang="en-US" sz="1200" baseline="0" dirty="0" err="1"/>
              <a:t>Serverless</a:t>
            </a:r>
            <a:r>
              <a:rPr lang="en-US" sz="1200" baseline="0" dirty="0"/>
              <a:t>? Pretty neat, right? </a:t>
            </a:r>
          </a:p>
          <a:p>
            <a:pPr marL="0" indent="0">
              <a:buFont typeface="Arial" panose="020B0604020202020204" pitchFamily="34" charset="0"/>
              <a:buNone/>
            </a:pPr>
            <a:endParaRPr lang="en-US" sz="1200" dirty="0"/>
          </a:p>
          <a:p>
            <a:pPr marL="0" indent="0">
              <a:buFont typeface="Arial" panose="020B0604020202020204" pitchFamily="34" charset="0"/>
              <a:buNone/>
            </a:pPr>
            <a:r>
              <a:rPr lang="en-US" sz="1200" dirty="0"/>
              <a:t>It all sounds great, naturally, you</a:t>
            </a:r>
            <a:r>
              <a:rPr lang="en-US" sz="1200" baseline="0" dirty="0"/>
              <a:t> may ask, how does </a:t>
            </a:r>
            <a:r>
              <a:rPr lang="en-US" sz="1200" baseline="0" dirty="0" err="1"/>
              <a:t>Serverless</a:t>
            </a:r>
            <a:r>
              <a:rPr lang="en-US" sz="1200" baseline="0" dirty="0"/>
              <a:t> fit into the picture?</a:t>
            </a:r>
            <a:endParaRPr lang="en-US" sz="1200" dirty="0"/>
          </a:p>
          <a:p>
            <a:pPr marL="171450" indent="-171450">
              <a:buFont typeface="Arial" panose="020B0604020202020204" pitchFamily="34" charset="0"/>
              <a:buChar char="•"/>
            </a:pPr>
            <a:endParaRPr lang="en-US" sz="12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8940A-E023-4449-93AF-8B92F8D53A43}"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9921870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mn-lt"/>
                <a:ea typeface="+mn-ea"/>
                <a:cs typeface="+mn-cs"/>
              </a:defRPr>
            </a:lvl1pPr>
          </a:lstStyle>
          <a:p>
            <a:r>
              <a:rPr lang="en-US" dirty="0"/>
              <a:t>Optional (City, State or venue)</a:t>
            </a:r>
          </a:p>
        </p:txBody>
      </p:sp>
    </p:spTree>
    <p:extLst>
      <p:ext uri="{BB962C8B-B14F-4D97-AF65-F5344CB8AC3E}">
        <p14:creationId xmlns:p14="http://schemas.microsoft.com/office/powerpoint/2010/main" val="1591092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4156167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935994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3496224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813919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603640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688386693"/>
      </p:ext>
    </p:extLst>
  </p:cSld>
  <p:clrMapOvr>
    <a:masterClrMapping/>
  </p:clrMapOvr>
  <p:transition>
    <p:fade/>
  </p:transition>
  <p:extLst mod="1">
    <p:ext uri="{DCECCB84-F9BA-43D5-87BE-67443E8EF086}">
      <p15:sldGuideLst xmlns:p15="http://schemas.microsoft.com/office/powerpoint/2012/main">
        <p15:guide id="1" pos="391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760684878"/>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064772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24182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623295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8564"/>
            <a:ext cx="6276530" cy="875413"/>
          </a:xfrm>
          <a:noFill/>
        </p:spPr>
        <p:txBody>
          <a:bodyPr lIns="146304" tIns="91440" rIns="146304" bIns="91440" anchor="t" anchorCtr="0"/>
          <a:lstStyle>
            <a:lvl1pPr>
              <a:defRPr sz="5294" spc="-98" baseline="0">
                <a:gradFill>
                  <a:gsLst>
                    <a:gs pos="8718">
                      <a:srgbClr val="353535"/>
                    </a:gs>
                    <a:gs pos="34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9239" y="3874398"/>
            <a:ext cx="4482124" cy="1677043"/>
          </a:xfrm>
        </p:spPr>
        <p:txBody>
          <a:bodyPr lIns="164592" tIns="109728" rIns="164592" bIns="109728">
            <a:noAutofit/>
          </a:bodyPr>
          <a:lstStyle>
            <a:lvl1pPr marL="0" indent="0">
              <a:spcBef>
                <a:spcPts val="0"/>
              </a:spcBef>
              <a:buNone/>
              <a:defRPr sz="3137" baseline="0">
                <a:gradFill>
                  <a:gsLst>
                    <a:gs pos="8718">
                      <a:srgbClr val="353535"/>
                    </a:gs>
                    <a:gs pos="34000">
                      <a:srgbClr val="353535"/>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8853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2350832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807108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page gre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tx1"/>
                </a:solidFill>
              </a:defRPr>
            </a:lvl1pPr>
          </a:lstStyle>
          <a:p>
            <a:r>
              <a:rPr lang="nb-NO" dirty="0"/>
              <a:t>Klikk for å redigere tittelstil</a:t>
            </a:r>
            <a:endParaRPr lang="en-US" dirty="0"/>
          </a:p>
        </p:txBody>
      </p:sp>
      <p:sp>
        <p:nvSpPr>
          <p:cNvPr id="4" name="Plassholder for tekst 3"/>
          <p:cNvSpPr>
            <a:spLocks noGrp="1"/>
          </p:cNvSpPr>
          <p:nvPr>
            <p:ph type="body" sz="quarter" idx="10"/>
          </p:nvPr>
        </p:nvSpPr>
        <p:spPr>
          <a:xfrm>
            <a:off x="609600" y="2084918"/>
            <a:ext cx="10972800" cy="2055306"/>
          </a:xfrm>
        </p:spPr>
        <p:txBody>
          <a:bodyPr/>
          <a:lstStyle>
            <a:lvl1pPr>
              <a:defRPr>
                <a:solidFill>
                  <a:srgbClr val="000000"/>
                </a:solidFill>
                <a:latin typeface="Museo Sans 100"/>
                <a:cs typeface="Museo Sans 100"/>
              </a:defRPr>
            </a:lvl1pPr>
            <a:lvl2pPr>
              <a:defRPr>
                <a:solidFill>
                  <a:srgbClr val="000000"/>
                </a:solidFill>
                <a:latin typeface="Museo Sans 100"/>
                <a:cs typeface="Museo Sans 100"/>
              </a:defRPr>
            </a:lvl2pPr>
            <a:lvl3pPr>
              <a:defRPr>
                <a:solidFill>
                  <a:srgbClr val="000000"/>
                </a:solidFill>
                <a:latin typeface="Museo Sans 100"/>
                <a:cs typeface="Museo Sans 100"/>
              </a:defRPr>
            </a:lvl3pPr>
            <a:lvl4pPr>
              <a:defRPr>
                <a:solidFill>
                  <a:srgbClr val="000000"/>
                </a:solidFill>
                <a:latin typeface="Museo Sans 100"/>
                <a:cs typeface="Museo Sans 100"/>
              </a:defRPr>
            </a:lvl4pPr>
            <a:lvl5pPr>
              <a:defRPr>
                <a:solidFill>
                  <a:srgbClr val="000000"/>
                </a:solidFill>
                <a:latin typeface="Museo Sans 100"/>
                <a:cs typeface="Museo Sans 100"/>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extLst>
      <p:ext uri="{BB962C8B-B14F-4D97-AF65-F5344CB8AC3E}">
        <p14:creationId xmlns:p14="http://schemas.microsoft.com/office/powerpoint/2010/main" val="40002329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0109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92" y="303454"/>
            <a:ext cx="4860021" cy="918613"/>
          </a:xfrm>
          <a:gradFill>
            <a:gsLst>
              <a:gs pos="0">
                <a:srgbClr val="DD192B"/>
              </a:gs>
              <a:gs pos="100000">
                <a:srgbClr val="C41627"/>
              </a:gs>
            </a:gsLst>
            <a:lin ang="5400000" scaled="0"/>
          </a:gradFill>
          <a:ln>
            <a:noFill/>
          </a:ln>
          <a:effectLst>
            <a:outerShdw dist="38100" dir="2700000" algn="ctr" rotWithShape="0">
              <a:schemeClr val="tx1">
                <a:lumMod val="75000"/>
                <a:lumOff val="25000"/>
              </a:schemeClr>
            </a:outerShdw>
          </a:effectLst>
        </p:spPr>
        <p:txBody>
          <a:bodyPr wrap="none" tIns="144000" rIns="216000" bIns="144000">
            <a:spAutoFit/>
          </a:bodyPr>
          <a:lstStyle>
            <a:lvl1pPr marL="719935" algn="l">
              <a:defRPr sz="4533" baseline="0">
                <a:gradFill>
                  <a:gsLst>
                    <a:gs pos="0">
                      <a:schemeClr val="bg1">
                        <a:lumMod val="95000"/>
                      </a:schemeClr>
                    </a:gs>
                    <a:gs pos="100000">
                      <a:srgbClr val="ECECEC"/>
                    </a:gs>
                  </a:gsLst>
                  <a:lin ang="5400000" scaled="0"/>
                </a:gradFill>
                <a:effectLst>
                  <a:outerShdw dist="12700" dir="1200000" algn="ctr" rotWithShape="0">
                    <a:srgbClr val="800E19"/>
                  </a:outerShdw>
                </a:effectLst>
              </a:defRPr>
            </a:lvl1pPr>
          </a:lstStyle>
          <a:p>
            <a:r>
              <a:rPr lang="en-US" dirty="0"/>
              <a:t>Default slide title</a:t>
            </a:r>
            <a:endParaRPr lang="nb-NO" dirty="0"/>
          </a:p>
        </p:txBody>
      </p:sp>
      <p:sp>
        <p:nvSpPr>
          <p:cNvPr id="4" name="Content Placeholder 2"/>
          <p:cNvSpPr>
            <a:spLocks noGrp="1"/>
          </p:cNvSpPr>
          <p:nvPr>
            <p:ph idx="1" hasCustomPrompt="1"/>
          </p:nvPr>
        </p:nvSpPr>
        <p:spPr>
          <a:xfrm>
            <a:off x="623392" y="1567335"/>
            <a:ext cx="10972800" cy="4525963"/>
          </a:xfrm>
          <a:prstGeom prst="rect">
            <a:avLst/>
          </a:prstGeom>
        </p:spPr>
        <p:txBody>
          <a:bodyPr>
            <a:normAutofit/>
          </a:bodyPr>
          <a:lstStyle>
            <a:lvl1pPr marL="431961" indent="-431961">
              <a:lnSpc>
                <a:spcPct val="100000"/>
              </a:lnSpc>
              <a:spcBef>
                <a:spcPts val="0"/>
              </a:spcBef>
              <a:spcAft>
                <a:spcPts val="800"/>
              </a:spcAft>
              <a:buSzPct val="140000"/>
              <a:buFont typeface="Arial" pitchFamily="34" charset="0"/>
              <a:buChar char="•"/>
              <a:defRPr sz="2933" baseline="0">
                <a:solidFill>
                  <a:srgbClr val="363636"/>
                </a:solidFill>
              </a:defRPr>
            </a:lvl1pPr>
            <a:lvl2pPr>
              <a:defRPr baseline="0"/>
            </a:lvl2pPr>
          </a:lstStyle>
          <a:p>
            <a:pPr lvl="0"/>
            <a:r>
              <a:rPr lang="en-US" dirty="0"/>
              <a:t>New line</a:t>
            </a:r>
          </a:p>
          <a:p>
            <a:pPr lvl="1"/>
            <a:r>
              <a:rPr lang="en-US" dirty="0"/>
              <a:t>Second level</a:t>
            </a:r>
          </a:p>
        </p:txBody>
      </p:sp>
    </p:spTree>
    <p:extLst>
      <p:ext uri="{BB962C8B-B14F-4D97-AF65-F5344CB8AC3E}">
        <p14:creationId xmlns:p14="http://schemas.microsoft.com/office/powerpoint/2010/main" val="30495899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defTabSz="914225">
              <a:defRPr/>
            </a:pPr>
            <a:fld id="{E0C5D73A-08DF-4707-91F9-3FDADA52B52A}" type="datetimeFigureOut">
              <a:rPr lang="en-US" smtClean="0">
                <a:solidFill>
                  <a:prstClr val="black">
                    <a:tint val="75000"/>
                  </a:prstClr>
                </a:solidFill>
              </a:rPr>
              <a:pPr defTabSz="914225">
                <a:defRPr/>
              </a:pPr>
              <a:t>5/29/2018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225">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225">
              <a:defRPr/>
            </a:pPr>
            <a:fld id="{0B799C9A-F499-4E09-9A20-854DBB19DCDF}" type="slidenum">
              <a:rPr lang="en-US" smtClean="0">
                <a:solidFill>
                  <a:prstClr val="black">
                    <a:tint val="75000"/>
                  </a:prstClr>
                </a:solidFill>
              </a:rPr>
              <a:pPr defTabSz="914225">
                <a:defRPr/>
              </a:pPr>
              <a:t>‹#›</a:t>
            </a:fld>
            <a:endParaRPr lang="en-US">
              <a:solidFill>
                <a:prstClr val="black">
                  <a:tint val="75000"/>
                </a:prstClr>
              </a:solidFill>
            </a:endParaRPr>
          </a:p>
        </p:txBody>
      </p:sp>
    </p:spTree>
    <p:extLst>
      <p:ext uri="{BB962C8B-B14F-4D97-AF65-F5344CB8AC3E}">
        <p14:creationId xmlns:p14="http://schemas.microsoft.com/office/powerpoint/2010/main" val="7101525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225">
              <a:defRPr/>
            </a:pPr>
            <a:fld id="{E0C5D73A-08DF-4707-91F9-3FDADA52B52A}" type="datetimeFigureOut">
              <a:rPr lang="en-US" smtClean="0">
                <a:solidFill>
                  <a:prstClr val="black">
                    <a:tint val="75000"/>
                  </a:prstClr>
                </a:solidFill>
              </a:rPr>
              <a:pPr defTabSz="914225">
                <a:defRPr/>
              </a:pPr>
              <a:t>5/29/2018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225">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225">
              <a:defRPr/>
            </a:pPr>
            <a:fld id="{0B799C9A-F499-4E09-9A20-854DBB19DCDF}" type="slidenum">
              <a:rPr lang="en-US" smtClean="0">
                <a:solidFill>
                  <a:prstClr val="black">
                    <a:tint val="75000"/>
                  </a:prstClr>
                </a:solidFill>
              </a:rPr>
              <a:pPr defTabSz="914225">
                <a:defRPr/>
              </a:pPr>
              <a:t>‹#›</a:t>
            </a:fld>
            <a:endParaRPr lang="en-US">
              <a:solidFill>
                <a:prstClr val="black">
                  <a:tint val="75000"/>
                </a:prstClr>
              </a:solidFill>
            </a:endParaRPr>
          </a:p>
        </p:txBody>
      </p:sp>
    </p:spTree>
    <p:extLst>
      <p:ext uri="{BB962C8B-B14F-4D97-AF65-F5344CB8AC3E}">
        <p14:creationId xmlns:p14="http://schemas.microsoft.com/office/powerpoint/2010/main" val="9714009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914225">
              <a:defRPr/>
            </a:pPr>
            <a:fld id="{E0C5D73A-08DF-4707-91F9-3FDADA52B52A}" type="datetimeFigureOut">
              <a:rPr lang="en-US" smtClean="0">
                <a:solidFill>
                  <a:prstClr val="black">
                    <a:tint val="75000"/>
                  </a:prstClr>
                </a:solidFill>
              </a:rPr>
              <a:pPr defTabSz="914225">
                <a:defRPr/>
              </a:pPr>
              <a:t>5/29/2018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225">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225">
              <a:defRPr/>
            </a:pPr>
            <a:fld id="{0B799C9A-F499-4E09-9A20-854DBB19DCDF}" type="slidenum">
              <a:rPr lang="en-US" smtClean="0">
                <a:solidFill>
                  <a:prstClr val="black">
                    <a:tint val="75000"/>
                  </a:prstClr>
                </a:solidFill>
              </a:rPr>
              <a:pPr defTabSz="914225">
                <a:defRPr/>
              </a:pPr>
              <a:t>‹#›</a:t>
            </a:fld>
            <a:endParaRPr lang="en-US">
              <a:solidFill>
                <a:prstClr val="black">
                  <a:tint val="75000"/>
                </a:prstClr>
              </a:solidFill>
            </a:endParaRPr>
          </a:p>
        </p:txBody>
      </p:sp>
    </p:spTree>
    <p:extLst>
      <p:ext uri="{BB962C8B-B14F-4D97-AF65-F5344CB8AC3E}">
        <p14:creationId xmlns:p14="http://schemas.microsoft.com/office/powerpoint/2010/main" val="33290975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914225">
              <a:defRPr/>
            </a:pPr>
            <a:fld id="{E0C5D73A-08DF-4707-91F9-3FDADA52B52A}" type="datetimeFigureOut">
              <a:rPr lang="en-US" smtClean="0">
                <a:solidFill>
                  <a:prstClr val="black">
                    <a:tint val="75000"/>
                  </a:prstClr>
                </a:solidFill>
              </a:rPr>
              <a:pPr defTabSz="914225">
                <a:defRPr/>
              </a:pPr>
              <a:t>5/29/2018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225">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225">
              <a:defRPr/>
            </a:pPr>
            <a:fld id="{0B799C9A-F499-4E09-9A20-854DBB19DCDF}" type="slidenum">
              <a:rPr lang="en-US" smtClean="0">
                <a:solidFill>
                  <a:prstClr val="black">
                    <a:tint val="75000"/>
                  </a:prstClr>
                </a:solidFill>
              </a:rPr>
              <a:pPr defTabSz="914225">
                <a:defRPr/>
              </a:pPr>
              <a:t>‹#›</a:t>
            </a:fld>
            <a:endParaRPr lang="en-US">
              <a:solidFill>
                <a:prstClr val="black">
                  <a:tint val="75000"/>
                </a:prstClr>
              </a:solidFill>
            </a:endParaRPr>
          </a:p>
        </p:txBody>
      </p:sp>
    </p:spTree>
    <p:extLst>
      <p:ext uri="{BB962C8B-B14F-4D97-AF65-F5344CB8AC3E}">
        <p14:creationId xmlns:p14="http://schemas.microsoft.com/office/powerpoint/2010/main" val="41375172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defTabSz="914225">
              <a:defRPr/>
            </a:pPr>
            <a:fld id="{E0C5D73A-08DF-4707-91F9-3FDADA52B52A}" type="datetimeFigureOut">
              <a:rPr lang="en-US" smtClean="0">
                <a:solidFill>
                  <a:prstClr val="black">
                    <a:tint val="75000"/>
                  </a:prstClr>
                </a:solidFill>
              </a:rPr>
              <a:pPr defTabSz="914225">
                <a:defRPr/>
              </a:pPr>
              <a:t>5/29/2018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defTabSz="914225">
              <a:defRPr/>
            </a:pP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defTabSz="914225">
              <a:defRPr/>
            </a:pPr>
            <a:fld id="{0B799C9A-F499-4E09-9A20-854DBB19DCDF}" type="slidenum">
              <a:rPr lang="en-US" smtClean="0">
                <a:solidFill>
                  <a:prstClr val="black">
                    <a:tint val="75000"/>
                  </a:prstClr>
                </a:solidFill>
              </a:rPr>
              <a:pPr defTabSz="914225">
                <a:defRPr/>
              </a:pPr>
              <a:t>‹#›</a:t>
            </a:fld>
            <a:endParaRPr lang="en-US">
              <a:solidFill>
                <a:prstClr val="black">
                  <a:tint val="75000"/>
                </a:prstClr>
              </a:solidFill>
            </a:endParaRPr>
          </a:p>
        </p:txBody>
      </p:sp>
    </p:spTree>
    <p:extLst>
      <p:ext uri="{BB962C8B-B14F-4D97-AF65-F5344CB8AC3E}">
        <p14:creationId xmlns:p14="http://schemas.microsoft.com/office/powerpoint/2010/main" val="712262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5630519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914225">
              <a:defRPr/>
            </a:pPr>
            <a:fld id="{E0C5D73A-08DF-4707-91F9-3FDADA52B52A}" type="datetimeFigureOut">
              <a:rPr lang="en-US" smtClean="0">
                <a:solidFill>
                  <a:prstClr val="black">
                    <a:tint val="75000"/>
                  </a:prstClr>
                </a:solidFill>
              </a:rPr>
              <a:pPr defTabSz="914225">
                <a:defRPr/>
              </a:pPr>
              <a:t>5/29/2018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defTabSz="914225">
              <a:defRPr/>
            </a:pP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914225">
              <a:defRPr/>
            </a:pPr>
            <a:fld id="{0B799C9A-F499-4E09-9A20-854DBB19DCDF}" type="slidenum">
              <a:rPr lang="en-US" smtClean="0">
                <a:solidFill>
                  <a:prstClr val="black">
                    <a:tint val="75000"/>
                  </a:prstClr>
                </a:solidFill>
              </a:rPr>
              <a:pPr defTabSz="914225">
                <a:defRPr/>
              </a:pPr>
              <a:t>‹#›</a:t>
            </a:fld>
            <a:endParaRPr lang="en-US">
              <a:solidFill>
                <a:prstClr val="black">
                  <a:tint val="75000"/>
                </a:prstClr>
              </a:solidFill>
            </a:endParaRPr>
          </a:p>
        </p:txBody>
      </p:sp>
    </p:spTree>
    <p:extLst>
      <p:ext uri="{BB962C8B-B14F-4D97-AF65-F5344CB8AC3E}">
        <p14:creationId xmlns:p14="http://schemas.microsoft.com/office/powerpoint/2010/main" val="33023525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225">
              <a:defRPr/>
            </a:pPr>
            <a:fld id="{E0C5D73A-08DF-4707-91F9-3FDADA52B52A}" type="datetimeFigureOut">
              <a:rPr lang="en-US" smtClean="0">
                <a:solidFill>
                  <a:prstClr val="black">
                    <a:tint val="75000"/>
                  </a:prstClr>
                </a:solidFill>
              </a:rPr>
              <a:pPr defTabSz="914225">
                <a:defRPr/>
              </a:pPr>
              <a:t>5/29/2018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defTabSz="914225">
              <a:defRPr/>
            </a:pP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914225">
              <a:defRPr/>
            </a:pPr>
            <a:fld id="{0B799C9A-F499-4E09-9A20-854DBB19DCDF}" type="slidenum">
              <a:rPr lang="en-US" smtClean="0">
                <a:solidFill>
                  <a:prstClr val="black">
                    <a:tint val="75000"/>
                  </a:prstClr>
                </a:solidFill>
              </a:rPr>
              <a:pPr defTabSz="914225">
                <a:defRPr/>
              </a:pPr>
              <a:t>‹#›</a:t>
            </a:fld>
            <a:endParaRPr lang="en-US">
              <a:solidFill>
                <a:prstClr val="black">
                  <a:tint val="75000"/>
                </a:prstClr>
              </a:solidFill>
            </a:endParaRPr>
          </a:p>
        </p:txBody>
      </p:sp>
    </p:spTree>
    <p:extLst>
      <p:ext uri="{BB962C8B-B14F-4D97-AF65-F5344CB8AC3E}">
        <p14:creationId xmlns:p14="http://schemas.microsoft.com/office/powerpoint/2010/main" val="37205799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defTabSz="914225">
              <a:defRPr/>
            </a:pPr>
            <a:fld id="{E0C5D73A-08DF-4707-91F9-3FDADA52B52A}" type="datetimeFigureOut">
              <a:rPr lang="en-US" smtClean="0">
                <a:solidFill>
                  <a:prstClr val="black">
                    <a:tint val="75000"/>
                  </a:prstClr>
                </a:solidFill>
              </a:rPr>
              <a:pPr defTabSz="914225">
                <a:defRPr/>
              </a:pPr>
              <a:t>5/29/2018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225">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225">
              <a:defRPr/>
            </a:pPr>
            <a:fld id="{0B799C9A-F499-4E09-9A20-854DBB19DCDF}" type="slidenum">
              <a:rPr lang="en-US" smtClean="0">
                <a:solidFill>
                  <a:prstClr val="black">
                    <a:tint val="75000"/>
                  </a:prstClr>
                </a:solidFill>
              </a:rPr>
              <a:pPr defTabSz="914225">
                <a:defRPr/>
              </a:pPr>
              <a:t>‹#›</a:t>
            </a:fld>
            <a:endParaRPr lang="en-US">
              <a:solidFill>
                <a:prstClr val="black">
                  <a:tint val="75000"/>
                </a:prstClr>
              </a:solidFill>
            </a:endParaRPr>
          </a:p>
        </p:txBody>
      </p:sp>
    </p:spTree>
    <p:extLst>
      <p:ext uri="{BB962C8B-B14F-4D97-AF65-F5344CB8AC3E}">
        <p14:creationId xmlns:p14="http://schemas.microsoft.com/office/powerpoint/2010/main" val="284115678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defTabSz="914225">
              <a:defRPr/>
            </a:pPr>
            <a:fld id="{E0C5D73A-08DF-4707-91F9-3FDADA52B52A}" type="datetimeFigureOut">
              <a:rPr lang="en-US" smtClean="0">
                <a:solidFill>
                  <a:prstClr val="black">
                    <a:tint val="75000"/>
                  </a:prstClr>
                </a:solidFill>
              </a:rPr>
              <a:pPr defTabSz="914225">
                <a:defRPr/>
              </a:pPr>
              <a:t>5/29/2018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225">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225">
              <a:defRPr/>
            </a:pPr>
            <a:fld id="{0B799C9A-F499-4E09-9A20-854DBB19DCDF}" type="slidenum">
              <a:rPr lang="en-US" smtClean="0">
                <a:solidFill>
                  <a:prstClr val="black">
                    <a:tint val="75000"/>
                  </a:prstClr>
                </a:solidFill>
              </a:rPr>
              <a:pPr defTabSz="914225">
                <a:defRPr/>
              </a:pPr>
              <a:t>‹#›</a:t>
            </a:fld>
            <a:endParaRPr lang="en-US">
              <a:solidFill>
                <a:prstClr val="black">
                  <a:tint val="75000"/>
                </a:prstClr>
              </a:solidFill>
            </a:endParaRPr>
          </a:p>
        </p:txBody>
      </p:sp>
    </p:spTree>
    <p:extLst>
      <p:ext uri="{BB962C8B-B14F-4D97-AF65-F5344CB8AC3E}">
        <p14:creationId xmlns:p14="http://schemas.microsoft.com/office/powerpoint/2010/main" val="7081510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225">
              <a:defRPr/>
            </a:pPr>
            <a:fld id="{E0C5D73A-08DF-4707-91F9-3FDADA52B52A}" type="datetimeFigureOut">
              <a:rPr lang="en-US" smtClean="0">
                <a:solidFill>
                  <a:prstClr val="black">
                    <a:tint val="75000"/>
                  </a:prstClr>
                </a:solidFill>
              </a:rPr>
              <a:pPr defTabSz="914225">
                <a:defRPr/>
              </a:pPr>
              <a:t>5/29/2018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225">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225">
              <a:defRPr/>
            </a:pPr>
            <a:fld id="{0B799C9A-F499-4E09-9A20-854DBB19DCDF}" type="slidenum">
              <a:rPr lang="en-US" smtClean="0">
                <a:solidFill>
                  <a:prstClr val="black">
                    <a:tint val="75000"/>
                  </a:prstClr>
                </a:solidFill>
              </a:rPr>
              <a:pPr defTabSz="914225">
                <a:defRPr/>
              </a:pPr>
              <a:t>‹#›</a:t>
            </a:fld>
            <a:endParaRPr lang="en-US">
              <a:solidFill>
                <a:prstClr val="black">
                  <a:tint val="75000"/>
                </a:prstClr>
              </a:solidFill>
            </a:endParaRPr>
          </a:p>
        </p:txBody>
      </p:sp>
    </p:spTree>
    <p:extLst>
      <p:ext uri="{BB962C8B-B14F-4D97-AF65-F5344CB8AC3E}">
        <p14:creationId xmlns:p14="http://schemas.microsoft.com/office/powerpoint/2010/main" val="23161820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225">
              <a:defRPr/>
            </a:pPr>
            <a:fld id="{E0C5D73A-08DF-4707-91F9-3FDADA52B52A}" type="datetimeFigureOut">
              <a:rPr lang="en-US" smtClean="0">
                <a:solidFill>
                  <a:prstClr val="black">
                    <a:tint val="75000"/>
                  </a:prstClr>
                </a:solidFill>
              </a:rPr>
              <a:pPr defTabSz="914225">
                <a:defRPr/>
              </a:pPr>
              <a:t>5/29/2018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225">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225">
              <a:defRPr/>
            </a:pPr>
            <a:fld id="{0B799C9A-F499-4E09-9A20-854DBB19DCDF}" type="slidenum">
              <a:rPr lang="en-US" smtClean="0">
                <a:solidFill>
                  <a:prstClr val="black">
                    <a:tint val="75000"/>
                  </a:prstClr>
                </a:solidFill>
              </a:rPr>
              <a:pPr defTabSz="914225">
                <a:defRPr/>
              </a:pPr>
              <a:t>‹#›</a:t>
            </a:fld>
            <a:endParaRPr lang="en-US">
              <a:solidFill>
                <a:prstClr val="black">
                  <a:tint val="75000"/>
                </a:prstClr>
              </a:solidFill>
            </a:endParaRPr>
          </a:p>
        </p:txBody>
      </p:sp>
    </p:spTree>
    <p:extLst>
      <p:ext uri="{BB962C8B-B14F-4D97-AF65-F5344CB8AC3E}">
        <p14:creationId xmlns:p14="http://schemas.microsoft.com/office/powerpoint/2010/main" val="334434573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60639" y="455471"/>
            <a:ext cx="10207362" cy="1125823"/>
          </a:xfrm>
        </p:spPr>
        <p:txBody>
          <a:bodyPr anchor="ctr">
            <a:normAutofit/>
          </a:bodyPr>
          <a:lstStyle>
            <a:lvl1pPr algn="l">
              <a:defRPr sz="4800"/>
            </a:lvl1pPr>
          </a:lstStyle>
          <a:p>
            <a:r>
              <a:rPr lang="en-US" dirty="0"/>
              <a:t>Click to edit Master title style</a:t>
            </a:r>
          </a:p>
        </p:txBody>
      </p:sp>
    </p:spTree>
    <p:extLst>
      <p:ext uri="{BB962C8B-B14F-4D97-AF65-F5344CB8AC3E}">
        <p14:creationId xmlns:p14="http://schemas.microsoft.com/office/powerpoint/2010/main" val="24808356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0632449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180087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6863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l="-3" r="43761"/>
          <a:stretch/>
        </p:blipFill>
        <p:spPr>
          <a:xfrm flipH="1">
            <a:off x="5334350" y="2"/>
            <a:ext cx="6855908" cy="6857996"/>
          </a:xfrm>
          <a:prstGeom prst="rect">
            <a:avLst/>
          </a:prstGeom>
        </p:spPr>
      </p:pic>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770594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6723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53749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545120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70524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cstate="email">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cstate="email">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622621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372546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83449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97902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43566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022627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5378486" cy="1793104"/>
          </a:xfrm>
          <a:noFill/>
        </p:spPr>
        <p:txBody>
          <a:bodyPr lIns="146304" tIns="91440" rIns="146304" bIns="91440" anchor="t" anchorCtr="0"/>
          <a:lstStyle>
            <a:lvl1pPr>
              <a:defRPr sz="4705"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6"/>
            <a:ext cx="5380106" cy="1793104"/>
          </a:xfrm>
        </p:spPr>
        <p:txBody>
          <a:bodyPr lIns="164592" tIns="109728" rIns="164592"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471554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793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50014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4828867" cy="6858623"/>
          </a:xfrm>
          <a:prstGeom prst="rect">
            <a:avLst/>
          </a:prstGeom>
        </p:spPr>
      </p:pic>
    </p:spTree>
    <p:extLst>
      <p:ext uri="{BB962C8B-B14F-4D97-AF65-F5344CB8AC3E}">
        <p14:creationId xmlns:p14="http://schemas.microsoft.com/office/powerpoint/2010/main" val="66180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379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2852511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42708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01596" y="1075982"/>
            <a:ext cx="11296136" cy="22632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01595" y="6369567"/>
            <a:ext cx="2743200" cy="365125"/>
          </a:xfrm>
        </p:spPr>
        <p:txBody>
          <a:bodyPr/>
          <a:lstStyle/>
          <a:p>
            <a:pPr defTabSz="914189">
              <a:defRPr/>
            </a:pPr>
            <a:fld id="{68E52E9F-BB02-408A-9870-30EF4D947E09}" type="datetimeFigureOut">
              <a:rPr lang="en-US" smtClean="0">
                <a:solidFill>
                  <a:prstClr val="black">
                    <a:tint val="75000"/>
                  </a:prstClr>
                </a:solidFill>
              </a:rPr>
              <a:pPr defTabSz="914189">
                <a:defRPr/>
              </a:pPr>
              <a:t>5/29/2018</a:t>
            </a:fld>
            <a:endParaRPr lang="en-US">
              <a:solidFill>
                <a:prstClr val="black">
                  <a:tint val="75000"/>
                </a:prstClr>
              </a:solidFill>
            </a:endParaRPr>
          </a:p>
        </p:txBody>
      </p:sp>
      <p:sp>
        <p:nvSpPr>
          <p:cNvPr id="5" name="Footer Placeholder 4"/>
          <p:cNvSpPr>
            <a:spLocks noGrp="1"/>
          </p:cNvSpPr>
          <p:nvPr>
            <p:ph type="ftr" sz="quarter" idx="11"/>
          </p:nvPr>
        </p:nvSpPr>
        <p:spPr>
          <a:xfrm>
            <a:off x="3519616" y="6369567"/>
            <a:ext cx="5245444" cy="365125"/>
          </a:xfrm>
        </p:spPr>
        <p:txBody>
          <a:bodyPr/>
          <a:lstStyle/>
          <a:p>
            <a:pPr defTabSz="914189">
              <a:defRPr/>
            </a:pPr>
            <a:endParaRPr lang="en-US">
              <a:solidFill>
                <a:prstClr val="black">
                  <a:tint val="75000"/>
                </a:prstClr>
              </a:solidFill>
            </a:endParaRPr>
          </a:p>
        </p:txBody>
      </p:sp>
      <p:sp>
        <p:nvSpPr>
          <p:cNvPr id="6" name="Slide Number Placeholder 5"/>
          <p:cNvSpPr>
            <a:spLocks noGrp="1"/>
          </p:cNvSpPr>
          <p:nvPr>
            <p:ph type="sldNum" sz="quarter" idx="12"/>
          </p:nvPr>
        </p:nvSpPr>
        <p:spPr>
          <a:xfrm>
            <a:off x="8954531" y="6369566"/>
            <a:ext cx="2743200" cy="365125"/>
          </a:xfrm>
        </p:spPr>
        <p:txBody>
          <a:bodyPr/>
          <a:lstStyle/>
          <a:p>
            <a:pPr defTabSz="914189">
              <a:defRPr/>
            </a:pPr>
            <a:fld id="{3652E334-61BE-4988-A9D0-CB990193B51E}" type="slidenum">
              <a:rPr lang="en-US" smtClean="0">
                <a:solidFill>
                  <a:prstClr val="black">
                    <a:tint val="75000"/>
                  </a:prstClr>
                </a:solidFill>
              </a:rPr>
              <a:pPr defTabSz="914189">
                <a:defRPr/>
              </a:pPr>
              <a:t>‹#›</a:t>
            </a:fld>
            <a:endParaRPr lang="en-US">
              <a:solidFill>
                <a:prstClr val="black">
                  <a:tint val="75000"/>
                </a:prstClr>
              </a:solidFill>
            </a:endParaRPr>
          </a:p>
        </p:txBody>
      </p:sp>
      <p:sp>
        <p:nvSpPr>
          <p:cNvPr id="7" name="Rectangle 6"/>
          <p:cNvSpPr/>
          <p:nvPr userDrawn="1"/>
        </p:nvSpPr>
        <p:spPr>
          <a:xfrm>
            <a:off x="0" y="0"/>
            <a:ext cx="12192000" cy="799070"/>
          </a:xfrm>
          <a:prstGeom prst="rect">
            <a:avLst/>
          </a:prstGeom>
          <a:solidFill>
            <a:srgbClr val="7427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189" rtl="0" eaLnBrk="1" fontAlgn="auto" latinLnBrk="0" hangingPunct="1">
              <a:lnSpc>
                <a:spcPct val="100000"/>
              </a:lnSpc>
              <a:spcBef>
                <a:spcPts val="0"/>
              </a:spcBef>
              <a:spcAft>
                <a:spcPts val="0"/>
              </a:spcAft>
              <a:buClrTx/>
              <a:buSzTx/>
              <a:buFontTx/>
              <a:buNone/>
              <a:tabLst/>
              <a:defRPr/>
            </a:pPr>
            <a:endParaRPr kumimoji="0" lang="en-US" sz="2400" b="0" i="0" u="none" strike="noStrike" kern="1200" cap="all" spc="0" normalizeH="0" baseline="0" noProof="0">
              <a:ln>
                <a:noFill/>
              </a:ln>
              <a:solidFill>
                <a:prstClr val="black">
                  <a:lumMod val="75000"/>
                  <a:lumOff val="25000"/>
                </a:prstClr>
              </a:solidFill>
              <a:effectLst/>
              <a:uLnTx/>
              <a:uFillTx/>
              <a:latin typeface="Segoe UI Semibold" panose="020B0702040204020203" pitchFamily="34" charset="0"/>
              <a:ea typeface="+mn-ea"/>
              <a:cs typeface="Segoe UI Semibold" panose="020B0702040204020203" pitchFamily="34" charset="0"/>
            </a:endParaRPr>
          </a:p>
        </p:txBody>
      </p:sp>
      <p:sp>
        <p:nvSpPr>
          <p:cNvPr id="2" name="Title 1"/>
          <p:cNvSpPr>
            <a:spLocks noGrp="1"/>
          </p:cNvSpPr>
          <p:nvPr>
            <p:ph type="title"/>
          </p:nvPr>
        </p:nvSpPr>
        <p:spPr>
          <a:xfrm>
            <a:off x="401596" y="194919"/>
            <a:ext cx="11296136" cy="40923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01536215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ext Slide Cyan">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endParaRPr lang="en-GB" sz="1400" dirty="0">
              <a:solidFill>
                <a:srgbClr val="FFFFFF"/>
              </a:solidFill>
              <a:cs typeface="Arial" pitchFamily="34" charset="0"/>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6" name="Text Placeholder 5"/>
          <p:cNvSpPr>
            <a:spLocks noGrp="1"/>
          </p:cNvSpPr>
          <p:nvPr>
            <p:ph type="body" sz="quarter" idx="12"/>
          </p:nvPr>
        </p:nvSpPr>
        <p:spPr>
          <a:xfrm>
            <a:off x="519114" y="847726"/>
            <a:ext cx="11152187" cy="5606084"/>
          </a:xfrm>
        </p:spPr>
        <p:txBody>
          <a:bodyPr>
            <a:normAutofit/>
          </a:bodyPr>
          <a:lstStyle>
            <a:lvl1pPr marL="0" indent="0">
              <a:buNone/>
              <a:defRPr b="0">
                <a:solidFill>
                  <a:schemeClr val="bg1"/>
                </a:solidFill>
              </a:defRPr>
            </a:lvl1pPr>
            <a:lvl2pPr marL="345307" indent="0">
              <a:buNone/>
              <a:defRPr b="0">
                <a:solidFill>
                  <a:schemeClr val="bg1"/>
                </a:solidFill>
              </a:defRPr>
            </a:lvl2pPr>
            <a:lvl3pPr marL="641796" indent="0">
              <a:buNone/>
              <a:defRPr b="0">
                <a:solidFill>
                  <a:schemeClr val="bg1"/>
                </a:solidFill>
              </a:defRPr>
            </a:lvl3pPr>
            <a:lvl4pPr marL="944237" indent="0">
              <a:buNone/>
              <a:defRPr b="0">
                <a:solidFill>
                  <a:schemeClr val="bg1"/>
                </a:solidFill>
              </a:defRPr>
            </a:lvl4pPr>
            <a:lvl5pPr marL="1203811" indent="0">
              <a:buNone/>
              <a:defRPr b="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8" name="Picture 7" descr="eBECS logo strapline 2016 rev.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16383" y="6403726"/>
            <a:ext cx="1228513" cy="322415"/>
          </a:xfrm>
          <a:prstGeom prst="rect">
            <a:avLst/>
          </a:prstGeom>
        </p:spPr>
      </p:pic>
    </p:spTree>
    <p:extLst>
      <p:ext uri="{BB962C8B-B14F-4D97-AF65-F5344CB8AC3E}">
        <p14:creationId xmlns:p14="http://schemas.microsoft.com/office/powerpoint/2010/main" val="1308669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7"/>
            <a:ext cx="11653523" cy="2121606"/>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25252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9250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618158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prstClr val="white"/>
                    </a:gs>
                    <a:gs pos="100000">
                      <a:prstClr val="white"/>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212585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7" name="Rectangle 6"/>
          <p:cNvSpPr/>
          <p:nvPr/>
        </p:nvSpPr>
        <p:spPr>
          <a:xfrm>
            <a:off x="4978399" y="0"/>
            <a:ext cx="72104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hasCustomPrompt="1"/>
          </p:nvPr>
        </p:nvSpPr>
        <p:spPr>
          <a:xfrm>
            <a:off x="5539321" y="682821"/>
            <a:ext cx="6240853" cy="1739347"/>
          </a:xfrm>
        </p:spPr>
        <p:txBody>
          <a:bodyPr tIns="45720" bIns="45720" anchor="ctr">
            <a:noAutofit/>
          </a:bodyPr>
          <a:lstStyle>
            <a:lvl1pPr algn="ctr">
              <a:lnSpc>
                <a:spcPct val="80000"/>
              </a:lnSpc>
              <a:defRPr sz="4800" spc="150" baseline="0"/>
            </a:lvl1pPr>
          </a:lstStyle>
          <a:p>
            <a:r>
              <a:rPr lang="en-US" dirty="0"/>
              <a:t>TITLE</a:t>
            </a:r>
          </a:p>
        </p:txBody>
      </p:sp>
      <p:sp>
        <p:nvSpPr>
          <p:cNvPr id="3" name="Subtitle 2"/>
          <p:cNvSpPr>
            <a:spLocks noGrp="1"/>
          </p:cNvSpPr>
          <p:nvPr>
            <p:ph type="subTitle" idx="1" hasCustomPrompt="1"/>
          </p:nvPr>
        </p:nvSpPr>
        <p:spPr>
          <a:xfrm>
            <a:off x="5539320" y="3996250"/>
            <a:ext cx="6240853" cy="1309255"/>
          </a:xfrm>
        </p:spPr>
        <p:txBody>
          <a:bodyPr>
            <a:noAutofit/>
          </a:bodyPr>
          <a:lstStyle>
            <a:lvl1pPr marL="0" indent="0" algn="ctr">
              <a:buNone/>
              <a:defRPr lang="en-US" sz="2800" kern="1200" cap="all" spc="150" baseline="0" dirty="0">
                <a:solidFill>
                  <a:schemeClr val="bg2"/>
                </a:solidFill>
                <a:latin typeface="+mj-lt"/>
                <a:ea typeface="+mj-ea"/>
                <a:cs typeface="+mj-cs"/>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Speakers</a:t>
            </a:r>
          </a:p>
        </p:txBody>
      </p:sp>
      <p:pic>
        <p:nvPicPr>
          <p:cNvPr id="8" name="Picture 7">
            <a:extLst>
              <a:ext uri="{FF2B5EF4-FFF2-40B4-BE49-F238E27FC236}">
                <a16:creationId xmlns:a16="http://schemas.microsoft.com/office/drawing/2014/main" id="{BB0C8FE5-586B-4BC8-BD85-CE1000347019}"/>
              </a:ext>
            </a:extLst>
          </p:cNvPr>
          <p:cNvPicPr>
            <a:picLocks noChangeAspect="1"/>
          </p:cNvPicPr>
          <p:nvPr userDrawn="1"/>
        </p:nvPicPr>
        <p:blipFill>
          <a:blip r:embed="rId2"/>
          <a:stretch>
            <a:fillRect/>
          </a:stretch>
        </p:blipFill>
        <p:spPr>
          <a:xfrm>
            <a:off x="170533" y="70021"/>
            <a:ext cx="4496427" cy="1305107"/>
          </a:xfrm>
          <a:prstGeom prst="rect">
            <a:avLst/>
          </a:prstGeom>
        </p:spPr>
      </p:pic>
      <p:sp>
        <p:nvSpPr>
          <p:cNvPr id="9" name="TextBox 8">
            <a:extLst>
              <a:ext uri="{FF2B5EF4-FFF2-40B4-BE49-F238E27FC236}">
                <a16:creationId xmlns:a16="http://schemas.microsoft.com/office/drawing/2014/main" id="{A3616306-B712-4FDB-95EC-F82E69351515}"/>
              </a:ext>
            </a:extLst>
          </p:cNvPr>
          <p:cNvSpPr txBox="1"/>
          <p:nvPr userDrawn="1"/>
        </p:nvSpPr>
        <p:spPr>
          <a:xfrm>
            <a:off x="170533" y="4004546"/>
            <a:ext cx="429861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3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http://mvpdagen.no</a:t>
            </a:r>
          </a:p>
        </p:txBody>
      </p:sp>
      <p:grpSp>
        <p:nvGrpSpPr>
          <p:cNvPr id="12" name="Group 11">
            <a:extLst>
              <a:ext uri="{FF2B5EF4-FFF2-40B4-BE49-F238E27FC236}">
                <a16:creationId xmlns:a16="http://schemas.microsoft.com/office/drawing/2014/main" id="{F6BC3CF2-9C2A-4449-A9BC-20B290440B5A}"/>
              </a:ext>
            </a:extLst>
          </p:cNvPr>
          <p:cNvGrpSpPr/>
          <p:nvPr userDrawn="1"/>
        </p:nvGrpSpPr>
        <p:grpSpPr>
          <a:xfrm>
            <a:off x="170533" y="5992178"/>
            <a:ext cx="3554514" cy="795801"/>
            <a:chOff x="914633" y="5763433"/>
            <a:chExt cx="3554514" cy="795801"/>
          </a:xfrm>
        </p:grpSpPr>
        <p:sp>
          <p:nvSpPr>
            <p:cNvPr id="10" name="TextBox 9">
              <a:extLst>
                <a:ext uri="{FF2B5EF4-FFF2-40B4-BE49-F238E27FC236}">
                  <a16:creationId xmlns:a16="http://schemas.microsoft.com/office/drawing/2014/main" id="{4DB9A294-A4A4-4070-B105-4B78F7B4B9A8}"/>
                </a:ext>
              </a:extLst>
            </p:cNvPr>
            <p:cNvSpPr txBox="1"/>
            <p:nvPr userDrawn="1"/>
          </p:nvSpPr>
          <p:spPr>
            <a:xfrm>
              <a:off x="1515291" y="5838167"/>
              <a:ext cx="295385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3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t>
              </a:r>
              <a:r>
                <a:rPr kumimoji="0" lang="nb-NO" sz="36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MVPdagen</a:t>
              </a:r>
              <a:endParaRPr kumimoji="0" lang="nb-NO" sz="3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11" name="Picture 10">
              <a:extLst>
                <a:ext uri="{FF2B5EF4-FFF2-40B4-BE49-F238E27FC236}">
                  <a16:creationId xmlns:a16="http://schemas.microsoft.com/office/drawing/2014/main" id="{C7C4A277-ABDB-4065-9DF8-D5D0011F09D1}"/>
                </a:ext>
              </a:extLst>
            </p:cNvPr>
            <p:cNvPicPr>
              <a:picLocks noChangeAspect="1"/>
            </p:cNvPicPr>
            <p:nvPr userDrawn="1"/>
          </p:nvPicPr>
          <p:blipFill>
            <a:blip r:embed="rId3"/>
            <a:stretch>
              <a:fillRect/>
            </a:stretch>
          </p:blipFill>
          <p:spPr>
            <a:xfrm>
              <a:off x="914633" y="5763433"/>
              <a:ext cx="795801" cy="795801"/>
            </a:xfrm>
            <a:prstGeom prst="rect">
              <a:avLst/>
            </a:prstGeom>
          </p:spPr>
        </p:pic>
      </p:grpSp>
    </p:spTree>
    <p:extLst>
      <p:ext uri="{BB962C8B-B14F-4D97-AF65-F5344CB8AC3E}">
        <p14:creationId xmlns:p14="http://schemas.microsoft.com/office/powerpoint/2010/main" val="245953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951650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MVPDage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BFD328EF-46EF-4AB3-87CE-F74EA84B9A97}" type="datetime1">
              <a:rPr lang="nb-NO" smtClean="0"/>
              <a:pPr/>
              <a:t>29.05.2018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53454129"/>
      </p:ext>
    </p:extLst>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B61BEF0D-F0BB-DE4B-95CE-6DB70DBA9567}" type="datetimeFigureOut">
              <a:rPr lang="en-US" smtClean="0"/>
              <a:pPr/>
              <a:t>5/29/2018</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50938972"/>
      </p:ext>
    </p:extLst>
  </p:cSld>
  <p:clrMapOvr>
    <a:overrideClrMapping bg1="lt1" tx1="dk1" bg2="lt2" tx2="dk2" accent1="accent1" accent2="accent2" accent3="accent3" accent4="accent4" accent5="accent5" accent6="accent6" hlink="hlink" folHlink="folHlink"/>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97726732"/>
      </p:ext>
    </p:extLst>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5/29/2018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78809879"/>
      </p:ext>
    </p:extLst>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5/29/2018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600" b="0" i="0" u="none" strike="noStrike" kern="1200" cap="none" spc="0" normalizeH="0" baseline="0" noProof="0" smtClean="0">
                <a:ln>
                  <a:noFill/>
                </a:ln>
                <a:gradFill>
                  <a:gsLst>
                    <a:gs pos="100000">
                      <a:srgbClr val="F2F2F2"/>
                    </a:gs>
                    <a:gs pos="0">
                      <a:srgbClr val="F2F2F2"/>
                    </a:gs>
                  </a:gsLst>
                  <a:lin ang="5400000" scaled="0"/>
                </a:gradFill>
                <a:effectLst/>
                <a:uLnTx/>
                <a:uFillTx/>
                <a:latin typeface="Segoe UI"/>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a:ln>
                <a:noFill/>
              </a:ln>
              <a:gradFill>
                <a:gsLst>
                  <a:gs pos="100000">
                    <a:srgbClr val="F2F2F2"/>
                  </a:gs>
                  <a:gs pos="0">
                    <a:srgbClr val="F2F2F2"/>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23613137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5/29/2018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8550840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6602580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990415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68801258"/>
      </p:ext>
    </p:extLst>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07570883"/>
      </p:ext>
    </p:extLst>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B61BEF0D-F0BB-DE4B-95CE-6DB70DBA9567}" type="datetimeFigureOut">
              <a:rPr lang="en-US" smtClean="0"/>
              <a:pPr/>
              <a:t>5/29/2018</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18557510"/>
      </p:ext>
    </p:extLst>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963386"/>
            <a:ext cx="5181600" cy="5213577"/>
          </a:xfrm>
          <a:prstGeom prst="rect">
            <a:avLst/>
          </a:prstGeo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sp>
        <p:nvSpPr>
          <p:cNvPr id="4" name="Content Placeholder 3"/>
          <p:cNvSpPr>
            <a:spLocks noGrp="1"/>
          </p:cNvSpPr>
          <p:nvPr>
            <p:ph sz="half" idx="2"/>
          </p:nvPr>
        </p:nvSpPr>
        <p:spPr>
          <a:xfrm>
            <a:off x="6172200" y="963386"/>
            <a:ext cx="5181600" cy="5213577"/>
          </a:xfrm>
          <a:prstGeom prst="rect">
            <a:avLst/>
          </a:prstGeo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sp>
        <p:nvSpPr>
          <p:cNvPr id="10" name="Title 1"/>
          <p:cNvSpPr>
            <a:spLocks noGrp="1"/>
          </p:cNvSpPr>
          <p:nvPr>
            <p:ph type="title"/>
          </p:nvPr>
        </p:nvSpPr>
        <p:spPr>
          <a:xfrm>
            <a:off x="1390461" y="145369"/>
            <a:ext cx="10515600" cy="573087"/>
          </a:xfrm>
          <a:prstGeom prst="rect">
            <a:avLst/>
          </a:prstGeom>
        </p:spPr>
        <p:txBody>
          <a:bodyPr anchor="b">
            <a:normAutofit/>
          </a:bodyPr>
          <a:lstStyle>
            <a:lvl1pPr>
              <a:defRPr sz="3200" cap="all" baseline="0">
                <a:solidFill>
                  <a:schemeClr val="bg1"/>
                </a:solidFill>
                <a:latin typeface="Segoe UI Light" panose="020B0502040204020203" pitchFamily="34" charset="0"/>
                <a:cs typeface="Segoe UI Light" panose="020B0502040204020203" pitchFamily="34" charset="0"/>
              </a:defRPr>
            </a:lvl1pPr>
          </a:lstStyle>
          <a:p>
            <a:r>
              <a:rPr lang="en-US" dirty="0"/>
              <a:t>Click to edit Master title style</a:t>
            </a:r>
            <a:endParaRPr lang="nb-NO" dirty="0"/>
          </a:p>
        </p:txBody>
      </p:sp>
    </p:spTree>
    <p:extLst>
      <p:ext uri="{BB962C8B-B14F-4D97-AF65-F5344CB8AC3E}">
        <p14:creationId xmlns:p14="http://schemas.microsoft.com/office/powerpoint/2010/main" val="239233494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856569"/>
            <a:ext cx="5157787" cy="823912"/>
          </a:xfrm>
          <a:prstGeom prst="rect">
            <a:avLst/>
          </a:prstGeom>
        </p:spPr>
        <p:txBody>
          <a:bodyPr anchor="b"/>
          <a:lstStyle>
            <a:lvl1pPr marL="0" indent="0">
              <a:buNone/>
              <a:defRPr sz="2400" b="0" cap="all" baseline="0">
                <a:latin typeface="Segoe UI" panose="020B0502040204020203" pitchFamily="34" charset="0"/>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1680481"/>
            <a:ext cx="5157787" cy="4509182"/>
          </a:xfrm>
          <a:prstGeom prst="rect">
            <a:avLst/>
          </a:prstGeo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sp>
        <p:nvSpPr>
          <p:cNvPr id="5" name="Text Placeholder 4"/>
          <p:cNvSpPr>
            <a:spLocks noGrp="1"/>
          </p:cNvSpPr>
          <p:nvPr>
            <p:ph type="body" sz="quarter" idx="3"/>
          </p:nvPr>
        </p:nvSpPr>
        <p:spPr>
          <a:xfrm>
            <a:off x="6172200" y="856569"/>
            <a:ext cx="5183188" cy="823912"/>
          </a:xfrm>
          <a:prstGeom prst="rect">
            <a:avLst/>
          </a:prstGeom>
        </p:spPr>
        <p:txBody>
          <a:bodyPr anchor="b"/>
          <a:lstStyle>
            <a:lvl1pPr marL="0" indent="0">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1680481"/>
            <a:ext cx="5183188" cy="4509182"/>
          </a:xfrm>
          <a:prstGeom prst="rect">
            <a:avLst/>
          </a:prstGeo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D8138498-DA3A-4C9F-8D8D-4A9243C557D6}" type="datetimeFigureOut">
              <a:rPr lang="nb-NO" smtClean="0"/>
              <a:t>29.05.2018</a:t>
            </a:fld>
            <a:endParaRPr lang="nb-NO"/>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nb-NO"/>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BB20A99C-C06C-4064-A820-B0EDB6DF0262}" type="slidenum">
              <a:rPr lang="nb-NO" smtClean="0"/>
              <a:t>‹#›</a:t>
            </a:fld>
            <a:endParaRPr lang="nb-NO"/>
          </a:p>
        </p:txBody>
      </p:sp>
      <p:sp>
        <p:nvSpPr>
          <p:cNvPr id="11" name="Title 1"/>
          <p:cNvSpPr>
            <a:spLocks noGrp="1"/>
          </p:cNvSpPr>
          <p:nvPr>
            <p:ph type="title"/>
          </p:nvPr>
        </p:nvSpPr>
        <p:spPr>
          <a:xfrm>
            <a:off x="1390461" y="145369"/>
            <a:ext cx="10515600" cy="573087"/>
          </a:xfrm>
          <a:prstGeom prst="rect">
            <a:avLst/>
          </a:prstGeom>
        </p:spPr>
        <p:txBody>
          <a:bodyPr anchor="b">
            <a:normAutofit/>
          </a:bodyPr>
          <a:lstStyle>
            <a:lvl1pPr>
              <a:defRPr sz="3200" cap="all" baseline="0">
                <a:solidFill>
                  <a:schemeClr val="bg1"/>
                </a:solidFill>
                <a:latin typeface="Segoe UI Light" panose="020B0502040204020203" pitchFamily="34" charset="0"/>
                <a:cs typeface="Segoe UI Light" panose="020B0502040204020203" pitchFamily="34" charset="0"/>
              </a:defRPr>
            </a:lvl1pPr>
          </a:lstStyle>
          <a:p>
            <a:r>
              <a:rPr lang="en-US" dirty="0"/>
              <a:t>Click to edit Master title style</a:t>
            </a:r>
            <a:endParaRPr lang="nb-NO" dirty="0"/>
          </a:p>
        </p:txBody>
      </p:sp>
      <p:cxnSp>
        <p:nvCxnSpPr>
          <p:cNvPr id="13" name="Straight Connector 12"/>
          <p:cNvCxnSpPr/>
          <p:nvPr userDrawn="1"/>
        </p:nvCxnSpPr>
        <p:spPr>
          <a:xfrm>
            <a:off x="838200" y="1680481"/>
            <a:ext cx="5159375"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6183088" y="1685923"/>
            <a:ext cx="5159375"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678614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itle 1"/>
          <p:cNvSpPr>
            <a:spLocks noGrp="1"/>
          </p:cNvSpPr>
          <p:nvPr>
            <p:ph type="title"/>
          </p:nvPr>
        </p:nvSpPr>
        <p:spPr>
          <a:xfrm>
            <a:off x="1390461" y="145369"/>
            <a:ext cx="10515600" cy="573087"/>
          </a:xfrm>
          <a:prstGeom prst="rect">
            <a:avLst/>
          </a:prstGeom>
        </p:spPr>
        <p:txBody>
          <a:bodyPr anchor="b">
            <a:normAutofit/>
          </a:bodyPr>
          <a:lstStyle>
            <a:lvl1pPr>
              <a:defRPr sz="3200" cap="all" baseline="0">
                <a:solidFill>
                  <a:schemeClr val="bg1"/>
                </a:solidFill>
                <a:latin typeface="Segoe UI Light" panose="020B0502040204020203" pitchFamily="34" charset="0"/>
                <a:cs typeface="Segoe UI Light" panose="020B0502040204020203" pitchFamily="34" charset="0"/>
              </a:defRPr>
            </a:lvl1pPr>
          </a:lstStyle>
          <a:p>
            <a:r>
              <a:rPr lang="en-US" dirty="0"/>
              <a:t>Click to edit Master title style</a:t>
            </a:r>
            <a:endParaRPr lang="nb-NO" dirty="0"/>
          </a:p>
        </p:txBody>
      </p:sp>
    </p:spTree>
    <p:extLst>
      <p:ext uri="{BB962C8B-B14F-4D97-AF65-F5344CB8AC3E}">
        <p14:creationId xmlns:p14="http://schemas.microsoft.com/office/powerpoint/2010/main" val="321087303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772108" y="947057"/>
            <a:ext cx="10581692" cy="5229906"/>
          </a:xfrm>
          <a:prstGeom prst="rect">
            <a:avLst/>
          </a:prstGeom>
        </p:spPr>
        <p:txBody>
          <a:bodyPr vert="eaVert"/>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sp>
        <p:nvSpPr>
          <p:cNvPr id="7" name="Title 1"/>
          <p:cNvSpPr txBox="1">
            <a:spLocks/>
          </p:cNvSpPr>
          <p:nvPr userDrawn="1"/>
        </p:nvSpPr>
        <p:spPr>
          <a:xfrm>
            <a:off x="1390461" y="145369"/>
            <a:ext cx="10515600" cy="573087"/>
          </a:xfrm>
          <a:prstGeom prst="rect">
            <a:avLst/>
          </a:prstGeom>
        </p:spPr>
        <p:txBody>
          <a:bodyPr anchor="b">
            <a:normAutofit/>
          </a:bodyPr>
          <a:lstStyle>
            <a:lvl1pPr algn="l" defTabSz="914400" rtl="0" eaLnBrk="1" latinLnBrk="0" hangingPunct="1">
              <a:lnSpc>
                <a:spcPct val="90000"/>
              </a:lnSpc>
              <a:spcBef>
                <a:spcPct val="0"/>
              </a:spcBef>
              <a:buNone/>
              <a:defRPr sz="3200" kern="1200" cap="all" baseline="0">
                <a:solidFill>
                  <a:schemeClr val="bg1"/>
                </a:solidFill>
                <a:latin typeface="Segoe UI Light" panose="020B0502040204020203" pitchFamily="34" charset="0"/>
                <a:ea typeface="+mj-ea"/>
                <a:cs typeface="Segoe UI Light" panose="020B0502040204020203" pitchFamily="34" charset="0"/>
              </a:defRPr>
            </a:lvl1pPr>
          </a:lstStyle>
          <a:p>
            <a:r>
              <a:rPr lang="en-US"/>
              <a:t>Click to edit Master title style</a:t>
            </a:r>
            <a:endParaRPr lang="nb-NO" dirty="0"/>
          </a:p>
        </p:txBody>
      </p:sp>
    </p:spTree>
    <p:extLst>
      <p:ext uri="{BB962C8B-B14F-4D97-AF65-F5344CB8AC3E}">
        <p14:creationId xmlns:p14="http://schemas.microsoft.com/office/powerpoint/2010/main" val="111428969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D9B2A-9958-4642-8E23-0FD4915B655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87CAB2-C812-4225-A057-6A6FE7B8A4D3}"/>
              </a:ext>
            </a:extLst>
          </p:cNvPr>
          <p:cNvSpPr>
            <a:spLocks noGrp="1"/>
          </p:cNvSpPr>
          <p:nvPr>
            <p:ph type="dt" sz="half" idx="10"/>
          </p:nvPr>
        </p:nvSpPr>
        <p:spPr/>
        <p:txBody>
          <a:bodyPr/>
          <a:lstStyle/>
          <a:p>
            <a:fld id="{96DFF08F-DC6B-4601-B491-B0F83F6DD2DA}" type="datetimeFigureOut">
              <a:rPr lang="en-US" smtClean="0"/>
              <a:pPr/>
              <a:t>5/29/2018</a:t>
            </a:fld>
            <a:endParaRPr lang="en-US" dirty="0"/>
          </a:p>
        </p:txBody>
      </p:sp>
      <p:sp>
        <p:nvSpPr>
          <p:cNvPr id="4" name="Footer Placeholder 3">
            <a:extLst>
              <a:ext uri="{FF2B5EF4-FFF2-40B4-BE49-F238E27FC236}">
                <a16:creationId xmlns:a16="http://schemas.microsoft.com/office/drawing/2014/main" id="{A6B6053A-2A9E-46DA-831E-AAD2D058A95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3FF164B-DCF7-41CB-A8F7-DA3047BE4967}"/>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5881311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page gre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tx1"/>
                </a:solidFill>
              </a:defRPr>
            </a:lvl1pPr>
          </a:lstStyle>
          <a:p>
            <a:r>
              <a:rPr lang="nb-NO" dirty="0"/>
              <a:t>Klikk for å redigere tittelstil</a:t>
            </a:r>
            <a:endParaRPr lang="en-US" dirty="0"/>
          </a:p>
        </p:txBody>
      </p:sp>
      <p:sp>
        <p:nvSpPr>
          <p:cNvPr id="4" name="Plassholder for tekst 3"/>
          <p:cNvSpPr>
            <a:spLocks noGrp="1"/>
          </p:cNvSpPr>
          <p:nvPr>
            <p:ph type="body" sz="quarter" idx="10"/>
          </p:nvPr>
        </p:nvSpPr>
        <p:spPr>
          <a:xfrm>
            <a:off x="609600" y="2084918"/>
            <a:ext cx="10972800" cy="3551767"/>
          </a:xfrm>
        </p:spPr>
        <p:txBody>
          <a:bodyPr/>
          <a:lstStyle>
            <a:lvl1pPr>
              <a:defRPr>
                <a:solidFill>
                  <a:srgbClr val="000000"/>
                </a:solidFill>
                <a:latin typeface="Museo Sans 100"/>
                <a:cs typeface="Museo Sans 100"/>
              </a:defRPr>
            </a:lvl1pPr>
            <a:lvl2pPr>
              <a:defRPr>
                <a:solidFill>
                  <a:srgbClr val="000000"/>
                </a:solidFill>
                <a:latin typeface="Museo Sans 100"/>
                <a:cs typeface="Museo Sans 100"/>
              </a:defRPr>
            </a:lvl2pPr>
            <a:lvl3pPr>
              <a:defRPr>
                <a:solidFill>
                  <a:srgbClr val="000000"/>
                </a:solidFill>
                <a:latin typeface="Museo Sans 100"/>
                <a:cs typeface="Museo Sans 100"/>
              </a:defRPr>
            </a:lvl3pPr>
            <a:lvl4pPr>
              <a:defRPr>
                <a:solidFill>
                  <a:srgbClr val="000000"/>
                </a:solidFill>
                <a:latin typeface="Museo Sans 100"/>
                <a:cs typeface="Museo Sans 100"/>
              </a:defRPr>
            </a:lvl4pPr>
            <a:lvl5pPr>
              <a:defRPr>
                <a:solidFill>
                  <a:srgbClr val="000000"/>
                </a:solidFill>
                <a:latin typeface="Museo Sans 100"/>
                <a:cs typeface="Museo Sans 100"/>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extLst>
      <p:ext uri="{BB962C8B-B14F-4D97-AF65-F5344CB8AC3E}">
        <p14:creationId xmlns:p14="http://schemas.microsoft.com/office/powerpoint/2010/main" val="32878865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Custom Layou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a:t>Click to edit Master title style</a:t>
            </a:r>
          </a:p>
        </p:txBody>
      </p:sp>
    </p:spTree>
    <p:extLst>
      <p:ext uri="{BB962C8B-B14F-4D97-AF65-F5344CB8AC3E}">
        <p14:creationId xmlns:p14="http://schemas.microsoft.com/office/powerpoint/2010/main" val="260346350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437648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1035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337601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image" Target="../media/image1.emf"/><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theme" Target="../theme/theme3.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theme" Target="../theme/theme4.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0707953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720" r:id="rId22"/>
    <p:sldLayoutId id="2147483721" r:id="rId23"/>
    <p:sldLayoutId id="2147483722"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225">
              <a:defRPr/>
            </a:pPr>
            <a:fld id="{E0C5D73A-08DF-4707-91F9-3FDADA52B52A}" type="datetimeFigureOut">
              <a:rPr lang="en-US" smtClean="0">
                <a:solidFill>
                  <a:prstClr val="black">
                    <a:tint val="75000"/>
                  </a:prstClr>
                </a:solidFill>
              </a:rPr>
              <a:pPr defTabSz="914225">
                <a:defRPr/>
              </a:pPr>
              <a:t>5/29/2018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225">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225">
              <a:defRPr/>
            </a:pPr>
            <a:fld id="{0B799C9A-F499-4E09-9A20-854DBB19DCDF}" type="slidenum">
              <a:rPr lang="en-US" smtClean="0">
                <a:solidFill>
                  <a:prstClr val="black">
                    <a:tint val="75000"/>
                  </a:prstClr>
                </a:solidFill>
              </a:rPr>
              <a:pPr defTabSz="914225">
                <a:defRPr/>
              </a:pPr>
              <a:t>‹#›</a:t>
            </a:fld>
            <a:endParaRPr lang="en-US">
              <a:solidFill>
                <a:prstClr val="black">
                  <a:tint val="75000"/>
                </a:prstClr>
              </a:solidFill>
            </a:endParaRPr>
          </a:p>
        </p:txBody>
      </p:sp>
    </p:spTree>
    <p:extLst>
      <p:ext uri="{BB962C8B-B14F-4D97-AF65-F5344CB8AC3E}">
        <p14:creationId xmlns:p14="http://schemas.microsoft.com/office/powerpoint/2010/main" val="750833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9004281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96DFF08F-DC6B-4601-B491-B0F83F6DD2DA}" type="datetimeFigureOut">
              <a:rPr lang="en-US" dirty="0"/>
              <a:pPr/>
              <a:t>5/29/2018</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525352281"/>
      </p:ext>
    </p:extLst>
  </p:cSld>
  <p:clrMap bg1="dk1" tx1="lt1" bg2="dk2" tx2="lt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Lst>
  <p:transition>
    <p:fade/>
  </p:transition>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13.xml.rels><?xml version="1.0" encoding="UTF-8" standalone="yes"?>
<Relationships xmlns="http://schemas.openxmlformats.org/package/2006/relationships"><Relationship Id="rId8" Type="http://schemas.openxmlformats.org/officeDocument/2006/relationships/hyperlink" Target="https://azure.microsoft.com/en-us/services/bot-service/" TargetMode="External"/><Relationship Id="rId13" Type="http://schemas.openxmlformats.org/officeDocument/2006/relationships/image" Target="../media/image25.png"/><Relationship Id="rId18" Type="http://schemas.openxmlformats.org/officeDocument/2006/relationships/image" Target="../media/image17.png"/><Relationship Id="rId3" Type="http://schemas.openxmlformats.org/officeDocument/2006/relationships/hyperlink" Target="https://azure.microsoft.com/en-us/services/cosmos-db/" TargetMode="External"/><Relationship Id="rId21" Type="http://schemas.openxmlformats.org/officeDocument/2006/relationships/image" Target="../media/image20.svg"/><Relationship Id="rId7" Type="http://schemas.openxmlformats.org/officeDocument/2006/relationships/image" Target="../media/image22.png"/><Relationship Id="rId12" Type="http://schemas.openxmlformats.org/officeDocument/2006/relationships/hyperlink" Target="https://azure.microsoft.com/en-us/services/event-grid/" TargetMode="External"/><Relationship Id="rId17" Type="http://schemas.openxmlformats.org/officeDocument/2006/relationships/image" Target="../media/image28.png"/><Relationship Id="rId2" Type="http://schemas.openxmlformats.org/officeDocument/2006/relationships/notesSlide" Target="../notesSlides/notesSlide13.xml"/><Relationship Id="rId16" Type="http://schemas.openxmlformats.org/officeDocument/2006/relationships/image" Target="../media/image27.png"/><Relationship Id="rId20" Type="http://schemas.openxmlformats.org/officeDocument/2006/relationships/image" Target="../media/image19.png"/><Relationship Id="rId1" Type="http://schemas.openxmlformats.org/officeDocument/2006/relationships/slideLayout" Target="../slideLayouts/slideLayout10.xml"/><Relationship Id="rId6" Type="http://schemas.openxmlformats.org/officeDocument/2006/relationships/hyperlink" Target="https://azure.microsoft.com/en-us/services/storage/?v=16.50" TargetMode="External"/><Relationship Id="rId11" Type="http://schemas.openxmlformats.org/officeDocument/2006/relationships/image" Target="../media/image24.png"/><Relationship Id="rId5" Type="http://schemas.microsoft.com/office/2007/relationships/hdphoto" Target="../media/hdphoto1.wdp"/><Relationship Id="rId15" Type="http://schemas.openxmlformats.org/officeDocument/2006/relationships/image" Target="../media/image26.png"/><Relationship Id="rId10" Type="http://schemas.openxmlformats.org/officeDocument/2006/relationships/hyperlink" Target="https://azure.microsoft.com/en-us/services/stream-analytics/" TargetMode="External"/><Relationship Id="rId19" Type="http://schemas.openxmlformats.org/officeDocument/2006/relationships/image" Target="../media/image18.svg"/><Relationship Id="rId4" Type="http://schemas.openxmlformats.org/officeDocument/2006/relationships/image" Target="../media/image21.png"/><Relationship Id="rId9" Type="http://schemas.openxmlformats.org/officeDocument/2006/relationships/image" Target="../media/image23.png"/><Relationship Id="rId14" Type="http://schemas.openxmlformats.org/officeDocument/2006/relationships/hyperlink" Target="https://azure.microsoft.com/en-us/services/active-directory/"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29.png"/><Relationship Id="rId7"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6.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50.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20.svg"/><Relationship Id="rId2" Type="http://schemas.openxmlformats.org/officeDocument/2006/relationships/notesSlide" Target="../notesSlides/notesSlide16.xml"/><Relationship Id="rId1" Type="http://schemas.openxmlformats.org/officeDocument/2006/relationships/slideLayout" Target="../slideLayouts/slideLayout26.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18.xml.rels><?xml version="1.0" encoding="UTF-8" standalone="yes"?>
<Relationships xmlns="http://schemas.openxmlformats.org/package/2006/relationships"><Relationship Id="rId8" Type="http://schemas.openxmlformats.org/officeDocument/2006/relationships/image" Target="../media/image43.sv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svg"/><Relationship Id="rId17" Type="http://schemas.openxmlformats.org/officeDocument/2006/relationships/image" Target="../media/image20.svg"/><Relationship Id="rId2" Type="http://schemas.openxmlformats.org/officeDocument/2006/relationships/notesSlide" Target="../notesSlides/notesSlide18.xml"/><Relationship Id="rId16" Type="http://schemas.openxmlformats.org/officeDocument/2006/relationships/image" Target="../media/image19.png"/><Relationship Id="rId1" Type="http://schemas.openxmlformats.org/officeDocument/2006/relationships/slideLayout" Target="../slideLayouts/slideLayout10.xml"/><Relationship Id="rId6" Type="http://schemas.openxmlformats.org/officeDocument/2006/relationships/image" Target="../media/image41.sv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18.sv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 Id="rId1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6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7.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8" Type="http://schemas.openxmlformats.org/officeDocument/2006/relationships/hyperlink" Target="https://azure.microsoft.com/en-us/services/bot-service/" TargetMode="External"/><Relationship Id="rId13" Type="http://schemas.openxmlformats.org/officeDocument/2006/relationships/image" Target="../media/image25.png"/><Relationship Id="rId18" Type="http://schemas.openxmlformats.org/officeDocument/2006/relationships/image" Target="../media/image17.png"/><Relationship Id="rId3" Type="http://schemas.openxmlformats.org/officeDocument/2006/relationships/hyperlink" Target="https://azure.microsoft.com/en-us/services/cosmos-db/" TargetMode="External"/><Relationship Id="rId21" Type="http://schemas.openxmlformats.org/officeDocument/2006/relationships/image" Target="../media/image20.svg"/><Relationship Id="rId7" Type="http://schemas.openxmlformats.org/officeDocument/2006/relationships/image" Target="../media/image22.png"/><Relationship Id="rId12" Type="http://schemas.openxmlformats.org/officeDocument/2006/relationships/hyperlink" Target="https://azure.microsoft.com/en-us/services/event-grid/" TargetMode="External"/><Relationship Id="rId17" Type="http://schemas.openxmlformats.org/officeDocument/2006/relationships/image" Target="../media/image28.png"/><Relationship Id="rId2" Type="http://schemas.openxmlformats.org/officeDocument/2006/relationships/notesSlide" Target="../notesSlides/notesSlide23.xml"/><Relationship Id="rId16" Type="http://schemas.openxmlformats.org/officeDocument/2006/relationships/image" Target="../media/image27.png"/><Relationship Id="rId20" Type="http://schemas.openxmlformats.org/officeDocument/2006/relationships/image" Target="../media/image19.png"/><Relationship Id="rId1" Type="http://schemas.openxmlformats.org/officeDocument/2006/relationships/slideLayout" Target="../slideLayouts/slideLayout10.xml"/><Relationship Id="rId6" Type="http://schemas.openxmlformats.org/officeDocument/2006/relationships/hyperlink" Target="https://azure.microsoft.com/en-us/services/storage/?v=16.50" TargetMode="External"/><Relationship Id="rId11" Type="http://schemas.openxmlformats.org/officeDocument/2006/relationships/image" Target="../media/image24.png"/><Relationship Id="rId5" Type="http://schemas.microsoft.com/office/2007/relationships/hdphoto" Target="../media/hdphoto1.wdp"/><Relationship Id="rId15" Type="http://schemas.openxmlformats.org/officeDocument/2006/relationships/image" Target="../media/image26.png"/><Relationship Id="rId10" Type="http://schemas.openxmlformats.org/officeDocument/2006/relationships/hyperlink" Target="https://azure.microsoft.com/en-us/services/stream-analytics/" TargetMode="External"/><Relationship Id="rId19" Type="http://schemas.openxmlformats.org/officeDocument/2006/relationships/image" Target="../media/image18.svg"/><Relationship Id="rId4" Type="http://schemas.openxmlformats.org/officeDocument/2006/relationships/image" Target="../media/image21.png"/><Relationship Id="rId9" Type="http://schemas.openxmlformats.org/officeDocument/2006/relationships/image" Target="../media/image23.png"/><Relationship Id="rId14" Type="http://schemas.openxmlformats.org/officeDocument/2006/relationships/hyperlink" Target="https://azure.microsoft.com/en-us/services/active-directory/"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68.xml"/><Relationship Id="rId6" Type="http://schemas.openxmlformats.org/officeDocument/2006/relationships/image" Target="../media/image54.png"/><Relationship Id="rId5" Type="http://schemas.openxmlformats.org/officeDocument/2006/relationships/image" Target="../media/image15.png"/><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3.xml"/></Relationships>
</file>

<file path=ppt/slides/_rels/slide3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1B0FBC-804F-4DE6-B86F-6C8A814DD7DE}"/>
              </a:ext>
            </a:extLst>
          </p:cNvPr>
          <p:cNvSpPr>
            <a:spLocks noGrp="1"/>
          </p:cNvSpPr>
          <p:nvPr>
            <p:ph type="ctrTitle"/>
          </p:nvPr>
        </p:nvSpPr>
        <p:spPr>
          <a:xfrm>
            <a:off x="4911271" y="1540071"/>
            <a:ext cx="7199085" cy="2178929"/>
          </a:xfrm>
        </p:spPr>
        <p:txBody>
          <a:bodyPr/>
          <a:lstStyle/>
          <a:p>
            <a:br>
              <a:rPr lang="en-US" sz="3600" dirty="0"/>
            </a:br>
            <a:r>
              <a:rPr lang="en-US" sz="3600" dirty="0" err="1"/>
              <a:t>Automatisering</a:t>
            </a:r>
            <a:r>
              <a:rPr lang="en-US" sz="3600" dirty="0"/>
              <a:t> </a:t>
            </a:r>
            <a:r>
              <a:rPr lang="en-US" sz="3600" dirty="0" err="1"/>
              <a:t>av</a:t>
            </a:r>
            <a:r>
              <a:rPr lang="en-US" sz="3600" dirty="0"/>
              <a:t> </a:t>
            </a:r>
            <a:r>
              <a:rPr lang="en-US" sz="3600" dirty="0" err="1"/>
              <a:t>forretningsprosesser</a:t>
            </a:r>
            <a:r>
              <a:rPr lang="en-US" sz="3600" dirty="0"/>
              <a:t> i Microsoft 365</a:t>
            </a:r>
          </a:p>
        </p:txBody>
      </p:sp>
      <p:sp>
        <p:nvSpPr>
          <p:cNvPr id="3" name="TextBox 2">
            <a:extLst>
              <a:ext uri="{FF2B5EF4-FFF2-40B4-BE49-F238E27FC236}">
                <a16:creationId xmlns:a16="http://schemas.microsoft.com/office/drawing/2014/main" id="{14A2111D-C7B7-478E-A327-52F0EAD5EBAD}"/>
              </a:ext>
            </a:extLst>
          </p:cNvPr>
          <p:cNvSpPr txBox="1"/>
          <p:nvPr/>
        </p:nvSpPr>
        <p:spPr>
          <a:xfrm>
            <a:off x="5196111" y="5852013"/>
            <a:ext cx="6821718"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all" spc="150" normalizeH="0" baseline="0" noProof="0" dirty="0">
                <a:ln>
                  <a:noFill/>
                </a:ln>
                <a:solidFill>
                  <a:srgbClr val="1D73BE"/>
                </a:solidFill>
                <a:effectLst/>
                <a:uLnTx/>
                <a:uFillTx/>
                <a:latin typeface="Corbel" panose="020B0503020204020204"/>
                <a:ea typeface="+mn-ea"/>
                <a:cs typeface="+mn-cs"/>
              </a:rPr>
              <a:t>Anders Eide	</a:t>
            </a:r>
            <a:r>
              <a:rPr kumimoji="0" lang="en-US" sz="1800" b="1" i="0" u="none" strike="noStrike" kern="1200" cap="none" spc="0" normalizeH="0" baseline="0" noProof="0" dirty="0">
                <a:ln>
                  <a:noFill/>
                </a:ln>
                <a:solidFill>
                  <a:srgbClr val="2C2C2C"/>
                </a:solidFill>
                <a:effectLst/>
                <a:uLnTx/>
                <a:uFillTx/>
                <a:latin typeface="Corbel" panose="020B0503020204020204"/>
                <a:ea typeface="+mn-ea"/>
                <a:cs typeface="+mn-cs"/>
              </a:rPr>
              <a:t>		</a:t>
            </a:r>
            <a:r>
              <a:rPr kumimoji="0" lang="en-US" sz="2000" b="1" i="0" u="none" strike="noStrike" kern="1200" cap="all" spc="150" normalizeH="0" baseline="0" noProof="0" dirty="0">
                <a:ln>
                  <a:noFill/>
                </a:ln>
                <a:solidFill>
                  <a:srgbClr val="1D73BE"/>
                </a:solidFill>
                <a:effectLst/>
                <a:uLnTx/>
                <a:uFillTx/>
                <a:latin typeface="Corbel" panose="020B0503020204020204"/>
                <a:ea typeface="+mn-ea"/>
                <a:cs typeface="+mn-cs"/>
              </a:rPr>
              <a:t>@</a:t>
            </a:r>
            <a:r>
              <a:rPr kumimoji="0" lang="en-US" sz="2000" b="1" i="0" u="none" strike="noStrike" kern="1200" cap="all" spc="150" normalizeH="0" baseline="0" noProof="0" dirty="0" err="1">
                <a:ln>
                  <a:noFill/>
                </a:ln>
                <a:solidFill>
                  <a:srgbClr val="1D73BE"/>
                </a:solidFill>
                <a:effectLst/>
                <a:uLnTx/>
                <a:uFillTx/>
                <a:latin typeface="Corbel" panose="020B0503020204020204"/>
                <a:ea typeface="+mn-ea"/>
                <a:cs typeface="+mn-cs"/>
              </a:rPr>
              <a:t>anderseide</a:t>
            </a:r>
            <a:br>
              <a:rPr kumimoji="0" lang="en-US" sz="1800" b="1" i="0" u="none" strike="noStrike" kern="1200" cap="none" spc="0" normalizeH="0" baseline="0" noProof="0" dirty="0">
                <a:ln>
                  <a:noFill/>
                </a:ln>
                <a:solidFill>
                  <a:srgbClr val="2C2C2C"/>
                </a:solidFill>
                <a:effectLst/>
                <a:uLnTx/>
                <a:uFillTx/>
                <a:latin typeface="Corbel" panose="020B0503020204020204"/>
                <a:ea typeface="+mn-ea"/>
                <a:cs typeface="+mn-cs"/>
              </a:rPr>
            </a:br>
            <a:r>
              <a:rPr kumimoji="0" lang="en-US" sz="2000" b="1" i="0" u="none" strike="noStrike" kern="1200" cap="all" spc="150" normalizeH="0" baseline="0" noProof="0" dirty="0">
                <a:ln>
                  <a:noFill/>
                </a:ln>
                <a:solidFill>
                  <a:srgbClr val="1D73BE"/>
                </a:solidFill>
                <a:effectLst/>
                <a:uLnTx/>
                <a:uFillTx/>
                <a:latin typeface="Corbel" panose="020B0503020204020204"/>
                <a:ea typeface="+mn-ea"/>
                <a:cs typeface="+mn-cs"/>
              </a:rPr>
              <a:t>Jan Egil Ring</a:t>
            </a:r>
            <a:r>
              <a:rPr kumimoji="0" lang="en-US" sz="1800" b="1" i="0" u="none" strike="noStrike" kern="1200" cap="none" spc="0" normalizeH="0" baseline="0" noProof="0" dirty="0">
                <a:ln>
                  <a:noFill/>
                </a:ln>
                <a:solidFill>
                  <a:srgbClr val="2C2C2C"/>
                </a:solidFill>
                <a:effectLst/>
                <a:uLnTx/>
                <a:uFillTx/>
                <a:latin typeface="Corbel" panose="020B0503020204020204"/>
                <a:ea typeface="+mn-ea"/>
                <a:cs typeface="+mn-cs"/>
              </a:rPr>
              <a:t>		</a:t>
            </a:r>
            <a:r>
              <a:rPr kumimoji="0" lang="en-US" sz="2000" b="1" i="0" u="none" strike="noStrike" kern="1200" cap="all" spc="150" normalizeH="0" baseline="0" noProof="0" dirty="0">
                <a:ln>
                  <a:noFill/>
                </a:ln>
                <a:solidFill>
                  <a:srgbClr val="1D73BE"/>
                </a:solidFill>
                <a:effectLst/>
                <a:uLnTx/>
                <a:uFillTx/>
                <a:latin typeface="Corbel" panose="020B0503020204020204"/>
                <a:ea typeface="+mn-ea"/>
                <a:cs typeface="+mn-cs"/>
              </a:rPr>
              <a:t>@</a:t>
            </a:r>
            <a:r>
              <a:rPr kumimoji="0" lang="en-US" sz="2000" b="1" i="0" u="none" strike="noStrike" kern="1200" cap="all" spc="150" normalizeH="0" baseline="0" noProof="0" dirty="0" err="1">
                <a:ln>
                  <a:noFill/>
                </a:ln>
                <a:solidFill>
                  <a:srgbClr val="1D73BE"/>
                </a:solidFill>
                <a:effectLst/>
                <a:uLnTx/>
                <a:uFillTx/>
                <a:latin typeface="Corbel" panose="020B0503020204020204"/>
                <a:ea typeface="+mn-ea"/>
                <a:cs typeface="+mn-cs"/>
              </a:rPr>
              <a:t>janegilring</a:t>
            </a:r>
            <a:endParaRPr kumimoji="0" lang="en-US" sz="2000" b="1" i="0" u="none" strike="noStrike" kern="1200" cap="all" spc="150" normalizeH="0" baseline="0" noProof="0" dirty="0">
              <a:ln>
                <a:noFill/>
              </a:ln>
              <a:solidFill>
                <a:srgbClr val="1D73B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1277273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826245" y="4050502"/>
            <a:ext cx="2666297" cy="947111"/>
          </a:xfrm>
          <a:prstGeom prst="rect">
            <a:avLst/>
          </a:prstGeom>
          <a:noFill/>
        </p:spPr>
        <p:txBody>
          <a:bodyPr wrap="square" lIns="91414" tIns="146263" rIns="182828" bIns="146263" rtlCol="0">
            <a:spAutoFit/>
          </a:bodyPr>
          <a:lstStyle/>
          <a:p>
            <a:pPr algn="ctr" defTabSz="1218701">
              <a:lnSpc>
                <a:spcPct val="90000"/>
              </a:lnSpc>
              <a:spcAft>
                <a:spcPts val="588"/>
              </a:spcAft>
              <a:defRPr/>
            </a:pPr>
            <a:r>
              <a:rPr lang="en-US" sz="2353" kern="0">
                <a:gradFill>
                  <a:gsLst>
                    <a:gs pos="1250">
                      <a:srgbClr val="353535"/>
                    </a:gs>
                    <a:gs pos="100000">
                      <a:srgbClr val="353535"/>
                    </a:gs>
                  </a:gsLst>
                  <a:lin ang="5400000" scaled="0"/>
                </a:gradFill>
                <a:latin typeface="Segoe UI Semilight"/>
                <a:cs typeface="Segoe UI"/>
              </a:rPr>
              <a:t>Event-driven/ instant scale</a:t>
            </a:r>
          </a:p>
        </p:txBody>
      </p:sp>
      <p:sp>
        <p:nvSpPr>
          <p:cNvPr id="61" name="TextBox 60"/>
          <p:cNvSpPr txBox="1"/>
          <p:nvPr/>
        </p:nvSpPr>
        <p:spPr>
          <a:xfrm>
            <a:off x="8420881" y="4050502"/>
            <a:ext cx="2455376" cy="621248"/>
          </a:xfrm>
          <a:prstGeom prst="rect">
            <a:avLst/>
          </a:prstGeom>
          <a:noFill/>
        </p:spPr>
        <p:txBody>
          <a:bodyPr wrap="square" lIns="91414" tIns="146263" rIns="182828" bIns="146263" rtlCol="0">
            <a:spAutoFit/>
          </a:bodyPr>
          <a:lstStyle/>
          <a:p>
            <a:pPr algn="ctr" defTabSz="1218701">
              <a:lnSpc>
                <a:spcPct val="90000"/>
              </a:lnSpc>
              <a:spcAft>
                <a:spcPts val="588"/>
              </a:spcAft>
              <a:defRPr/>
            </a:pPr>
            <a:r>
              <a:rPr lang="en-US" sz="2353" kern="0">
                <a:gradFill>
                  <a:gsLst>
                    <a:gs pos="1250">
                      <a:srgbClr val="353535"/>
                    </a:gs>
                    <a:gs pos="100000">
                      <a:srgbClr val="353535"/>
                    </a:gs>
                  </a:gsLst>
                  <a:lin ang="5400000" scaled="0"/>
                </a:gradFill>
                <a:latin typeface="Segoe UI Semilight"/>
                <a:cs typeface="Segoe UI"/>
              </a:rPr>
              <a:t>Micro-billing</a:t>
            </a:r>
          </a:p>
        </p:txBody>
      </p:sp>
      <p:sp>
        <p:nvSpPr>
          <p:cNvPr id="60" name="TextBox 59"/>
          <p:cNvSpPr txBox="1"/>
          <p:nvPr/>
        </p:nvSpPr>
        <p:spPr>
          <a:xfrm>
            <a:off x="1317703" y="4050502"/>
            <a:ext cx="2580204" cy="947111"/>
          </a:xfrm>
          <a:prstGeom prst="rect">
            <a:avLst/>
          </a:prstGeom>
          <a:noFill/>
        </p:spPr>
        <p:txBody>
          <a:bodyPr wrap="square" lIns="91414" tIns="146263" rIns="182828" bIns="146263" rtlCol="0">
            <a:spAutoFit/>
          </a:bodyPr>
          <a:lstStyle/>
          <a:p>
            <a:pPr algn="ctr" defTabSz="1218701">
              <a:lnSpc>
                <a:spcPct val="90000"/>
              </a:lnSpc>
              <a:spcAft>
                <a:spcPts val="588"/>
              </a:spcAft>
              <a:defRPr/>
            </a:pPr>
            <a:r>
              <a:rPr lang="en-US" sz="2353" kern="0" dirty="0">
                <a:gradFill>
                  <a:gsLst>
                    <a:gs pos="1250">
                      <a:srgbClr val="353535"/>
                    </a:gs>
                    <a:gs pos="100000">
                      <a:srgbClr val="353535"/>
                    </a:gs>
                  </a:gsLst>
                  <a:lin ang="5400000" scaled="0"/>
                </a:gradFill>
                <a:latin typeface="Segoe UI Semilight"/>
                <a:cs typeface="Segoe UI"/>
              </a:rPr>
              <a:t>Abstraction </a:t>
            </a:r>
            <a:br>
              <a:rPr lang="en-US" sz="2353" kern="0" dirty="0">
                <a:gradFill>
                  <a:gsLst>
                    <a:gs pos="1250">
                      <a:srgbClr val="353535"/>
                    </a:gs>
                    <a:gs pos="100000">
                      <a:srgbClr val="353535"/>
                    </a:gs>
                  </a:gsLst>
                  <a:lin ang="5400000" scaled="0"/>
                </a:gradFill>
                <a:latin typeface="Segoe UI Semilight"/>
                <a:cs typeface="Segoe UI"/>
              </a:rPr>
            </a:br>
            <a:r>
              <a:rPr lang="en-US" sz="2353" kern="0" dirty="0">
                <a:gradFill>
                  <a:gsLst>
                    <a:gs pos="1250">
                      <a:srgbClr val="353535"/>
                    </a:gs>
                    <a:gs pos="100000">
                      <a:srgbClr val="353535"/>
                    </a:gs>
                  </a:gsLst>
                  <a:lin ang="5400000" scaled="0"/>
                </a:gradFill>
                <a:latin typeface="Segoe UI Semilight"/>
                <a:cs typeface="Segoe UI"/>
              </a:rPr>
              <a:t>of servers</a:t>
            </a:r>
          </a:p>
        </p:txBody>
      </p:sp>
      <p:sp>
        <p:nvSpPr>
          <p:cNvPr id="3" name="Title 2"/>
          <p:cNvSpPr>
            <a:spLocks noGrp="1"/>
          </p:cNvSpPr>
          <p:nvPr>
            <p:ph type="title"/>
          </p:nvPr>
        </p:nvSpPr>
        <p:spPr/>
        <p:txBody>
          <a:bodyPr/>
          <a:lstStyle/>
          <a:p>
            <a:r>
              <a:rPr lang="en-US"/>
              <a:t>What is </a:t>
            </a:r>
            <a:r>
              <a:rPr lang="en-US" err="1"/>
              <a:t>Serverless</a:t>
            </a:r>
            <a:r>
              <a:rPr lang="en-US"/>
              <a:t>?</a:t>
            </a:r>
            <a:br>
              <a:rPr lang="en-US"/>
            </a:br>
            <a:endParaRPr lang="en-US"/>
          </a:p>
        </p:txBody>
      </p:sp>
      <p:grpSp>
        <p:nvGrpSpPr>
          <p:cNvPr id="20" name="Group 19"/>
          <p:cNvGrpSpPr/>
          <p:nvPr/>
        </p:nvGrpSpPr>
        <p:grpSpPr>
          <a:xfrm>
            <a:off x="8805848" y="2303808"/>
            <a:ext cx="1685437" cy="1685437"/>
            <a:chOff x="8982815" y="2349343"/>
            <a:chExt cx="1719478" cy="1719478"/>
          </a:xfrm>
        </p:grpSpPr>
        <p:sp>
          <p:nvSpPr>
            <p:cNvPr id="207" name="Oval 206"/>
            <p:cNvSpPr/>
            <p:nvPr/>
          </p:nvSpPr>
          <p:spPr bwMode="auto">
            <a:xfrm>
              <a:off x="8982815" y="2349343"/>
              <a:ext cx="1719478" cy="171947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9" name="Group 4"/>
            <p:cNvGrpSpPr>
              <a:grpSpLocks noChangeAspect="1"/>
            </p:cNvGrpSpPr>
            <p:nvPr/>
          </p:nvGrpSpPr>
          <p:grpSpPr bwMode="auto">
            <a:xfrm>
              <a:off x="9516647" y="2813805"/>
              <a:ext cx="651814" cy="755044"/>
              <a:chOff x="6136" y="1969"/>
              <a:chExt cx="221" cy="256"/>
            </a:xfrm>
          </p:grpSpPr>
          <p:sp>
            <p:nvSpPr>
              <p:cNvPr id="12" name="Freeform 5"/>
              <p:cNvSpPr>
                <a:spLocks/>
              </p:cNvSpPr>
              <p:nvPr/>
            </p:nvSpPr>
            <p:spPr bwMode="auto">
              <a:xfrm>
                <a:off x="6247" y="2046"/>
                <a:ext cx="42" cy="111"/>
              </a:xfrm>
              <a:custGeom>
                <a:avLst/>
                <a:gdLst>
                  <a:gd name="T0" fmla="*/ 0 w 42"/>
                  <a:gd name="T1" fmla="*/ 0 h 111"/>
                  <a:gd name="T2" fmla="*/ 0 w 42"/>
                  <a:gd name="T3" fmla="*/ 68 h 111"/>
                  <a:gd name="T4" fmla="*/ 42 w 42"/>
                  <a:gd name="T5" fmla="*/ 111 h 111"/>
                </a:gdLst>
                <a:ahLst/>
                <a:cxnLst>
                  <a:cxn ang="0">
                    <a:pos x="T0" y="T1"/>
                  </a:cxn>
                  <a:cxn ang="0">
                    <a:pos x="T2" y="T3"/>
                  </a:cxn>
                  <a:cxn ang="0">
                    <a:pos x="T4" y="T5"/>
                  </a:cxn>
                </a:cxnLst>
                <a:rect l="0" t="0" r="r" b="b"/>
                <a:pathLst>
                  <a:path w="42" h="111">
                    <a:moveTo>
                      <a:pt x="0" y="0"/>
                    </a:moveTo>
                    <a:lnTo>
                      <a:pt x="0" y="68"/>
                    </a:lnTo>
                    <a:lnTo>
                      <a:pt x="42" y="111"/>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 name="Oval 6"/>
              <p:cNvSpPr>
                <a:spLocks noChangeArrowheads="1"/>
              </p:cNvSpPr>
              <p:nvPr/>
            </p:nvSpPr>
            <p:spPr bwMode="auto">
              <a:xfrm>
                <a:off x="6136" y="2003"/>
                <a:ext cx="221" cy="222"/>
              </a:xfrm>
              <a:prstGeom prst="ellipse">
                <a:avLst/>
              </a:pr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4" name="Line 7"/>
              <p:cNvSpPr>
                <a:spLocks noChangeShapeType="1"/>
              </p:cNvSpPr>
              <p:nvPr/>
            </p:nvSpPr>
            <p:spPr bwMode="auto">
              <a:xfrm>
                <a:off x="6221" y="1969"/>
                <a:ext cx="51"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5" name="Line 8"/>
              <p:cNvSpPr>
                <a:spLocks noChangeShapeType="1"/>
              </p:cNvSpPr>
              <p:nvPr/>
            </p:nvSpPr>
            <p:spPr bwMode="auto">
              <a:xfrm flipV="1">
                <a:off x="6247" y="1969"/>
                <a:ext cx="0" cy="34"/>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6" name="Line 9"/>
              <p:cNvSpPr>
                <a:spLocks noChangeShapeType="1"/>
              </p:cNvSpPr>
              <p:nvPr/>
            </p:nvSpPr>
            <p:spPr bwMode="auto">
              <a:xfrm flipH="1">
                <a:off x="6323"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7" name="Line 10"/>
              <p:cNvSpPr>
                <a:spLocks noChangeShapeType="1"/>
              </p:cNvSpPr>
              <p:nvPr/>
            </p:nvSpPr>
            <p:spPr bwMode="auto">
              <a:xfrm>
                <a:off x="6140"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sp>
          <p:nvSpPr>
            <p:cNvPr id="18" name="Oval 17"/>
            <p:cNvSpPr/>
            <p:nvPr/>
          </p:nvSpPr>
          <p:spPr bwMode="auto">
            <a:xfrm>
              <a:off x="9558292" y="3400148"/>
              <a:ext cx="210105" cy="210105"/>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TextBox 18"/>
            <p:cNvSpPr txBox="1"/>
            <p:nvPr/>
          </p:nvSpPr>
          <p:spPr>
            <a:xfrm>
              <a:off x="9436197" y="3287818"/>
              <a:ext cx="454292" cy="461665"/>
            </a:xfrm>
            <a:prstGeom prst="rect">
              <a:avLst/>
            </a:prstGeom>
            <a:noFill/>
          </p:spPr>
          <p:txBody>
            <a:bodyPr wrap="none" lIns="179259" tIns="143407" rIns="179259" bIns="143407" rtlCol="0">
              <a:spAutoFit/>
            </a:bodyPr>
            <a:lstStyle/>
            <a:p>
              <a:pPr defTabSz="914192">
                <a:lnSpc>
                  <a:spcPct val="90000"/>
                </a:lnSpc>
                <a:spcAft>
                  <a:spcPts val="588"/>
                </a:spcAft>
                <a:defRPr/>
              </a:pPr>
              <a:r>
                <a:rPr lang="en-US" sz="1175" dirty="0">
                  <a:gradFill>
                    <a:gsLst>
                      <a:gs pos="2917">
                        <a:srgbClr val="0078D7"/>
                      </a:gs>
                      <a:gs pos="30000">
                        <a:srgbClr val="0078D7"/>
                      </a:gs>
                    </a:gsLst>
                    <a:lin ang="5400000" scaled="0"/>
                  </a:gradFill>
                  <a:latin typeface="Segoe UI Semibold" panose="020B0702040204020203" pitchFamily="34" charset="0"/>
                  <a:cs typeface="Segoe UI Semibold" panose="020B0702040204020203" pitchFamily="34" charset="0"/>
                </a:rPr>
                <a:t>$</a:t>
              </a:r>
            </a:p>
          </p:txBody>
        </p:sp>
      </p:grpSp>
      <p:grpSp>
        <p:nvGrpSpPr>
          <p:cNvPr id="27" name="Group 26"/>
          <p:cNvGrpSpPr/>
          <p:nvPr/>
        </p:nvGrpSpPr>
        <p:grpSpPr>
          <a:xfrm>
            <a:off x="5316674" y="2303808"/>
            <a:ext cx="1685437" cy="1685437"/>
            <a:chOff x="5423171" y="2349343"/>
            <a:chExt cx="1719478" cy="1719478"/>
          </a:xfrm>
        </p:grpSpPr>
        <p:sp>
          <p:nvSpPr>
            <p:cNvPr id="195" name="Oval 194"/>
            <p:cNvSpPr/>
            <p:nvPr/>
          </p:nvSpPr>
          <p:spPr bwMode="auto">
            <a:xfrm>
              <a:off x="5423171" y="2349343"/>
              <a:ext cx="1719478" cy="171947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6" name="Group 25"/>
            <p:cNvGrpSpPr/>
            <p:nvPr/>
          </p:nvGrpSpPr>
          <p:grpSpPr>
            <a:xfrm>
              <a:off x="5899566" y="2925199"/>
              <a:ext cx="712436" cy="614067"/>
              <a:chOff x="6093204" y="2914441"/>
              <a:chExt cx="379412" cy="327025"/>
            </a:xfrm>
            <a:solidFill>
              <a:schemeClr val="bg1"/>
            </a:solidFill>
          </p:grpSpPr>
          <p:sp>
            <p:nvSpPr>
              <p:cNvPr id="24" name="Freeform 14"/>
              <p:cNvSpPr>
                <a:spLocks noEditPoints="1"/>
              </p:cNvSpPr>
              <p:nvPr/>
            </p:nvSpPr>
            <p:spPr bwMode="auto">
              <a:xfrm>
                <a:off x="6093204" y="2914441"/>
                <a:ext cx="379412" cy="327025"/>
              </a:xfrm>
              <a:custGeom>
                <a:avLst/>
                <a:gdLst>
                  <a:gd name="T0" fmla="*/ 222 w 239"/>
                  <a:gd name="T1" fmla="*/ 189 h 206"/>
                  <a:gd name="T2" fmla="*/ 145 w 239"/>
                  <a:gd name="T3" fmla="*/ 189 h 206"/>
                  <a:gd name="T4" fmla="*/ 145 w 239"/>
                  <a:gd name="T5" fmla="*/ 94 h 206"/>
                  <a:gd name="T6" fmla="*/ 17 w 239"/>
                  <a:gd name="T7" fmla="*/ 94 h 206"/>
                  <a:gd name="T8" fmla="*/ 17 w 239"/>
                  <a:gd name="T9" fmla="*/ 17 h 206"/>
                  <a:gd name="T10" fmla="*/ 162 w 239"/>
                  <a:gd name="T11" fmla="*/ 17 h 206"/>
                  <a:gd name="T12" fmla="*/ 162 w 239"/>
                  <a:gd name="T13" fmla="*/ 0 h 206"/>
                  <a:gd name="T14" fmla="*/ 0 w 239"/>
                  <a:gd name="T15" fmla="*/ 0 h 206"/>
                  <a:gd name="T16" fmla="*/ 0 w 239"/>
                  <a:gd name="T17" fmla="*/ 206 h 206"/>
                  <a:gd name="T18" fmla="*/ 239 w 239"/>
                  <a:gd name="T19" fmla="*/ 206 h 206"/>
                  <a:gd name="T20" fmla="*/ 239 w 239"/>
                  <a:gd name="T21" fmla="*/ 77 h 206"/>
                  <a:gd name="T22" fmla="*/ 222 w 239"/>
                  <a:gd name="T23" fmla="*/ 77 h 206"/>
                  <a:gd name="T24" fmla="*/ 222 w 239"/>
                  <a:gd name="T25" fmla="*/ 189 h 206"/>
                  <a:gd name="T26" fmla="*/ 17 w 239"/>
                  <a:gd name="T27" fmla="*/ 112 h 206"/>
                  <a:gd name="T28" fmla="*/ 128 w 239"/>
                  <a:gd name="T29" fmla="*/ 112 h 206"/>
                  <a:gd name="T30" fmla="*/ 128 w 239"/>
                  <a:gd name="T31" fmla="*/ 189 h 206"/>
                  <a:gd name="T32" fmla="*/ 17 w 239"/>
                  <a:gd name="T33" fmla="*/ 189 h 206"/>
                  <a:gd name="T34" fmla="*/ 17 w 239"/>
                  <a:gd name="T35" fmla="*/ 11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9" h="206">
                    <a:moveTo>
                      <a:pt x="222" y="189"/>
                    </a:moveTo>
                    <a:lnTo>
                      <a:pt x="145" y="189"/>
                    </a:lnTo>
                    <a:lnTo>
                      <a:pt x="145" y="94"/>
                    </a:lnTo>
                    <a:lnTo>
                      <a:pt x="17" y="94"/>
                    </a:lnTo>
                    <a:lnTo>
                      <a:pt x="17" y="17"/>
                    </a:lnTo>
                    <a:lnTo>
                      <a:pt x="162" y="17"/>
                    </a:lnTo>
                    <a:lnTo>
                      <a:pt x="162" y="0"/>
                    </a:lnTo>
                    <a:lnTo>
                      <a:pt x="0" y="0"/>
                    </a:lnTo>
                    <a:lnTo>
                      <a:pt x="0" y="206"/>
                    </a:lnTo>
                    <a:lnTo>
                      <a:pt x="239" y="206"/>
                    </a:lnTo>
                    <a:lnTo>
                      <a:pt x="239" y="77"/>
                    </a:lnTo>
                    <a:lnTo>
                      <a:pt x="222" y="77"/>
                    </a:lnTo>
                    <a:lnTo>
                      <a:pt x="222" y="189"/>
                    </a:lnTo>
                    <a:close/>
                    <a:moveTo>
                      <a:pt x="17" y="112"/>
                    </a:moveTo>
                    <a:lnTo>
                      <a:pt x="128" y="112"/>
                    </a:lnTo>
                    <a:lnTo>
                      <a:pt x="128" y="189"/>
                    </a:lnTo>
                    <a:lnTo>
                      <a:pt x="17" y="189"/>
                    </a:lnTo>
                    <a:lnTo>
                      <a:pt x="17" y="112"/>
                    </a:lnTo>
                    <a:close/>
                  </a:path>
                </a:pathLst>
              </a:custGeom>
              <a:grpFill/>
              <a:ln w="15875">
                <a:solidFill>
                  <a:schemeClr val="accent1"/>
                </a:solidFill>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5" name="Freeform 15"/>
              <p:cNvSpPr>
                <a:spLocks/>
              </p:cNvSpPr>
              <p:nvPr/>
            </p:nvSpPr>
            <p:spPr bwMode="auto">
              <a:xfrm>
                <a:off x="6326566" y="2914441"/>
                <a:ext cx="146050" cy="146050"/>
              </a:xfrm>
              <a:custGeom>
                <a:avLst/>
                <a:gdLst>
                  <a:gd name="T0" fmla="*/ 32 w 92"/>
                  <a:gd name="T1" fmla="*/ 17 h 92"/>
                  <a:gd name="T2" fmla="*/ 62 w 92"/>
                  <a:gd name="T3" fmla="*/ 17 h 92"/>
                  <a:gd name="T4" fmla="*/ 0 w 92"/>
                  <a:gd name="T5" fmla="*/ 79 h 92"/>
                  <a:gd name="T6" fmla="*/ 13 w 92"/>
                  <a:gd name="T7" fmla="*/ 92 h 92"/>
                  <a:gd name="T8" fmla="*/ 75 w 92"/>
                  <a:gd name="T9" fmla="*/ 30 h 92"/>
                  <a:gd name="T10" fmla="*/ 75 w 92"/>
                  <a:gd name="T11" fmla="*/ 60 h 92"/>
                  <a:gd name="T12" fmla="*/ 92 w 92"/>
                  <a:gd name="T13" fmla="*/ 60 h 92"/>
                  <a:gd name="T14" fmla="*/ 92 w 92"/>
                  <a:gd name="T15" fmla="*/ 0 h 92"/>
                  <a:gd name="T16" fmla="*/ 32 w 92"/>
                  <a:gd name="T17" fmla="*/ 0 h 92"/>
                  <a:gd name="T18" fmla="*/ 32 w 92"/>
                  <a:gd name="T19" fmla="*/ 1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32" y="17"/>
                    </a:moveTo>
                    <a:lnTo>
                      <a:pt x="62" y="17"/>
                    </a:lnTo>
                    <a:lnTo>
                      <a:pt x="0" y="79"/>
                    </a:lnTo>
                    <a:lnTo>
                      <a:pt x="13" y="92"/>
                    </a:lnTo>
                    <a:lnTo>
                      <a:pt x="75" y="30"/>
                    </a:lnTo>
                    <a:lnTo>
                      <a:pt x="75" y="60"/>
                    </a:lnTo>
                    <a:lnTo>
                      <a:pt x="92" y="60"/>
                    </a:lnTo>
                    <a:lnTo>
                      <a:pt x="92" y="0"/>
                    </a:lnTo>
                    <a:lnTo>
                      <a:pt x="32" y="0"/>
                    </a:lnTo>
                    <a:lnTo>
                      <a:pt x="32" y="17"/>
                    </a:lnTo>
                    <a:close/>
                  </a:path>
                </a:pathLst>
              </a:custGeom>
              <a:grpFill/>
              <a:ln w="15875">
                <a:solidFill>
                  <a:schemeClr val="accent1"/>
                </a:solidFill>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grpSp>
        <p:nvGrpSpPr>
          <p:cNvPr id="30" name="Group 29"/>
          <p:cNvGrpSpPr/>
          <p:nvPr/>
        </p:nvGrpSpPr>
        <p:grpSpPr>
          <a:xfrm>
            <a:off x="1765086" y="2303808"/>
            <a:ext cx="1685437" cy="1685437"/>
            <a:chOff x="1799852" y="2349343"/>
            <a:chExt cx="1719478" cy="1719478"/>
          </a:xfrm>
        </p:grpSpPr>
        <p:sp>
          <p:nvSpPr>
            <p:cNvPr id="190" name="Oval 189"/>
            <p:cNvSpPr/>
            <p:nvPr/>
          </p:nvSpPr>
          <p:spPr bwMode="auto">
            <a:xfrm>
              <a:off x="1799852" y="2349343"/>
              <a:ext cx="1719478" cy="171947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09" name="Group 4"/>
            <p:cNvGrpSpPr>
              <a:grpSpLocks noChangeAspect="1"/>
            </p:cNvGrpSpPr>
            <p:nvPr/>
          </p:nvGrpSpPr>
          <p:grpSpPr bwMode="auto">
            <a:xfrm>
              <a:off x="2340343" y="2748281"/>
              <a:ext cx="562401" cy="902183"/>
              <a:chOff x="6" y="12"/>
              <a:chExt cx="192" cy="308"/>
            </a:xfrm>
          </p:grpSpPr>
          <p:sp>
            <p:nvSpPr>
              <p:cNvPr id="210" name="Rectangle 209"/>
              <p:cNvSpPr>
                <a:spLocks noChangeArrowheads="1"/>
              </p:cNvSpPr>
              <p:nvPr/>
            </p:nvSpPr>
            <p:spPr bwMode="auto">
              <a:xfrm>
                <a:off x="28" y="12"/>
                <a:ext cx="170" cy="308"/>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11" name="Rectangle 210"/>
              <p:cNvSpPr>
                <a:spLocks noChangeArrowheads="1"/>
              </p:cNvSpPr>
              <p:nvPr/>
            </p:nvSpPr>
            <p:spPr bwMode="auto">
              <a:xfrm>
                <a:off x="53" y="35"/>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12" name="Rectangle 211"/>
              <p:cNvSpPr>
                <a:spLocks noChangeArrowheads="1"/>
              </p:cNvSpPr>
              <p:nvPr/>
            </p:nvSpPr>
            <p:spPr bwMode="auto">
              <a:xfrm>
                <a:off x="53" y="100"/>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13" name="Rectangle 212"/>
              <p:cNvSpPr>
                <a:spLocks noChangeArrowheads="1"/>
              </p:cNvSpPr>
              <p:nvPr/>
            </p:nvSpPr>
            <p:spPr bwMode="auto">
              <a:xfrm>
                <a:off x="53" y="166"/>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14"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15"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16" name="Oval 215"/>
              <p:cNvSpPr>
                <a:spLocks noChangeArrowheads="1"/>
              </p:cNvSpPr>
              <p:nvPr/>
            </p:nvSpPr>
            <p:spPr bwMode="auto">
              <a:xfrm>
                <a:off x="53" y="263"/>
                <a:ext cx="26" cy="26"/>
              </a:xfrm>
              <a:prstGeom prst="ellipse">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17" name="Oval 216"/>
              <p:cNvSpPr>
                <a:spLocks noChangeArrowheads="1"/>
              </p:cNvSpPr>
              <p:nvPr/>
            </p:nvSpPr>
            <p:spPr bwMode="auto">
              <a:xfrm>
                <a:off x="100" y="263"/>
                <a:ext cx="26" cy="26"/>
              </a:xfrm>
              <a:prstGeom prst="ellipse">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18" name="Rectangle 217"/>
              <p:cNvSpPr>
                <a:spLocks noChangeArrowheads="1"/>
              </p:cNvSpPr>
              <p:nvPr/>
            </p:nvSpPr>
            <p:spPr bwMode="auto">
              <a:xfrm>
                <a:off x="149" y="263"/>
                <a:ext cx="24" cy="24"/>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sp>
          <p:nvSpPr>
            <p:cNvPr id="29" name="Rectangle 28"/>
            <p:cNvSpPr/>
            <p:nvPr/>
          </p:nvSpPr>
          <p:spPr bwMode="auto">
            <a:xfrm>
              <a:off x="2540162" y="2722564"/>
              <a:ext cx="57247" cy="572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9" name="Rectangle 218"/>
            <p:cNvSpPr/>
            <p:nvPr/>
          </p:nvSpPr>
          <p:spPr bwMode="auto">
            <a:xfrm>
              <a:off x="2720322" y="2718442"/>
              <a:ext cx="57247" cy="572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0" name="Rectangle 219"/>
            <p:cNvSpPr/>
            <p:nvPr/>
          </p:nvSpPr>
          <p:spPr bwMode="auto">
            <a:xfrm>
              <a:off x="2797315" y="2716060"/>
              <a:ext cx="57247" cy="572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1" name="Rectangle 220"/>
            <p:cNvSpPr/>
            <p:nvPr/>
          </p:nvSpPr>
          <p:spPr bwMode="auto">
            <a:xfrm>
              <a:off x="2865967" y="2719713"/>
              <a:ext cx="57247" cy="572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2" name="Rectangle 221"/>
            <p:cNvSpPr/>
            <p:nvPr/>
          </p:nvSpPr>
          <p:spPr bwMode="auto">
            <a:xfrm>
              <a:off x="2791040" y="2793014"/>
              <a:ext cx="57247" cy="572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Rectangle 222"/>
            <p:cNvSpPr/>
            <p:nvPr/>
          </p:nvSpPr>
          <p:spPr bwMode="auto">
            <a:xfrm>
              <a:off x="2717221" y="2781108"/>
              <a:ext cx="57247" cy="572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4" name="Rectangle 223"/>
            <p:cNvSpPr/>
            <p:nvPr/>
          </p:nvSpPr>
          <p:spPr bwMode="auto">
            <a:xfrm>
              <a:off x="2793421" y="2859589"/>
              <a:ext cx="57247" cy="7243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5" name="Rectangle 224"/>
            <p:cNvSpPr/>
            <p:nvPr/>
          </p:nvSpPr>
          <p:spPr bwMode="auto">
            <a:xfrm>
              <a:off x="2628239" y="2715498"/>
              <a:ext cx="57247" cy="572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7" name="Rectangle 226"/>
            <p:cNvSpPr/>
            <p:nvPr/>
          </p:nvSpPr>
          <p:spPr bwMode="auto">
            <a:xfrm>
              <a:off x="2878277" y="2792260"/>
              <a:ext cx="57247" cy="572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8" name="Rectangle 227"/>
            <p:cNvSpPr/>
            <p:nvPr/>
          </p:nvSpPr>
          <p:spPr bwMode="auto">
            <a:xfrm>
              <a:off x="2877485" y="2870842"/>
              <a:ext cx="57247" cy="572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9" name="Rectangle 228"/>
            <p:cNvSpPr/>
            <p:nvPr/>
          </p:nvSpPr>
          <p:spPr bwMode="auto">
            <a:xfrm>
              <a:off x="2873508" y="2956004"/>
              <a:ext cx="57247" cy="572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0" name="Rectangle 229"/>
            <p:cNvSpPr/>
            <p:nvPr/>
          </p:nvSpPr>
          <p:spPr bwMode="auto">
            <a:xfrm>
              <a:off x="2873508" y="3048980"/>
              <a:ext cx="57247" cy="572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1" name="Rectangle 230"/>
            <p:cNvSpPr/>
            <p:nvPr/>
          </p:nvSpPr>
          <p:spPr bwMode="auto">
            <a:xfrm>
              <a:off x="2715944" y="2881977"/>
              <a:ext cx="57247" cy="572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2" name="Rectangle 231"/>
            <p:cNvSpPr/>
            <p:nvPr/>
          </p:nvSpPr>
          <p:spPr bwMode="auto">
            <a:xfrm>
              <a:off x="2753880" y="2981337"/>
              <a:ext cx="57247" cy="572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3" name="Rectangle 232"/>
            <p:cNvSpPr/>
            <p:nvPr/>
          </p:nvSpPr>
          <p:spPr bwMode="auto">
            <a:xfrm>
              <a:off x="2796117" y="3016317"/>
              <a:ext cx="57247" cy="572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4" name="Rectangle 233"/>
            <p:cNvSpPr/>
            <p:nvPr/>
          </p:nvSpPr>
          <p:spPr bwMode="auto">
            <a:xfrm>
              <a:off x="2678699" y="2980353"/>
              <a:ext cx="57247" cy="572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5" name="Rectangle 234"/>
            <p:cNvSpPr/>
            <p:nvPr/>
          </p:nvSpPr>
          <p:spPr bwMode="auto">
            <a:xfrm>
              <a:off x="2628238" y="2775588"/>
              <a:ext cx="57247" cy="572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6" name="Rectangle 235"/>
            <p:cNvSpPr/>
            <p:nvPr/>
          </p:nvSpPr>
          <p:spPr bwMode="auto">
            <a:xfrm>
              <a:off x="2633652" y="2889549"/>
              <a:ext cx="57247" cy="572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6" name="Group 65">
            <a:extLst>
              <a:ext uri="{FF2B5EF4-FFF2-40B4-BE49-F238E27FC236}">
                <a16:creationId xmlns:a16="http://schemas.microsoft.com/office/drawing/2014/main" id="{0050D45A-D00A-4FBC-8D08-3A14BE012D8B}"/>
              </a:ext>
            </a:extLst>
          </p:cNvPr>
          <p:cNvGrpSpPr/>
          <p:nvPr/>
        </p:nvGrpSpPr>
        <p:grpSpPr>
          <a:xfrm>
            <a:off x="8625343" y="6492875"/>
            <a:ext cx="3515858" cy="307778"/>
            <a:chOff x="6487733" y="5073389"/>
            <a:chExt cx="3515858" cy="307778"/>
          </a:xfrm>
        </p:grpSpPr>
        <p:grpSp>
          <p:nvGrpSpPr>
            <p:cNvPr id="67" name="Group 66">
              <a:extLst>
                <a:ext uri="{FF2B5EF4-FFF2-40B4-BE49-F238E27FC236}">
                  <a16:creationId xmlns:a16="http://schemas.microsoft.com/office/drawing/2014/main" id="{2DF70E24-043F-4537-A331-0551DBE54B3F}"/>
                </a:ext>
              </a:extLst>
            </p:cNvPr>
            <p:cNvGrpSpPr/>
            <p:nvPr/>
          </p:nvGrpSpPr>
          <p:grpSpPr>
            <a:xfrm>
              <a:off x="6487733" y="5073390"/>
              <a:ext cx="1678332" cy="307777"/>
              <a:chOff x="6487733" y="5073390"/>
              <a:chExt cx="1678332" cy="307777"/>
            </a:xfrm>
          </p:grpSpPr>
          <p:pic>
            <p:nvPicPr>
              <p:cNvPr id="72" name="Graphic 71">
                <a:extLst>
                  <a:ext uri="{FF2B5EF4-FFF2-40B4-BE49-F238E27FC236}">
                    <a16:creationId xmlns:a16="http://schemas.microsoft.com/office/drawing/2014/main" id="{B57691AA-0FD3-4F45-950E-DF82972A6F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17797" y="5108265"/>
                <a:ext cx="237066" cy="238026"/>
              </a:xfrm>
              <a:prstGeom prst="rect">
                <a:avLst/>
              </a:prstGeom>
            </p:spPr>
          </p:pic>
          <p:pic>
            <p:nvPicPr>
              <p:cNvPr id="73" name="Graphic 72">
                <a:extLst>
                  <a:ext uri="{FF2B5EF4-FFF2-40B4-BE49-F238E27FC236}">
                    <a16:creationId xmlns:a16="http://schemas.microsoft.com/office/drawing/2014/main" id="{A9F47E6D-6737-443C-A18F-202444A1736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7733" y="5108265"/>
                <a:ext cx="237066" cy="238026"/>
              </a:xfrm>
              <a:prstGeom prst="rect">
                <a:avLst/>
              </a:prstGeom>
            </p:spPr>
          </p:pic>
          <p:sp>
            <p:nvSpPr>
              <p:cNvPr id="74" name="Rectangle 73">
                <a:extLst>
                  <a:ext uri="{FF2B5EF4-FFF2-40B4-BE49-F238E27FC236}">
                    <a16:creationId xmlns:a16="http://schemas.microsoft.com/office/drawing/2014/main" id="{4C5DAF14-5221-4D98-A6C3-824A9AB7EF97}"/>
                  </a:ext>
                </a:extLst>
              </p:cNvPr>
              <p:cNvSpPr/>
              <p:nvPr/>
            </p:nvSpPr>
            <p:spPr>
              <a:xfrm>
                <a:off x="7054863" y="5073390"/>
                <a:ext cx="1111202" cy="307777"/>
              </a:xfrm>
              <a:prstGeom prst="rect">
                <a:avLst/>
              </a:prstGeom>
            </p:spPr>
            <p:txBody>
              <a:bodyPr wrap="none">
                <a:spAutoFit/>
              </a:bodyPr>
              <a:lstStyle/>
              <a:p>
                <a:r>
                  <a:rPr lang="en-US" sz="1400" dirty="0"/>
                  <a:t>@</a:t>
                </a:r>
                <a:r>
                  <a:rPr lang="en-US" sz="1400" dirty="0" err="1"/>
                  <a:t>janegilring</a:t>
                </a:r>
                <a:endParaRPr lang="nb-NO" sz="1400" dirty="0"/>
              </a:p>
            </p:txBody>
          </p:sp>
        </p:grpSp>
        <p:grpSp>
          <p:nvGrpSpPr>
            <p:cNvPr id="68" name="Group 67">
              <a:extLst>
                <a:ext uri="{FF2B5EF4-FFF2-40B4-BE49-F238E27FC236}">
                  <a16:creationId xmlns:a16="http://schemas.microsoft.com/office/drawing/2014/main" id="{929C246C-3B71-4502-A455-7CB6C1F403EB}"/>
                </a:ext>
              </a:extLst>
            </p:cNvPr>
            <p:cNvGrpSpPr/>
            <p:nvPr/>
          </p:nvGrpSpPr>
          <p:grpSpPr>
            <a:xfrm>
              <a:off x="8280247" y="5073389"/>
              <a:ext cx="1723344" cy="307777"/>
              <a:chOff x="6487733" y="5073390"/>
              <a:chExt cx="1723344" cy="307777"/>
            </a:xfrm>
          </p:grpSpPr>
          <p:pic>
            <p:nvPicPr>
              <p:cNvPr id="69" name="Graphic 68">
                <a:extLst>
                  <a:ext uri="{FF2B5EF4-FFF2-40B4-BE49-F238E27FC236}">
                    <a16:creationId xmlns:a16="http://schemas.microsoft.com/office/drawing/2014/main" id="{6DCDACA3-A99E-4328-BEC8-85573E34DE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17797" y="5108265"/>
                <a:ext cx="237066" cy="238026"/>
              </a:xfrm>
              <a:prstGeom prst="rect">
                <a:avLst/>
              </a:prstGeom>
            </p:spPr>
          </p:pic>
          <p:pic>
            <p:nvPicPr>
              <p:cNvPr id="70" name="Graphic 69">
                <a:extLst>
                  <a:ext uri="{FF2B5EF4-FFF2-40B4-BE49-F238E27FC236}">
                    <a16:creationId xmlns:a16="http://schemas.microsoft.com/office/drawing/2014/main" id="{EC12585A-457C-40E5-AD45-CFE5948704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7733" y="5108265"/>
                <a:ext cx="237066" cy="238026"/>
              </a:xfrm>
              <a:prstGeom prst="rect">
                <a:avLst/>
              </a:prstGeom>
            </p:spPr>
          </p:pic>
          <p:sp>
            <p:nvSpPr>
              <p:cNvPr id="71" name="Rectangle 70">
                <a:extLst>
                  <a:ext uri="{FF2B5EF4-FFF2-40B4-BE49-F238E27FC236}">
                    <a16:creationId xmlns:a16="http://schemas.microsoft.com/office/drawing/2014/main" id="{4DE6282A-D893-491F-83CF-B75E82EE7F81}"/>
                  </a:ext>
                </a:extLst>
              </p:cNvPr>
              <p:cNvSpPr/>
              <p:nvPr/>
            </p:nvSpPr>
            <p:spPr>
              <a:xfrm>
                <a:off x="7054863" y="5073390"/>
                <a:ext cx="1156214" cy="307777"/>
              </a:xfrm>
              <a:prstGeom prst="rect">
                <a:avLst/>
              </a:prstGeom>
            </p:spPr>
            <p:txBody>
              <a:bodyPr wrap="none">
                <a:spAutoFit/>
              </a:bodyPr>
              <a:lstStyle/>
              <a:p>
                <a:r>
                  <a:rPr lang="en-US" sz="1400" dirty="0"/>
                  <a:t>@</a:t>
                </a:r>
                <a:r>
                  <a:rPr lang="en-US" sz="1400" dirty="0" err="1"/>
                  <a:t>anderseide</a:t>
                </a:r>
                <a:endParaRPr lang="nb-NO" sz="1400" dirty="0"/>
              </a:p>
            </p:txBody>
          </p:sp>
        </p:grpSp>
      </p:grpSp>
    </p:spTree>
    <p:extLst>
      <p:ext uri="{BB962C8B-B14F-4D97-AF65-F5344CB8AC3E}">
        <p14:creationId xmlns:p14="http://schemas.microsoft.com/office/powerpoint/2010/main" val="1672907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42" presetClass="path" presetSubtype="0" decel="100000" fill="hold" grpId="1" nodeType="withEffect">
                                  <p:stCondLst>
                                    <p:cond delay="0"/>
                                  </p:stCondLst>
                                  <p:childTnLst>
                                    <p:animMotion origin="layout" path="M 3.55629E-6 4.87971E-6 L 3.55629E-6 -0.05448 " pathEditMode="relative" rAng="0" ptsTypes="AA">
                                      <p:cBhvr>
                                        <p:cTn id="14" dur="500" spd="-100000" fill="hold"/>
                                        <p:tgtEl>
                                          <p:spTgt spid="60"/>
                                        </p:tgtEl>
                                        <p:attrNameLst>
                                          <p:attrName>ppt_x</p:attrName>
                                          <p:attrName>ppt_y</p:attrName>
                                        </p:attrNameLst>
                                      </p:cBhvr>
                                      <p:rCtr x="0" y="-2724"/>
                                    </p:animMotion>
                                  </p:childTnLst>
                                </p:cTn>
                              </p:par>
                              <p:par>
                                <p:cTn id="15" presetID="53" presetClass="entr" presetSubtype="16" fill="hold" nodeType="withEffect">
                                  <p:stCondLst>
                                    <p:cond delay="20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200"/>
                                  </p:stCondLst>
                                  <p:childTnLst>
                                    <p:animMotion origin="layout" path="M 3.55629E-6 4.87971E-6 L 3.55629E-6 -0.05448 " pathEditMode="relative" rAng="0" ptsTypes="AA">
                                      <p:cBhvr>
                                        <p:cTn id="24" dur="500" spd="-100000" fill="hold"/>
                                        <p:tgtEl>
                                          <p:spTgt spid="10"/>
                                        </p:tgtEl>
                                        <p:attrNameLst>
                                          <p:attrName>ppt_x</p:attrName>
                                          <p:attrName>ppt_y</p:attrName>
                                        </p:attrNameLst>
                                      </p:cBhvr>
                                      <p:rCtr x="0" y="-2724"/>
                                    </p:animMotion>
                                  </p:childTnLst>
                                </p:cTn>
                              </p:par>
                              <p:par>
                                <p:cTn id="25" presetID="53" presetClass="entr" presetSubtype="16" fill="hold" nodeType="withEffect">
                                  <p:stCondLst>
                                    <p:cond delay="400"/>
                                  </p:stCondLst>
                                  <p:childTnLst>
                                    <p:set>
                                      <p:cBhvr>
                                        <p:cTn id="26" dur="1" fill="hold">
                                          <p:stCondLst>
                                            <p:cond delay="0"/>
                                          </p:stCondLst>
                                        </p:cTn>
                                        <p:tgtEl>
                                          <p:spTgt spid="20"/>
                                        </p:tgtEl>
                                        <p:attrNameLst>
                                          <p:attrName>style.visibility</p:attrName>
                                        </p:attrNameLst>
                                      </p:cBhvr>
                                      <p:to>
                                        <p:strVal val="visible"/>
                                      </p:to>
                                    </p:set>
                                    <p:anim calcmode="lin" valueType="num">
                                      <p:cBhvr>
                                        <p:cTn id="27" dur="500" fill="hold"/>
                                        <p:tgtEl>
                                          <p:spTgt spid="20"/>
                                        </p:tgtEl>
                                        <p:attrNameLst>
                                          <p:attrName>ppt_w</p:attrName>
                                        </p:attrNameLst>
                                      </p:cBhvr>
                                      <p:tavLst>
                                        <p:tav tm="0">
                                          <p:val>
                                            <p:fltVal val="0"/>
                                          </p:val>
                                        </p:tav>
                                        <p:tav tm="100000">
                                          <p:val>
                                            <p:strVal val="#ppt_w"/>
                                          </p:val>
                                        </p:tav>
                                      </p:tavLst>
                                    </p:anim>
                                    <p:anim calcmode="lin" valueType="num">
                                      <p:cBhvr>
                                        <p:cTn id="28" dur="500" fill="hold"/>
                                        <p:tgtEl>
                                          <p:spTgt spid="20"/>
                                        </p:tgtEl>
                                        <p:attrNameLst>
                                          <p:attrName>ppt_h</p:attrName>
                                        </p:attrNameLst>
                                      </p:cBhvr>
                                      <p:tavLst>
                                        <p:tav tm="0">
                                          <p:val>
                                            <p:fltVal val="0"/>
                                          </p:val>
                                        </p:tav>
                                        <p:tav tm="100000">
                                          <p:val>
                                            <p:strVal val="#ppt_h"/>
                                          </p:val>
                                        </p:tav>
                                      </p:tavLst>
                                    </p:anim>
                                    <p:animEffect transition="in" filter="fade">
                                      <p:cBhvr>
                                        <p:cTn id="29" dur="500"/>
                                        <p:tgtEl>
                                          <p:spTgt spid="20"/>
                                        </p:tgtEl>
                                      </p:cBhvr>
                                    </p:animEffect>
                                  </p:childTnLst>
                                </p:cTn>
                              </p:par>
                              <p:par>
                                <p:cTn id="30" presetID="10" presetClass="entr" presetSubtype="0" fill="hold" grpId="0" nodeType="withEffect">
                                  <p:stCondLst>
                                    <p:cond delay="40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par>
                                <p:cTn id="33" presetID="42" presetClass="path" presetSubtype="0" decel="100000" fill="hold" grpId="1" nodeType="withEffect">
                                  <p:stCondLst>
                                    <p:cond delay="400"/>
                                  </p:stCondLst>
                                  <p:childTnLst>
                                    <p:animMotion origin="layout" path="M 3.55629E-6 4.87971E-6 L 3.55629E-6 -0.05448 " pathEditMode="relative" rAng="0" ptsTypes="AA">
                                      <p:cBhvr>
                                        <p:cTn id="34" dur="500" spd="-100000" fill="hold"/>
                                        <p:tgtEl>
                                          <p:spTgt spid="61"/>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61" grpId="0"/>
      <p:bldP spid="61" grpId="1"/>
      <p:bldP spid="60" grpId="0"/>
      <p:bldP spid="60"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Benefits of </a:t>
            </a:r>
            <a:r>
              <a:rPr lang="en-US" dirty="0" err="1"/>
              <a:t>Serverless</a:t>
            </a:r>
            <a:br>
              <a:rPr lang="en-US" dirty="0"/>
            </a:br>
            <a:endParaRPr lang="en-US" dirty="0"/>
          </a:p>
        </p:txBody>
      </p:sp>
      <p:sp>
        <p:nvSpPr>
          <p:cNvPr id="60" name="TextBox 59"/>
          <p:cNvSpPr txBox="1"/>
          <p:nvPr/>
        </p:nvSpPr>
        <p:spPr>
          <a:xfrm>
            <a:off x="4861183" y="4009258"/>
            <a:ext cx="2580204" cy="947111"/>
          </a:xfrm>
          <a:prstGeom prst="rect">
            <a:avLst/>
          </a:prstGeom>
          <a:noFill/>
        </p:spPr>
        <p:txBody>
          <a:bodyPr wrap="square" lIns="91414" tIns="146263" rIns="182828" bIns="146263" rtlCol="0">
            <a:spAutoFit/>
          </a:bodyPr>
          <a:lstStyle/>
          <a:p>
            <a:pPr algn="ctr" defTabSz="1218701">
              <a:lnSpc>
                <a:spcPct val="90000"/>
              </a:lnSpc>
              <a:spcAft>
                <a:spcPts val="588"/>
              </a:spcAft>
              <a:defRPr/>
            </a:pPr>
            <a:r>
              <a:rPr lang="en-US" sz="2353" kern="0" dirty="0">
                <a:gradFill>
                  <a:gsLst>
                    <a:gs pos="1250">
                      <a:srgbClr val="353535"/>
                    </a:gs>
                    <a:gs pos="100000">
                      <a:srgbClr val="353535"/>
                    </a:gs>
                  </a:gsLst>
                  <a:lin ang="5400000" scaled="0"/>
                </a:gradFill>
                <a:latin typeface="Segoe UI Semilight"/>
                <a:cs typeface="Segoe UI"/>
              </a:rPr>
              <a:t>Reduced </a:t>
            </a:r>
            <a:br>
              <a:rPr lang="en-US" sz="2353" kern="0" dirty="0">
                <a:gradFill>
                  <a:gsLst>
                    <a:gs pos="1250">
                      <a:srgbClr val="353535"/>
                    </a:gs>
                    <a:gs pos="100000">
                      <a:srgbClr val="353535"/>
                    </a:gs>
                  </a:gsLst>
                  <a:lin ang="5400000" scaled="0"/>
                </a:gradFill>
                <a:latin typeface="Segoe UI Semilight"/>
                <a:cs typeface="Segoe UI"/>
              </a:rPr>
            </a:br>
            <a:r>
              <a:rPr lang="en-US" sz="2353" kern="0" dirty="0">
                <a:gradFill>
                  <a:gsLst>
                    <a:gs pos="1250">
                      <a:srgbClr val="353535"/>
                    </a:gs>
                    <a:gs pos="100000">
                      <a:srgbClr val="353535"/>
                    </a:gs>
                  </a:gsLst>
                  <a:lin ang="5400000" scaled="0"/>
                </a:gradFill>
                <a:latin typeface="Segoe UI Semilight"/>
                <a:cs typeface="Segoe UI"/>
              </a:rPr>
              <a:t>DevOps</a:t>
            </a:r>
          </a:p>
        </p:txBody>
      </p:sp>
      <p:grpSp>
        <p:nvGrpSpPr>
          <p:cNvPr id="237" name="Group 236"/>
          <p:cNvGrpSpPr/>
          <p:nvPr/>
        </p:nvGrpSpPr>
        <p:grpSpPr>
          <a:xfrm>
            <a:off x="5308566" y="2262562"/>
            <a:ext cx="1685437" cy="1685438"/>
            <a:chOff x="1799852" y="2349343"/>
            <a:chExt cx="1719478" cy="1719478"/>
          </a:xfrm>
        </p:grpSpPr>
        <p:sp>
          <p:nvSpPr>
            <p:cNvPr id="190" name="Oval 189"/>
            <p:cNvSpPr/>
            <p:nvPr/>
          </p:nvSpPr>
          <p:spPr bwMode="auto">
            <a:xfrm>
              <a:off x="1799852" y="2349343"/>
              <a:ext cx="1719478" cy="171947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 name="Group 4"/>
            <p:cNvGrpSpPr>
              <a:grpSpLocks noChangeAspect="1"/>
            </p:cNvGrpSpPr>
            <p:nvPr/>
          </p:nvGrpSpPr>
          <p:grpSpPr bwMode="auto">
            <a:xfrm>
              <a:off x="2084315" y="2864915"/>
              <a:ext cx="1119410" cy="646770"/>
              <a:chOff x="12" y="8"/>
              <a:chExt cx="270" cy="156"/>
            </a:xfrm>
          </p:grpSpPr>
          <p:sp>
            <p:nvSpPr>
              <p:cNvPr id="6" name="Oval 5"/>
              <p:cNvSpPr>
                <a:spLocks noChangeArrowheads="1"/>
              </p:cNvSpPr>
              <p:nvPr/>
            </p:nvSpPr>
            <p:spPr bwMode="auto">
              <a:xfrm>
                <a:off x="31" y="8"/>
                <a:ext cx="89" cy="91"/>
              </a:xfrm>
              <a:prstGeom prst="ellipse">
                <a:avLst/>
              </a:pr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7" name="Freeform 6"/>
              <p:cNvSpPr>
                <a:spLocks/>
              </p:cNvSpPr>
              <p:nvPr/>
            </p:nvSpPr>
            <p:spPr bwMode="auto">
              <a:xfrm>
                <a:off x="12" y="99"/>
                <a:ext cx="124" cy="65"/>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8" name="Freeform 7"/>
              <p:cNvSpPr>
                <a:spLocks/>
              </p:cNvSpPr>
              <p:nvPr/>
            </p:nvSpPr>
            <p:spPr bwMode="auto">
              <a:xfrm>
                <a:off x="113" y="30"/>
                <a:ext cx="125" cy="93"/>
              </a:xfrm>
              <a:custGeom>
                <a:avLst/>
                <a:gdLst>
                  <a:gd name="T0" fmla="*/ 11 w 125"/>
                  <a:gd name="T1" fmla="*/ 93 h 93"/>
                  <a:gd name="T2" fmla="*/ 125 w 125"/>
                  <a:gd name="T3" fmla="*/ 93 h 93"/>
                  <a:gd name="T4" fmla="*/ 125 w 125"/>
                  <a:gd name="T5" fmla="*/ 0 h 93"/>
                  <a:gd name="T6" fmla="*/ 0 w 125"/>
                  <a:gd name="T7" fmla="*/ 0 h 93"/>
                </a:gdLst>
                <a:ahLst/>
                <a:cxnLst>
                  <a:cxn ang="0">
                    <a:pos x="T0" y="T1"/>
                  </a:cxn>
                  <a:cxn ang="0">
                    <a:pos x="T2" y="T3"/>
                  </a:cxn>
                  <a:cxn ang="0">
                    <a:pos x="T4" y="T5"/>
                  </a:cxn>
                  <a:cxn ang="0">
                    <a:pos x="T6" y="T7"/>
                  </a:cxn>
                </a:cxnLst>
                <a:rect l="0" t="0" r="r" b="b"/>
                <a:pathLst>
                  <a:path w="125" h="93">
                    <a:moveTo>
                      <a:pt x="11" y="93"/>
                    </a:moveTo>
                    <a:lnTo>
                      <a:pt x="125" y="93"/>
                    </a:lnTo>
                    <a:lnTo>
                      <a:pt x="125" y="0"/>
                    </a:lnTo>
                    <a:lnTo>
                      <a:pt x="0" y="0"/>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1" name="Line 8"/>
              <p:cNvSpPr>
                <a:spLocks noChangeShapeType="1"/>
              </p:cNvSpPr>
              <p:nvPr/>
            </p:nvSpPr>
            <p:spPr bwMode="auto">
              <a:xfrm flipV="1">
                <a:off x="170" y="123"/>
                <a:ext cx="0" cy="32"/>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1" name="Freeform 9"/>
              <p:cNvSpPr>
                <a:spLocks/>
              </p:cNvSpPr>
              <p:nvPr/>
            </p:nvSpPr>
            <p:spPr bwMode="auto">
              <a:xfrm>
                <a:off x="223" y="47"/>
                <a:ext cx="59" cy="108"/>
              </a:xfrm>
              <a:custGeom>
                <a:avLst/>
                <a:gdLst>
                  <a:gd name="T0" fmla="*/ 15 w 59"/>
                  <a:gd name="T1" fmla="*/ 0 h 108"/>
                  <a:gd name="T2" fmla="*/ 59 w 59"/>
                  <a:gd name="T3" fmla="*/ 0 h 108"/>
                  <a:gd name="T4" fmla="*/ 59 w 59"/>
                  <a:gd name="T5" fmla="*/ 108 h 108"/>
                  <a:gd name="T6" fmla="*/ 0 w 59"/>
                  <a:gd name="T7" fmla="*/ 108 h 108"/>
                  <a:gd name="T8" fmla="*/ 0 w 59"/>
                  <a:gd name="T9" fmla="*/ 76 h 108"/>
                </a:gdLst>
                <a:ahLst/>
                <a:cxnLst>
                  <a:cxn ang="0">
                    <a:pos x="T0" y="T1"/>
                  </a:cxn>
                  <a:cxn ang="0">
                    <a:pos x="T2" y="T3"/>
                  </a:cxn>
                  <a:cxn ang="0">
                    <a:pos x="T4" y="T5"/>
                  </a:cxn>
                  <a:cxn ang="0">
                    <a:pos x="T6" y="T7"/>
                  </a:cxn>
                  <a:cxn ang="0">
                    <a:pos x="T8" y="T9"/>
                  </a:cxn>
                </a:cxnLst>
                <a:rect l="0" t="0" r="r" b="b"/>
                <a:pathLst>
                  <a:path w="59" h="108">
                    <a:moveTo>
                      <a:pt x="15" y="0"/>
                    </a:moveTo>
                    <a:lnTo>
                      <a:pt x="59" y="0"/>
                    </a:lnTo>
                    <a:lnTo>
                      <a:pt x="59" y="108"/>
                    </a:lnTo>
                    <a:lnTo>
                      <a:pt x="0" y="108"/>
                    </a:lnTo>
                    <a:lnTo>
                      <a:pt x="0" y="76"/>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2" name="Line 10"/>
              <p:cNvSpPr>
                <a:spLocks noChangeShapeType="1"/>
              </p:cNvSpPr>
              <p:nvPr/>
            </p:nvSpPr>
            <p:spPr bwMode="auto">
              <a:xfrm flipH="1">
                <a:off x="130" y="155"/>
                <a:ext cx="68"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3" name="Line 11"/>
              <p:cNvSpPr>
                <a:spLocks noChangeShapeType="1"/>
              </p:cNvSpPr>
              <p:nvPr/>
            </p:nvSpPr>
            <p:spPr bwMode="auto">
              <a:xfrm flipH="1">
                <a:off x="238" y="82"/>
                <a:ext cx="44"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8" name="Line 12"/>
              <p:cNvSpPr>
                <a:spLocks noChangeShapeType="1"/>
              </p:cNvSpPr>
              <p:nvPr/>
            </p:nvSpPr>
            <p:spPr bwMode="auto">
              <a:xfrm flipH="1">
                <a:off x="238" y="110"/>
                <a:ext cx="44"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31" name="Line 13"/>
              <p:cNvSpPr>
                <a:spLocks noChangeShapeType="1"/>
              </p:cNvSpPr>
              <p:nvPr/>
            </p:nvSpPr>
            <p:spPr bwMode="auto">
              <a:xfrm>
                <a:off x="145" y="58"/>
                <a:ext cx="19" cy="37"/>
              </a:xfrm>
              <a:prstGeom prst="line">
                <a:avLst/>
              </a:prstGeom>
              <a:noFill/>
              <a:ln w="2063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26" name="Freeform 14"/>
              <p:cNvSpPr>
                <a:spLocks/>
              </p:cNvSpPr>
              <p:nvPr/>
            </p:nvSpPr>
            <p:spPr bwMode="auto">
              <a:xfrm>
                <a:off x="183" y="54"/>
                <a:ext cx="19" cy="41"/>
              </a:xfrm>
              <a:custGeom>
                <a:avLst/>
                <a:gdLst>
                  <a:gd name="T0" fmla="*/ 0 w 19"/>
                  <a:gd name="T1" fmla="*/ 0 h 41"/>
                  <a:gd name="T2" fmla="*/ 19 w 19"/>
                  <a:gd name="T3" fmla="*/ 21 h 41"/>
                  <a:gd name="T4" fmla="*/ 0 w 19"/>
                  <a:gd name="T5" fmla="*/ 41 h 41"/>
                </a:gdLst>
                <a:ahLst/>
                <a:cxnLst>
                  <a:cxn ang="0">
                    <a:pos x="T0" y="T1"/>
                  </a:cxn>
                  <a:cxn ang="0">
                    <a:pos x="T2" y="T3"/>
                  </a:cxn>
                  <a:cxn ang="0">
                    <a:pos x="T4" y="T5"/>
                  </a:cxn>
                </a:cxnLst>
                <a:rect l="0" t="0" r="r" b="b"/>
                <a:pathLst>
                  <a:path w="19" h="41">
                    <a:moveTo>
                      <a:pt x="0" y="0"/>
                    </a:moveTo>
                    <a:lnTo>
                      <a:pt x="19" y="21"/>
                    </a:lnTo>
                    <a:lnTo>
                      <a:pt x="0" y="41"/>
                    </a:lnTo>
                  </a:path>
                </a:pathLst>
              </a:custGeom>
              <a:noFill/>
              <a:ln w="2063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sp>
        <p:nvSpPr>
          <p:cNvPr id="10" name="TextBox 9"/>
          <p:cNvSpPr txBox="1"/>
          <p:nvPr/>
        </p:nvSpPr>
        <p:spPr>
          <a:xfrm>
            <a:off x="1302577" y="4009258"/>
            <a:ext cx="2666297" cy="947111"/>
          </a:xfrm>
          <a:prstGeom prst="rect">
            <a:avLst/>
          </a:prstGeom>
          <a:noFill/>
        </p:spPr>
        <p:txBody>
          <a:bodyPr wrap="square" lIns="91414" tIns="146263" rIns="182828" bIns="146263" rtlCol="0">
            <a:spAutoFit/>
          </a:bodyPr>
          <a:lstStyle/>
          <a:p>
            <a:pPr algn="ctr" defTabSz="1218701">
              <a:lnSpc>
                <a:spcPct val="90000"/>
              </a:lnSpc>
              <a:spcAft>
                <a:spcPts val="588"/>
              </a:spcAft>
              <a:defRPr/>
            </a:pPr>
            <a:r>
              <a:rPr lang="en-US" sz="2353" kern="0" dirty="0">
                <a:gradFill>
                  <a:gsLst>
                    <a:gs pos="1250">
                      <a:srgbClr val="353535"/>
                    </a:gs>
                    <a:gs pos="100000">
                      <a:srgbClr val="353535"/>
                    </a:gs>
                  </a:gsLst>
                  <a:lin ang="5400000" scaled="0"/>
                </a:gradFill>
                <a:latin typeface="Segoe UI Semilight"/>
                <a:cs typeface="Segoe UI"/>
              </a:rPr>
              <a:t>Manage apps </a:t>
            </a:r>
            <a:br>
              <a:rPr lang="en-US" sz="2353" kern="0" dirty="0">
                <a:gradFill>
                  <a:gsLst>
                    <a:gs pos="1250">
                      <a:srgbClr val="353535"/>
                    </a:gs>
                    <a:gs pos="100000">
                      <a:srgbClr val="353535"/>
                    </a:gs>
                  </a:gsLst>
                  <a:lin ang="5400000" scaled="0"/>
                </a:gradFill>
                <a:latin typeface="Segoe UI Semilight"/>
                <a:cs typeface="Segoe UI"/>
              </a:rPr>
            </a:br>
            <a:r>
              <a:rPr lang="en-US" sz="2353" kern="0" dirty="0">
                <a:gradFill>
                  <a:gsLst>
                    <a:gs pos="1250">
                      <a:srgbClr val="353535"/>
                    </a:gs>
                    <a:gs pos="100000">
                      <a:srgbClr val="353535"/>
                    </a:gs>
                  </a:gsLst>
                  <a:lin ang="5400000" scaled="0"/>
                </a:gradFill>
                <a:latin typeface="Segoe UI Semilight"/>
                <a:cs typeface="Segoe UI"/>
              </a:rPr>
              <a:t>not servers</a:t>
            </a:r>
          </a:p>
        </p:txBody>
      </p:sp>
      <p:grpSp>
        <p:nvGrpSpPr>
          <p:cNvPr id="250" name="Group 249"/>
          <p:cNvGrpSpPr/>
          <p:nvPr/>
        </p:nvGrpSpPr>
        <p:grpSpPr>
          <a:xfrm>
            <a:off x="1793007" y="2262562"/>
            <a:ext cx="1685438" cy="1685438"/>
            <a:chOff x="5423171" y="2349343"/>
            <a:chExt cx="1719478" cy="1719478"/>
          </a:xfrm>
        </p:grpSpPr>
        <p:sp>
          <p:nvSpPr>
            <p:cNvPr id="195" name="Oval 194"/>
            <p:cNvSpPr/>
            <p:nvPr/>
          </p:nvSpPr>
          <p:spPr bwMode="auto">
            <a:xfrm>
              <a:off x="5423171" y="2349343"/>
              <a:ext cx="1719478" cy="171947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40" name="Group 17"/>
            <p:cNvGrpSpPr>
              <a:grpSpLocks noChangeAspect="1"/>
            </p:cNvGrpSpPr>
            <p:nvPr/>
          </p:nvGrpSpPr>
          <p:grpSpPr bwMode="auto">
            <a:xfrm>
              <a:off x="5954114" y="2865066"/>
              <a:ext cx="646697" cy="749504"/>
              <a:chOff x="9" y="9"/>
              <a:chExt cx="195" cy="226"/>
            </a:xfrm>
          </p:grpSpPr>
          <p:sp>
            <p:nvSpPr>
              <p:cNvPr id="242" name="Freeform 18"/>
              <p:cNvSpPr>
                <a:spLocks/>
              </p:cNvSpPr>
              <p:nvPr/>
            </p:nvSpPr>
            <p:spPr bwMode="auto">
              <a:xfrm>
                <a:off x="9" y="204"/>
                <a:ext cx="195" cy="31"/>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43" name="Freeform 19"/>
              <p:cNvSpPr>
                <a:spLocks/>
              </p:cNvSpPr>
              <p:nvPr/>
            </p:nvSpPr>
            <p:spPr bwMode="auto">
              <a:xfrm>
                <a:off x="9" y="9"/>
                <a:ext cx="172" cy="197"/>
              </a:xfrm>
              <a:custGeom>
                <a:avLst/>
                <a:gdLst>
                  <a:gd name="T0" fmla="*/ 0 w 172"/>
                  <a:gd name="T1" fmla="*/ 197 h 197"/>
                  <a:gd name="T2" fmla="*/ 0 w 172"/>
                  <a:gd name="T3" fmla="*/ 0 h 197"/>
                  <a:gd name="T4" fmla="*/ 172 w 172"/>
                  <a:gd name="T5" fmla="*/ 0 h 197"/>
                  <a:gd name="T6" fmla="*/ 172 w 172"/>
                  <a:gd name="T7" fmla="*/ 195 h 197"/>
                </a:gdLst>
                <a:ahLst/>
                <a:cxnLst>
                  <a:cxn ang="0">
                    <a:pos x="T0" y="T1"/>
                  </a:cxn>
                  <a:cxn ang="0">
                    <a:pos x="T2" y="T3"/>
                  </a:cxn>
                  <a:cxn ang="0">
                    <a:pos x="T4" y="T5"/>
                  </a:cxn>
                  <a:cxn ang="0">
                    <a:pos x="T6" y="T7"/>
                  </a:cxn>
                </a:cxnLst>
                <a:rect l="0" t="0" r="r" b="b"/>
                <a:pathLst>
                  <a:path w="172" h="197">
                    <a:moveTo>
                      <a:pt x="0" y="197"/>
                    </a:moveTo>
                    <a:lnTo>
                      <a:pt x="0" y="0"/>
                    </a:lnTo>
                    <a:lnTo>
                      <a:pt x="172" y="0"/>
                    </a:lnTo>
                    <a:lnTo>
                      <a:pt x="172" y="195"/>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44" name="Line 20"/>
              <p:cNvSpPr>
                <a:spLocks noChangeShapeType="1"/>
              </p:cNvSpPr>
              <p:nvPr/>
            </p:nvSpPr>
            <p:spPr bwMode="auto">
              <a:xfrm>
                <a:off x="78" y="58"/>
                <a:ext cx="69"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45" name="Line 21"/>
              <p:cNvSpPr>
                <a:spLocks noChangeShapeType="1"/>
              </p:cNvSpPr>
              <p:nvPr/>
            </p:nvSpPr>
            <p:spPr bwMode="auto">
              <a:xfrm>
                <a:off x="78" y="105"/>
                <a:ext cx="69"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46" name="Line 22"/>
              <p:cNvSpPr>
                <a:spLocks noChangeShapeType="1"/>
              </p:cNvSpPr>
              <p:nvPr/>
            </p:nvSpPr>
            <p:spPr bwMode="auto">
              <a:xfrm>
                <a:off x="78" y="154"/>
                <a:ext cx="69"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47" name="Line 23"/>
              <p:cNvSpPr>
                <a:spLocks noChangeShapeType="1"/>
              </p:cNvSpPr>
              <p:nvPr/>
            </p:nvSpPr>
            <p:spPr bwMode="auto">
              <a:xfrm>
                <a:off x="44" y="58"/>
                <a:ext cx="17"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48" name="Line 24"/>
              <p:cNvSpPr>
                <a:spLocks noChangeShapeType="1"/>
              </p:cNvSpPr>
              <p:nvPr/>
            </p:nvSpPr>
            <p:spPr bwMode="auto">
              <a:xfrm>
                <a:off x="44" y="105"/>
                <a:ext cx="17"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49" name="Line 25"/>
              <p:cNvSpPr>
                <a:spLocks noChangeShapeType="1"/>
              </p:cNvSpPr>
              <p:nvPr/>
            </p:nvSpPr>
            <p:spPr bwMode="auto">
              <a:xfrm>
                <a:off x="44" y="154"/>
                <a:ext cx="17"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sp>
        <p:nvSpPr>
          <p:cNvPr id="61" name="TextBox 60"/>
          <p:cNvSpPr txBox="1"/>
          <p:nvPr/>
        </p:nvSpPr>
        <p:spPr>
          <a:xfrm>
            <a:off x="8359760" y="3923197"/>
            <a:ext cx="2455376" cy="947111"/>
          </a:xfrm>
          <a:prstGeom prst="rect">
            <a:avLst/>
          </a:prstGeom>
          <a:noFill/>
        </p:spPr>
        <p:txBody>
          <a:bodyPr wrap="square" lIns="91414" tIns="146263" rIns="182828" bIns="146263" rtlCol="0">
            <a:spAutoFit/>
          </a:bodyPr>
          <a:lstStyle/>
          <a:p>
            <a:pPr algn="ctr" defTabSz="1218701">
              <a:lnSpc>
                <a:spcPct val="90000"/>
              </a:lnSpc>
              <a:spcAft>
                <a:spcPts val="588"/>
              </a:spcAft>
              <a:defRPr/>
            </a:pPr>
            <a:r>
              <a:rPr lang="en-US" sz="2353" kern="0" dirty="0">
                <a:gradFill>
                  <a:gsLst>
                    <a:gs pos="1250">
                      <a:srgbClr val="353535"/>
                    </a:gs>
                    <a:gs pos="100000">
                      <a:srgbClr val="353535"/>
                    </a:gs>
                  </a:gsLst>
                  <a:lin ang="5400000" scaled="0"/>
                </a:gradFill>
                <a:latin typeface="Segoe UI Semilight"/>
                <a:cs typeface="Segoe UI"/>
              </a:rPr>
              <a:t>Faster time </a:t>
            </a:r>
            <a:br>
              <a:rPr lang="en-US" sz="2353" kern="0" dirty="0">
                <a:gradFill>
                  <a:gsLst>
                    <a:gs pos="1250">
                      <a:srgbClr val="353535"/>
                    </a:gs>
                    <a:gs pos="100000">
                      <a:srgbClr val="353535"/>
                    </a:gs>
                  </a:gsLst>
                  <a:lin ang="5400000" scaled="0"/>
                </a:gradFill>
                <a:latin typeface="Segoe UI Semilight"/>
                <a:cs typeface="Segoe UI"/>
              </a:rPr>
            </a:br>
            <a:r>
              <a:rPr lang="en-US" sz="2353" kern="0" dirty="0">
                <a:gradFill>
                  <a:gsLst>
                    <a:gs pos="1250">
                      <a:srgbClr val="353535"/>
                    </a:gs>
                    <a:gs pos="100000">
                      <a:srgbClr val="353535"/>
                    </a:gs>
                  </a:gsLst>
                  <a:lin ang="5400000" scaled="0"/>
                </a:gradFill>
                <a:latin typeface="Segoe UI Semilight"/>
                <a:cs typeface="Segoe UI"/>
              </a:rPr>
              <a:t>to market</a:t>
            </a:r>
          </a:p>
        </p:txBody>
      </p:sp>
      <p:grpSp>
        <p:nvGrpSpPr>
          <p:cNvPr id="33" name="Group 32"/>
          <p:cNvGrpSpPr/>
          <p:nvPr/>
        </p:nvGrpSpPr>
        <p:grpSpPr>
          <a:xfrm>
            <a:off x="8744728" y="2176501"/>
            <a:ext cx="1685437" cy="1685438"/>
            <a:chOff x="8982815" y="2349343"/>
            <a:chExt cx="1719478" cy="1719478"/>
          </a:xfrm>
        </p:grpSpPr>
        <p:sp>
          <p:nvSpPr>
            <p:cNvPr id="207" name="Oval 206"/>
            <p:cNvSpPr/>
            <p:nvPr/>
          </p:nvSpPr>
          <p:spPr bwMode="auto">
            <a:xfrm>
              <a:off x="8982815" y="2349343"/>
              <a:ext cx="1719478" cy="171947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52" name="Group 28"/>
            <p:cNvGrpSpPr>
              <a:grpSpLocks noChangeAspect="1"/>
            </p:cNvGrpSpPr>
            <p:nvPr/>
          </p:nvGrpSpPr>
          <p:grpSpPr bwMode="auto">
            <a:xfrm>
              <a:off x="9491591" y="2863270"/>
              <a:ext cx="684072" cy="686754"/>
              <a:chOff x="8" y="7"/>
              <a:chExt cx="255" cy="256"/>
            </a:xfrm>
          </p:grpSpPr>
          <p:sp>
            <p:nvSpPr>
              <p:cNvPr id="254" name="Freeform 29"/>
              <p:cNvSpPr>
                <a:spLocks/>
              </p:cNvSpPr>
              <p:nvPr/>
            </p:nvSpPr>
            <p:spPr bwMode="auto">
              <a:xfrm>
                <a:off x="8" y="7"/>
                <a:ext cx="255" cy="256"/>
              </a:xfrm>
              <a:custGeom>
                <a:avLst/>
                <a:gdLst>
                  <a:gd name="T0" fmla="*/ 4 w 120"/>
                  <a:gd name="T1" fmla="*/ 38 h 120"/>
                  <a:gd name="T2" fmla="*/ 5 w 120"/>
                  <a:gd name="T3" fmla="*/ 36 h 120"/>
                  <a:gd name="T4" fmla="*/ 9 w 120"/>
                  <a:gd name="T5" fmla="*/ 28 h 120"/>
                  <a:gd name="T6" fmla="*/ 60 w 120"/>
                  <a:gd name="T7" fmla="*/ 0 h 120"/>
                  <a:gd name="T8" fmla="*/ 120 w 120"/>
                  <a:gd name="T9" fmla="*/ 60 h 120"/>
                  <a:gd name="T10" fmla="*/ 60 w 120"/>
                  <a:gd name="T11" fmla="*/ 120 h 120"/>
                  <a:gd name="T12" fmla="*/ 0 w 120"/>
                  <a:gd name="T13" fmla="*/ 60 h 120"/>
                </a:gdLst>
                <a:ahLst/>
                <a:cxnLst>
                  <a:cxn ang="0">
                    <a:pos x="T0" y="T1"/>
                  </a:cxn>
                  <a:cxn ang="0">
                    <a:pos x="T2" y="T3"/>
                  </a:cxn>
                  <a:cxn ang="0">
                    <a:pos x="T4" y="T5"/>
                  </a:cxn>
                  <a:cxn ang="0">
                    <a:pos x="T6" y="T7"/>
                  </a:cxn>
                  <a:cxn ang="0">
                    <a:pos x="T8" y="T9"/>
                  </a:cxn>
                  <a:cxn ang="0">
                    <a:pos x="T10" y="T11"/>
                  </a:cxn>
                  <a:cxn ang="0">
                    <a:pos x="T12" y="T13"/>
                  </a:cxn>
                </a:cxnLst>
                <a:rect l="0" t="0" r="r" b="b"/>
                <a:pathLst>
                  <a:path w="120" h="120">
                    <a:moveTo>
                      <a:pt x="4" y="38"/>
                    </a:moveTo>
                    <a:cubicBezTo>
                      <a:pt x="4" y="38"/>
                      <a:pt x="5" y="37"/>
                      <a:pt x="5" y="36"/>
                    </a:cubicBezTo>
                    <a:cubicBezTo>
                      <a:pt x="6" y="33"/>
                      <a:pt x="8" y="31"/>
                      <a:pt x="9" y="28"/>
                    </a:cubicBezTo>
                    <a:cubicBezTo>
                      <a:pt x="20" y="11"/>
                      <a:pt x="39" y="0"/>
                      <a:pt x="60" y="0"/>
                    </a:cubicBezTo>
                    <a:cubicBezTo>
                      <a:pt x="93" y="0"/>
                      <a:pt x="120" y="27"/>
                      <a:pt x="120" y="60"/>
                    </a:cubicBezTo>
                    <a:cubicBezTo>
                      <a:pt x="120" y="93"/>
                      <a:pt x="93" y="120"/>
                      <a:pt x="60" y="120"/>
                    </a:cubicBezTo>
                    <a:cubicBezTo>
                      <a:pt x="27" y="120"/>
                      <a:pt x="0" y="93"/>
                      <a:pt x="0" y="60"/>
                    </a:cubicBez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255" name="Freeform 30"/>
              <p:cNvSpPr>
                <a:spLocks/>
              </p:cNvSpPr>
              <p:nvPr/>
            </p:nvSpPr>
            <p:spPr bwMode="auto">
              <a:xfrm>
                <a:off x="136" y="67"/>
                <a:ext cx="48" cy="117"/>
              </a:xfrm>
              <a:custGeom>
                <a:avLst/>
                <a:gdLst>
                  <a:gd name="T0" fmla="*/ 0 w 48"/>
                  <a:gd name="T1" fmla="*/ 0 h 117"/>
                  <a:gd name="T2" fmla="*/ 0 w 48"/>
                  <a:gd name="T3" fmla="*/ 68 h 117"/>
                  <a:gd name="T4" fmla="*/ 48 w 48"/>
                  <a:gd name="T5" fmla="*/ 117 h 117"/>
                </a:gdLst>
                <a:ahLst/>
                <a:cxnLst>
                  <a:cxn ang="0">
                    <a:pos x="T0" y="T1"/>
                  </a:cxn>
                  <a:cxn ang="0">
                    <a:pos x="T2" y="T3"/>
                  </a:cxn>
                  <a:cxn ang="0">
                    <a:pos x="T4" y="T5"/>
                  </a:cxn>
                </a:cxnLst>
                <a:rect l="0" t="0" r="r" b="b"/>
                <a:pathLst>
                  <a:path w="48" h="117">
                    <a:moveTo>
                      <a:pt x="0" y="0"/>
                    </a:moveTo>
                    <a:lnTo>
                      <a:pt x="0" y="68"/>
                    </a:lnTo>
                    <a:lnTo>
                      <a:pt x="48" y="117"/>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32" name="Freeform 31"/>
              <p:cNvSpPr>
                <a:spLocks/>
              </p:cNvSpPr>
              <p:nvPr/>
            </p:nvSpPr>
            <p:spPr bwMode="auto">
              <a:xfrm>
                <a:off x="8" y="33"/>
                <a:ext cx="60" cy="59"/>
              </a:xfrm>
              <a:custGeom>
                <a:avLst/>
                <a:gdLst>
                  <a:gd name="T0" fmla="*/ 60 w 60"/>
                  <a:gd name="T1" fmla="*/ 59 h 59"/>
                  <a:gd name="T2" fmla="*/ 0 w 60"/>
                  <a:gd name="T3" fmla="*/ 59 h 59"/>
                  <a:gd name="T4" fmla="*/ 0 w 60"/>
                  <a:gd name="T5" fmla="*/ 0 h 59"/>
                </a:gdLst>
                <a:ahLst/>
                <a:cxnLst>
                  <a:cxn ang="0">
                    <a:pos x="T0" y="T1"/>
                  </a:cxn>
                  <a:cxn ang="0">
                    <a:pos x="T2" y="T3"/>
                  </a:cxn>
                  <a:cxn ang="0">
                    <a:pos x="T4" y="T5"/>
                  </a:cxn>
                </a:cxnLst>
                <a:rect l="0" t="0" r="r" b="b"/>
                <a:pathLst>
                  <a:path w="60" h="59">
                    <a:moveTo>
                      <a:pt x="60" y="59"/>
                    </a:moveTo>
                    <a:lnTo>
                      <a:pt x="0" y="59"/>
                    </a:lnTo>
                    <a:lnTo>
                      <a:pt x="0" y="0"/>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grpSp>
        <p:nvGrpSpPr>
          <p:cNvPr id="62" name="Group 61">
            <a:extLst>
              <a:ext uri="{FF2B5EF4-FFF2-40B4-BE49-F238E27FC236}">
                <a16:creationId xmlns:a16="http://schemas.microsoft.com/office/drawing/2014/main" id="{09F2196B-BB0D-4BC6-96DC-72CC34563078}"/>
              </a:ext>
            </a:extLst>
          </p:cNvPr>
          <p:cNvGrpSpPr/>
          <p:nvPr/>
        </p:nvGrpSpPr>
        <p:grpSpPr>
          <a:xfrm>
            <a:off x="8625343" y="6492875"/>
            <a:ext cx="3515858" cy="307778"/>
            <a:chOff x="6487733" y="5073389"/>
            <a:chExt cx="3515858" cy="307778"/>
          </a:xfrm>
        </p:grpSpPr>
        <p:grpSp>
          <p:nvGrpSpPr>
            <p:cNvPr id="63" name="Group 62">
              <a:extLst>
                <a:ext uri="{FF2B5EF4-FFF2-40B4-BE49-F238E27FC236}">
                  <a16:creationId xmlns:a16="http://schemas.microsoft.com/office/drawing/2014/main" id="{0D162C82-A239-4218-8C1E-B1F7B9002786}"/>
                </a:ext>
              </a:extLst>
            </p:cNvPr>
            <p:cNvGrpSpPr/>
            <p:nvPr/>
          </p:nvGrpSpPr>
          <p:grpSpPr>
            <a:xfrm>
              <a:off x="6487733" y="5073390"/>
              <a:ext cx="1678332" cy="307777"/>
              <a:chOff x="6487733" y="5073390"/>
              <a:chExt cx="1678332" cy="307777"/>
            </a:xfrm>
          </p:grpSpPr>
          <p:pic>
            <p:nvPicPr>
              <p:cNvPr id="68" name="Graphic 67">
                <a:extLst>
                  <a:ext uri="{FF2B5EF4-FFF2-40B4-BE49-F238E27FC236}">
                    <a16:creationId xmlns:a16="http://schemas.microsoft.com/office/drawing/2014/main" id="{65D203C5-9D32-402A-9C5E-9F4A8C9815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17797" y="5108265"/>
                <a:ext cx="237066" cy="238026"/>
              </a:xfrm>
              <a:prstGeom prst="rect">
                <a:avLst/>
              </a:prstGeom>
            </p:spPr>
          </p:pic>
          <p:pic>
            <p:nvPicPr>
              <p:cNvPr id="69" name="Graphic 68">
                <a:extLst>
                  <a:ext uri="{FF2B5EF4-FFF2-40B4-BE49-F238E27FC236}">
                    <a16:creationId xmlns:a16="http://schemas.microsoft.com/office/drawing/2014/main" id="{86C89A98-4719-4B3B-830B-B4D3F07AE3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7733" y="5108265"/>
                <a:ext cx="237066" cy="238026"/>
              </a:xfrm>
              <a:prstGeom prst="rect">
                <a:avLst/>
              </a:prstGeom>
            </p:spPr>
          </p:pic>
          <p:sp>
            <p:nvSpPr>
              <p:cNvPr id="70" name="Rectangle 69">
                <a:extLst>
                  <a:ext uri="{FF2B5EF4-FFF2-40B4-BE49-F238E27FC236}">
                    <a16:creationId xmlns:a16="http://schemas.microsoft.com/office/drawing/2014/main" id="{61CB20AF-8CA9-46A3-9F1E-5BCD26B53F7B}"/>
                  </a:ext>
                </a:extLst>
              </p:cNvPr>
              <p:cNvSpPr/>
              <p:nvPr/>
            </p:nvSpPr>
            <p:spPr>
              <a:xfrm>
                <a:off x="7054863" y="5073390"/>
                <a:ext cx="1111202" cy="307777"/>
              </a:xfrm>
              <a:prstGeom prst="rect">
                <a:avLst/>
              </a:prstGeom>
            </p:spPr>
            <p:txBody>
              <a:bodyPr wrap="none">
                <a:spAutoFit/>
              </a:bodyPr>
              <a:lstStyle/>
              <a:p>
                <a:r>
                  <a:rPr lang="en-US" sz="1400" dirty="0"/>
                  <a:t>@</a:t>
                </a:r>
                <a:r>
                  <a:rPr lang="en-US" sz="1400" dirty="0" err="1"/>
                  <a:t>janegilring</a:t>
                </a:r>
                <a:endParaRPr lang="nb-NO" sz="1400" dirty="0"/>
              </a:p>
            </p:txBody>
          </p:sp>
        </p:grpSp>
        <p:grpSp>
          <p:nvGrpSpPr>
            <p:cNvPr id="64" name="Group 63">
              <a:extLst>
                <a:ext uri="{FF2B5EF4-FFF2-40B4-BE49-F238E27FC236}">
                  <a16:creationId xmlns:a16="http://schemas.microsoft.com/office/drawing/2014/main" id="{BF1D7F1B-1CB9-4120-BE93-2D46F8882C94}"/>
                </a:ext>
              </a:extLst>
            </p:cNvPr>
            <p:cNvGrpSpPr/>
            <p:nvPr/>
          </p:nvGrpSpPr>
          <p:grpSpPr>
            <a:xfrm>
              <a:off x="8280247" y="5073389"/>
              <a:ext cx="1723344" cy="307777"/>
              <a:chOff x="6487733" y="5073390"/>
              <a:chExt cx="1723344" cy="307777"/>
            </a:xfrm>
          </p:grpSpPr>
          <p:pic>
            <p:nvPicPr>
              <p:cNvPr id="65" name="Graphic 64">
                <a:extLst>
                  <a:ext uri="{FF2B5EF4-FFF2-40B4-BE49-F238E27FC236}">
                    <a16:creationId xmlns:a16="http://schemas.microsoft.com/office/drawing/2014/main" id="{1EE758A4-CFF6-4AFC-A8A5-AE1A836EC3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17797" y="5108265"/>
                <a:ext cx="237066" cy="238026"/>
              </a:xfrm>
              <a:prstGeom prst="rect">
                <a:avLst/>
              </a:prstGeom>
            </p:spPr>
          </p:pic>
          <p:pic>
            <p:nvPicPr>
              <p:cNvPr id="66" name="Graphic 65">
                <a:extLst>
                  <a:ext uri="{FF2B5EF4-FFF2-40B4-BE49-F238E27FC236}">
                    <a16:creationId xmlns:a16="http://schemas.microsoft.com/office/drawing/2014/main" id="{EED5BCF6-17A1-4FB9-A7D1-191AA6198C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7733" y="5108265"/>
                <a:ext cx="237066" cy="238026"/>
              </a:xfrm>
              <a:prstGeom prst="rect">
                <a:avLst/>
              </a:prstGeom>
            </p:spPr>
          </p:pic>
          <p:sp>
            <p:nvSpPr>
              <p:cNvPr id="67" name="Rectangle 66">
                <a:extLst>
                  <a:ext uri="{FF2B5EF4-FFF2-40B4-BE49-F238E27FC236}">
                    <a16:creationId xmlns:a16="http://schemas.microsoft.com/office/drawing/2014/main" id="{132056F6-DCF0-4822-BBDB-82CE69122921}"/>
                  </a:ext>
                </a:extLst>
              </p:cNvPr>
              <p:cNvSpPr/>
              <p:nvPr/>
            </p:nvSpPr>
            <p:spPr>
              <a:xfrm>
                <a:off x="7054863" y="5073390"/>
                <a:ext cx="1156214" cy="307777"/>
              </a:xfrm>
              <a:prstGeom prst="rect">
                <a:avLst/>
              </a:prstGeom>
            </p:spPr>
            <p:txBody>
              <a:bodyPr wrap="none">
                <a:spAutoFit/>
              </a:bodyPr>
              <a:lstStyle/>
              <a:p>
                <a:r>
                  <a:rPr lang="en-US" sz="1400" dirty="0"/>
                  <a:t>@</a:t>
                </a:r>
                <a:r>
                  <a:rPr lang="en-US" sz="1400" dirty="0" err="1"/>
                  <a:t>anderseide</a:t>
                </a:r>
                <a:endParaRPr lang="nb-NO" sz="1400" dirty="0"/>
              </a:p>
            </p:txBody>
          </p:sp>
        </p:grpSp>
      </p:grpSp>
    </p:spTree>
    <p:extLst>
      <p:ext uri="{BB962C8B-B14F-4D97-AF65-F5344CB8AC3E}">
        <p14:creationId xmlns:p14="http://schemas.microsoft.com/office/powerpoint/2010/main" val="36220017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0"/>
                                        </p:tgtEl>
                                        <p:attrNameLst>
                                          <p:attrName>style.visibility</p:attrName>
                                        </p:attrNameLst>
                                      </p:cBhvr>
                                      <p:to>
                                        <p:strVal val="visible"/>
                                      </p:to>
                                    </p:set>
                                    <p:animEffect transition="in" filter="fade">
                                      <p:cBhvr>
                                        <p:cTn id="7" dur="500"/>
                                        <p:tgtEl>
                                          <p:spTgt spid="250"/>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750" spd="-100000" fill="hold"/>
                                        <p:tgtEl>
                                          <p:spTgt spid="250"/>
                                        </p:tgtEl>
                                        <p:attrNameLst>
                                          <p:attrName>ppt_x</p:attrName>
                                          <p:attrName>ppt_y</p:attrName>
                                        </p:attrNameLst>
                                      </p:cBhvr>
                                      <p:rCtr x="0" y="1852"/>
                                    </p:animMotion>
                                  </p:childTnLst>
                                </p:cTn>
                              </p:par>
                              <p:par>
                                <p:cTn id="10" presetID="10" presetClass="entr" presetSubtype="0" fill="hold" grpId="0" nodeType="withEffect">
                                  <p:stCondLst>
                                    <p:cond delay="15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64" presetClass="path" presetSubtype="0" decel="100000" fill="hold" grpId="1" nodeType="withEffect">
                                  <p:stCondLst>
                                    <p:cond delay="150"/>
                                  </p:stCondLst>
                                  <p:childTnLst>
                                    <p:animMotion origin="layout" path="M 7.32704E-7 -1.01226E-6 L 7.32704E-7 -0.04539 " pathEditMode="relative" rAng="0" ptsTypes="AA">
                                      <p:cBhvr>
                                        <p:cTn id="14" dur="750" spd="-100000" fill="hold"/>
                                        <p:tgtEl>
                                          <p:spTgt spid="10"/>
                                        </p:tgtEl>
                                        <p:attrNameLst>
                                          <p:attrName>ppt_x</p:attrName>
                                          <p:attrName>ppt_y</p:attrName>
                                        </p:attrNameLst>
                                      </p:cBhvr>
                                      <p:rCtr x="0" y="-2270"/>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37"/>
                                        </p:tgtEl>
                                        <p:attrNameLst>
                                          <p:attrName>style.visibility</p:attrName>
                                        </p:attrNameLst>
                                      </p:cBhvr>
                                      <p:to>
                                        <p:strVal val="visible"/>
                                      </p:to>
                                    </p:set>
                                    <p:animEffect transition="in" filter="fade">
                                      <p:cBhvr>
                                        <p:cTn id="19" dur="500"/>
                                        <p:tgtEl>
                                          <p:spTgt spid="237"/>
                                        </p:tgtEl>
                                      </p:cBhvr>
                                    </p:animEffect>
                                  </p:childTnLst>
                                </p:cTn>
                              </p:par>
                              <p:par>
                                <p:cTn id="20" presetID="42" presetClass="path" presetSubtype="0" decel="100000" fill="hold" nodeType="withEffect">
                                  <p:stCondLst>
                                    <p:cond delay="0"/>
                                  </p:stCondLst>
                                  <p:childTnLst>
                                    <p:animMotion origin="layout" path="M -3.125E-6 4.44444E-6 L -3.125E-6 0.03703 " pathEditMode="relative" rAng="0" ptsTypes="AA">
                                      <p:cBhvr>
                                        <p:cTn id="21" dur="750" spd="-100000" fill="hold"/>
                                        <p:tgtEl>
                                          <p:spTgt spid="237"/>
                                        </p:tgtEl>
                                        <p:attrNameLst>
                                          <p:attrName>ppt_x</p:attrName>
                                          <p:attrName>ppt_y</p:attrName>
                                        </p:attrNameLst>
                                      </p:cBhvr>
                                      <p:rCtr x="0" y="1852"/>
                                    </p:animMotion>
                                  </p:childTnLst>
                                </p:cTn>
                              </p:par>
                              <p:par>
                                <p:cTn id="22" presetID="10" presetClass="entr" presetSubtype="0" fill="hold" grpId="0" nodeType="withEffect">
                                  <p:stCondLst>
                                    <p:cond delay="150"/>
                                  </p:stCondLst>
                                  <p:childTnLst>
                                    <p:set>
                                      <p:cBhvr>
                                        <p:cTn id="23" dur="1" fill="hold">
                                          <p:stCondLst>
                                            <p:cond delay="0"/>
                                          </p:stCondLst>
                                        </p:cTn>
                                        <p:tgtEl>
                                          <p:spTgt spid="60"/>
                                        </p:tgtEl>
                                        <p:attrNameLst>
                                          <p:attrName>style.visibility</p:attrName>
                                        </p:attrNameLst>
                                      </p:cBhvr>
                                      <p:to>
                                        <p:strVal val="visible"/>
                                      </p:to>
                                    </p:set>
                                    <p:animEffect transition="in" filter="fade">
                                      <p:cBhvr>
                                        <p:cTn id="24" dur="500"/>
                                        <p:tgtEl>
                                          <p:spTgt spid="60"/>
                                        </p:tgtEl>
                                      </p:cBhvr>
                                    </p:animEffect>
                                  </p:childTnLst>
                                </p:cTn>
                              </p:par>
                              <p:par>
                                <p:cTn id="25" presetID="64" presetClass="path" presetSubtype="0" decel="100000" fill="hold" grpId="1" nodeType="withEffect">
                                  <p:stCondLst>
                                    <p:cond delay="150"/>
                                  </p:stCondLst>
                                  <p:childTnLst>
                                    <p:animMotion origin="layout" path="M 7.32704E-7 -1.01226E-6 L 7.32704E-7 -0.04539 " pathEditMode="relative" rAng="0" ptsTypes="AA">
                                      <p:cBhvr>
                                        <p:cTn id="26" dur="750" spd="-100000" fill="hold"/>
                                        <p:tgtEl>
                                          <p:spTgt spid="60"/>
                                        </p:tgtEl>
                                        <p:attrNameLst>
                                          <p:attrName>ppt_x</p:attrName>
                                          <p:attrName>ppt_y</p:attrName>
                                        </p:attrNameLst>
                                      </p:cBhvr>
                                      <p:rCtr x="0" y="-2270"/>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par>
                                <p:cTn id="32" presetID="42" presetClass="path" presetSubtype="0" decel="100000" fill="hold" nodeType="withEffect">
                                  <p:stCondLst>
                                    <p:cond delay="0"/>
                                  </p:stCondLst>
                                  <p:childTnLst>
                                    <p:animMotion origin="layout" path="M -3.125E-6 4.44444E-6 L -3.125E-6 0.03703 " pathEditMode="relative" rAng="0" ptsTypes="AA">
                                      <p:cBhvr>
                                        <p:cTn id="33" dur="750" spd="-100000" fill="hold"/>
                                        <p:tgtEl>
                                          <p:spTgt spid="33"/>
                                        </p:tgtEl>
                                        <p:attrNameLst>
                                          <p:attrName>ppt_x</p:attrName>
                                          <p:attrName>ppt_y</p:attrName>
                                        </p:attrNameLst>
                                      </p:cBhvr>
                                      <p:rCtr x="0" y="1852"/>
                                    </p:animMotion>
                                  </p:childTnLst>
                                </p:cTn>
                              </p:par>
                              <p:par>
                                <p:cTn id="34" presetID="10" presetClass="entr" presetSubtype="0" fill="hold" grpId="0" nodeType="withEffect">
                                  <p:stCondLst>
                                    <p:cond delay="150"/>
                                  </p:stCondLst>
                                  <p:childTnLst>
                                    <p:set>
                                      <p:cBhvr>
                                        <p:cTn id="35" dur="1" fill="hold">
                                          <p:stCondLst>
                                            <p:cond delay="0"/>
                                          </p:stCondLst>
                                        </p:cTn>
                                        <p:tgtEl>
                                          <p:spTgt spid="61"/>
                                        </p:tgtEl>
                                        <p:attrNameLst>
                                          <p:attrName>style.visibility</p:attrName>
                                        </p:attrNameLst>
                                      </p:cBhvr>
                                      <p:to>
                                        <p:strVal val="visible"/>
                                      </p:to>
                                    </p:set>
                                    <p:animEffect transition="in" filter="fade">
                                      <p:cBhvr>
                                        <p:cTn id="36" dur="500"/>
                                        <p:tgtEl>
                                          <p:spTgt spid="61"/>
                                        </p:tgtEl>
                                      </p:cBhvr>
                                    </p:animEffect>
                                  </p:childTnLst>
                                </p:cTn>
                              </p:par>
                              <p:par>
                                <p:cTn id="37" presetID="64" presetClass="path" presetSubtype="0" decel="100000" fill="hold" grpId="1" nodeType="withEffect">
                                  <p:stCondLst>
                                    <p:cond delay="150"/>
                                  </p:stCondLst>
                                  <p:childTnLst>
                                    <p:animMotion origin="layout" path="M 7.32704E-7 -1.01226E-6 L 7.32704E-7 -0.04539 " pathEditMode="relative" rAng="0" ptsTypes="AA">
                                      <p:cBhvr>
                                        <p:cTn id="38" dur="750" spd="-100000" fill="hold"/>
                                        <p:tgtEl>
                                          <p:spTgt spid="61"/>
                                        </p:tgtEl>
                                        <p:attrNameLst>
                                          <p:attrName>ppt_x</p:attrName>
                                          <p:attrName>ppt_y</p:attrName>
                                        </p:attrNameLst>
                                      </p:cBhvr>
                                      <p:rCtr x="0" y="-22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0" grpId="1"/>
      <p:bldP spid="10" grpId="0"/>
      <p:bldP spid="10" grpId="1"/>
      <p:bldP spid="61" grpId="0"/>
      <p:bldP spid="61"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242108" y="1702637"/>
            <a:ext cx="6417855" cy="4485897"/>
            <a:chOff x="5347099" y="1736031"/>
            <a:chExt cx="6547475" cy="4576498"/>
          </a:xfrm>
        </p:grpSpPr>
        <p:sp>
          <p:nvSpPr>
            <p:cNvPr id="112" name="Rectangle 57"/>
            <p:cNvSpPr/>
            <p:nvPr/>
          </p:nvSpPr>
          <p:spPr bwMode="auto">
            <a:xfrm>
              <a:off x="5347099" y="1824269"/>
              <a:ext cx="6547475" cy="4488260"/>
            </a:xfrm>
            <a:custGeom>
              <a:avLst/>
              <a:gdLst>
                <a:gd name="connsiteX0" fmla="*/ 0 w 5727654"/>
                <a:gd name="connsiteY0" fmla="*/ 0 h 3246437"/>
                <a:gd name="connsiteX1" fmla="*/ 5727654 w 5727654"/>
                <a:gd name="connsiteY1" fmla="*/ 0 h 3246437"/>
                <a:gd name="connsiteX2" fmla="*/ 5727654 w 5727654"/>
                <a:gd name="connsiteY2" fmla="*/ 3246437 h 3246437"/>
                <a:gd name="connsiteX3" fmla="*/ 0 w 5727654"/>
                <a:gd name="connsiteY3" fmla="*/ 3246437 h 3246437"/>
                <a:gd name="connsiteX4" fmla="*/ 0 w 5727654"/>
                <a:gd name="connsiteY4" fmla="*/ 0 h 3246437"/>
                <a:gd name="connsiteX0" fmla="*/ 0 w 6562044"/>
                <a:gd name="connsiteY0" fmla="*/ 1645920 h 3246437"/>
                <a:gd name="connsiteX1" fmla="*/ 6562044 w 6562044"/>
                <a:gd name="connsiteY1" fmla="*/ 0 h 3246437"/>
                <a:gd name="connsiteX2" fmla="*/ 6562044 w 6562044"/>
                <a:gd name="connsiteY2" fmla="*/ 3246437 h 3246437"/>
                <a:gd name="connsiteX3" fmla="*/ 834390 w 6562044"/>
                <a:gd name="connsiteY3" fmla="*/ 3246437 h 3246437"/>
                <a:gd name="connsiteX4" fmla="*/ 0 w 6562044"/>
                <a:gd name="connsiteY4" fmla="*/ 1645920 h 3246437"/>
                <a:gd name="connsiteX0" fmla="*/ 0 w 6562044"/>
                <a:gd name="connsiteY0" fmla="*/ 1645920 h 3246437"/>
                <a:gd name="connsiteX1" fmla="*/ 6562044 w 6562044"/>
                <a:gd name="connsiteY1" fmla="*/ 0 h 3246437"/>
                <a:gd name="connsiteX2" fmla="*/ 6562044 w 6562044"/>
                <a:gd name="connsiteY2" fmla="*/ 3246437 h 3246437"/>
                <a:gd name="connsiteX3" fmla="*/ 834390 w 6562044"/>
                <a:gd name="connsiteY3" fmla="*/ 3246437 h 3246437"/>
                <a:gd name="connsiteX4" fmla="*/ 0 w 6562044"/>
                <a:gd name="connsiteY4" fmla="*/ 164592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77564"/>
                <a:gd name="connsiteY0" fmla="*/ 1584960 h 3246437"/>
                <a:gd name="connsiteX1" fmla="*/ 6277564 w 6277564"/>
                <a:gd name="connsiteY1" fmla="*/ 0 h 3246437"/>
                <a:gd name="connsiteX2" fmla="*/ 6277564 w 6277564"/>
                <a:gd name="connsiteY2" fmla="*/ 3246437 h 3246437"/>
                <a:gd name="connsiteX3" fmla="*/ 549910 w 6277564"/>
                <a:gd name="connsiteY3" fmla="*/ 3246437 h 3246437"/>
                <a:gd name="connsiteX4" fmla="*/ 0 w 6277564"/>
                <a:gd name="connsiteY4" fmla="*/ 1584960 h 3246437"/>
                <a:gd name="connsiteX0" fmla="*/ 0 w 6125164"/>
                <a:gd name="connsiteY0" fmla="*/ 1572260 h 3246437"/>
                <a:gd name="connsiteX1" fmla="*/ 6125164 w 6125164"/>
                <a:gd name="connsiteY1" fmla="*/ 0 h 3246437"/>
                <a:gd name="connsiteX2" fmla="*/ 6125164 w 6125164"/>
                <a:gd name="connsiteY2" fmla="*/ 3246437 h 3246437"/>
                <a:gd name="connsiteX3" fmla="*/ 397510 w 6125164"/>
                <a:gd name="connsiteY3" fmla="*/ 3246437 h 3246437"/>
                <a:gd name="connsiteX4" fmla="*/ 0 w 6125164"/>
                <a:gd name="connsiteY4" fmla="*/ 1572260 h 3246437"/>
                <a:gd name="connsiteX0" fmla="*/ 0 w 6125164"/>
                <a:gd name="connsiteY0" fmla="*/ 1572260 h 3246437"/>
                <a:gd name="connsiteX1" fmla="*/ 6125164 w 6125164"/>
                <a:gd name="connsiteY1" fmla="*/ 0 h 3246437"/>
                <a:gd name="connsiteX2" fmla="*/ 6125164 w 6125164"/>
                <a:gd name="connsiteY2" fmla="*/ 3246437 h 3246437"/>
                <a:gd name="connsiteX3" fmla="*/ 308479 w 6125164"/>
                <a:gd name="connsiteY3" fmla="*/ 2971391 h 3246437"/>
                <a:gd name="connsiteX4" fmla="*/ 0 w 6125164"/>
                <a:gd name="connsiteY4" fmla="*/ 1572260 h 3246437"/>
                <a:gd name="connsiteX0" fmla="*/ 0 w 6125164"/>
                <a:gd name="connsiteY0" fmla="*/ 1572260 h 2989427"/>
                <a:gd name="connsiteX1" fmla="*/ 6125164 w 6125164"/>
                <a:gd name="connsiteY1" fmla="*/ 0 h 2989427"/>
                <a:gd name="connsiteX2" fmla="*/ 6125164 w 6125164"/>
                <a:gd name="connsiteY2" fmla="*/ 2989427 h 2989427"/>
                <a:gd name="connsiteX3" fmla="*/ 308479 w 6125164"/>
                <a:gd name="connsiteY3" fmla="*/ 2971391 h 2989427"/>
                <a:gd name="connsiteX4" fmla="*/ 0 w 6125164"/>
                <a:gd name="connsiteY4" fmla="*/ 1572260 h 2989427"/>
                <a:gd name="connsiteX0" fmla="*/ 0 w 6125164"/>
                <a:gd name="connsiteY0" fmla="*/ 1572260 h 2983791"/>
                <a:gd name="connsiteX1" fmla="*/ 6125164 w 6125164"/>
                <a:gd name="connsiteY1" fmla="*/ 0 h 2983791"/>
                <a:gd name="connsiteX2" fmla="*/ 6120527 w 6125164"/>
                <a:gd name="connsiteY2" fmla="*/ 2983791 h 2983791"/>
                <a:gd name="connsiteX3" fmla="*/ 308479 w 6125164"/>
                <a:gd name="connsiteY3" fmla="*/ 2971391 h 2983791"/>
                <a:gd name="connsiteX4" fmla="*/ 0 w 6125164"/>
                <a:gd name="connsiteY4" fmla="*/ 1572260 h 2983791"/>
                <a:gd name="connsiteX0" fmla="*/ 0 w 6820716"/>
                <a:gd name="connsiteY0" fmla="*/ 2068244 h 2983791"/>
                <a:gd name="connsiteX1" fmla="*/ 6820716 w 6820716"/>
                <a:gd name="connsiteY1" fmla="*/ 0 h 2983791"/>
                <a:gd name="connsiteX2" fmla="*/ 6816079 w 6820716"/>
                <a:gd name="connsiteY2" fmla="*/ 2983791 h 2983791"/>
                <a:gd name="connsiteX3" fmla="*/ 1004031 w 6820716"/>
                <a:gd name="connsiteY3" fmla="*/ 2971391 h 2983791"/>
                <a:gd name="connsiteX4" fmla="*/ 0 w 6820716"/>
                <a:gd name="connsiteY4" fmla="*/ 2068244 h 2983791"/>
                <a:gd name="connsiteX0" fmla="*/ 0 w 6820716"/>
                <a:gd name="connsiteY0" fmla="*/ 2068244 h 2983791"/>
                <a:gd name="connsiteX1" fmla="*/ 6820716 w 6820716"/>
                <a:gd name="connsiteY1" fmla="*/ 0 h 2983791"/>
                <a:gd name="connsiteX2" fmla="*/ 6816079 w 6820716"/>
                <a:gd name="connsiteY2" fmla="*/ 2983791 h 2983791"/>
                <a:gd name="connsiteX3" fmla="*/ 1004031 w 6820716"/>
                <a:gd name="connsiteY3" fmla="*/ 2971391 h 2983791"/>
                <a:gd name="connsiteX4" fmla="*/ 0 w 6820716"/>
                <a:gd name="connsiteY4" fmla="*/ 2068244 h 2983791"/>
                <a:gd name="connsiteX0" fmla="*/ 0 w 6816213"/>
                <a:gd name="connsiteY0" fmla="*/ 1797707 h 2713254"/>
                <a:gd name="connsiteX1" fmla="*/ 6806805 w 6816213"/>
                <a:gd name="connsiteY1" fmla="*/ 0 h 2713254"/>
                <a:gd name="connsiteX2" fmla="*/ 6816079 w 6816213"/>
                <a:gd name="connsiteY2" fmla="*/ 2713254 h 2713254"/>
                <a:gd name="connsiteX3" fmla="*/ 1004031 w 6816213"/>
                <a:gd name="connsiteY3" fmla="*/ 2700854 h 2713254"/>
                <a:gd name="connsiteX4" fmla="*/ 0 w 6816213"/>
                <a:gd name="connsiteY4" fmla="*/ 1797707 h 2713254"/>
                <a:gd name="connsiteX0" fmla="*/ 0 w 6807252"/>
                <a:gd name="connsiteY0" fmla="*/ 1797707 h 2711375"/>
                <a:gd name="connsiteX1" fmla="*/ 6806805 w 6807252"/>
                <a:gd name="connsiteY1" fmla="*/ 0 h 2711375"/>
                <a:gd name="connsiteX2" fmla="*/ 6806805 w 6807252"/>
                <a:gd name="connsiteY2" fmla="*/ 2711375 h 2711375"/>
                <a:gd name="connsiteX3" fmla="*/ 1004031 w 6807252"/>
                <a:gd name="connsiteY3" fmla="*/ 2700854 h 2711375"/>
                <a:gd name="connsiteX4" fmla="*/ 0 w 6807252"/>
                <a:gd name="connsiteY4" fmla="*/ 1797707 h 2711375"/>
                <a:gd name="connsiteX0" fmla="*/ 0 w 6807251"/>
                <a:gd name="connsiteY0" fmla="*/ 1797707 h 2711375"/>
                <a:gd name="connsiteX1" fmla="*/ 6806805 w 6807251"/>
                <a:gd name="connsiteY1" fmla="*/ 0 h 2711375"/>
                <a:gd name="connsiteX2" fmla="*/ 6806805 w 6807251"/>
                <a:gd name="connsiteY2" fmla="*/ 2711375 h 2711375"/>
                <a:gd name="connsiteX3" fmla="*/ 1004031 w 6807251"/>
                <a:gd name="connsiteY3" fmla="*/ 2700854 h 2711375"/>
                <a:gd name="connsiteX4" fmla="*/ 0 w 6807251"/>
                <a:gd name="connsiteY4" fmla="*/ 1797707 h 2711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7251" h="2711375">
                  <a:moveTo>
                    <a:pt x="0" y="1797707"/>
                  </a:moveTo>
                  <a:cubicBezTo>
                    <a:pt x="4884828" y="1294787"/>
                    <a:pt x="6791157" y="11430"/>
                    <a:pt x="6806805" y="0"/>
                  </a:cubicBezTo>
                  <a:cubicBezTo>
                    <a:pt x="6805259" y="994597"/>
                    <a:pt x="6808352" y="1726172"/>
                    <a:pt x="6806805" y="2711375"/>
                  </a:cubicBezTo>
                  <a:lnTo>
                    <a:pt x="1004031" y="2700854"/>
                  </a:lnTo>
                  <a:cubicBezTo>
                    <a:pt x="871528" y="2142795"/>
                    <a:pt x="35126" y="1803420"/>
                    <a:pt x="0" y="1797707"/>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586" tIns="140469" rIns="175586" bIns="140469" numCol="1" spcCol="0" rtlCol="0" fromWordArt="0" anchor="t" anchorCtr="0" forceAA="0" compatLnSpc="1">
              <a:prstTxWarp prst="textNoShape">
                <a:avLst/>
              </a:prstTxWarp>
              <a:noAutofit/>
            </a:bodyPr>
            <a:lstStyle/>
            <a:p>
              <a:pPr algn="ctr" defTabSz="894890"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Isosceles Triangle 5"/>
            <p:cNvSpPr/>
            <p:nvPr/>
          </p:nvSpPr>
          <p:spPr bwMode="auto">
            <a:xfrm>
              <a:off x="10027613" y="1736031"/>
              <a:ext cx="1865717" cy="1481182"/>
            </a:xfrm>
            <a:prstGeom prst="triangle">
              <a:avLst>
                <a:gd name="adj" fmla="val 10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7" name="TextBox 66"/>
          <p:cNvSpPr txBox="1"/>
          <p:nvPr/>
        </p:nvSpPr>
        <p:spPr>
          <a:xfrm rot="16200000">
            <a:off x="-1571975" y="3688262"/>
            <a:ext cx="4444984" cy="473741"/>
          </a:xfrm>
          <a:prstGeom prst="rect">
            <a:avLst/>
          </a:prstGeom>
          <a:noFill/>
        </p:spPr>
        <p:txBody>
          <a:bodyPr wrap="square" lIns="175586" tIns="140469" rIns="175586" bIns="140469" rtlCol="0">
            <a:spAutoFit/>
          </a:bodyPr>
          <a:lstStyle/>
          <a:p>
            <a:pPr algn="ctr" defTabSz="894890" fontAlgn="base">
              <a:lnSpc>
                <a:spcPct val="90000"/>
              </a:lnSpc>
              <a:spcBef>
                <a:spcPct val="0"/>
              </a:spcBef>
              <a:spcAft>
                <a:spcPct val="0"/>
              </a:spcAft>
              <a:defRPr/>
            </a:pPr>
            <a:r>
              <a:rPr lang="en-US" sz="1371" b="1" kern="0">
                <a:gradFill>
                  <a:gsLst>
                    <a:gs pos="7500">
                      <a:srgbClr val="737373"/>
                    </a:gs>
                    <a:gs pos="28000">
                      <a:srgbClr val="737373"/>
                    </a:gs>
                  </a:gsLst>
                  <a:lin ang="5400000" scaled="0"/>
                </a:gradFill>
                <a:latin typeface="Segoe UI"/>
              </a:rPr>
              <a:t>Value to business</a:t>
            </a:r>
          </a:p>
        </p:txBody>
      </p:sp>
      <p:sp>
        <p:nvSpPr>
          <p:cNvPr id="99" name="TextBox 98"/>
          <p:cNvSpPr txBox="1"/>
          <p:nvPr/>
        </p:nvSpPr>
        <p:spPr>
          <a:xfrm>
            <a:off x="4231864" y="6187845"/>
            <a:ext cx="3397926" cy="473741"/>
          </a:xfrm>
          <a:prstGeom prst="rect">
            <a:avLst/>
          </a:prstGeom>
          <a:noFill/>
        </p:spPr>
        <p:txBody>
          <a:bodyPr wrap="square" lIns="175586" tIns="140469" rIns="175586" bIns="140469" rtlCol="0">
            <a:spAutoFit/>
          </a:bodyPr>
          <a:lstStyle/>
          <a:p>
            <a:pPr algn="ctr" defTabSz="894890" fontAlgn="base">
              <a:lnSpc>
                <a:spcPct val="90000"/>
              </a:lnSpc>
              <a:spcBef>
                <a:spcPct val="0"/>
              </a:spcBef>
              <a:spcAft>
                <a:spcPct val="0"/>
              </a:spcAft>
              <a:defRPr/>
            </a:pPr>
            <a:r>
              <a:rPr lang="en-US" sz="1371" b="1" kern="0" dirty="0">
                <a:gradFill>
                  <a:gsLst>
                    <a:gs pos="7500">
                      <a:srgbClr val="737373"/>
                    </a:gs>
                    <a:gs pos="28000">
                      <a:srgbClr val="737373"/>
                    </a:gs>
                  </a:gsLst>
                  <a:lin ang="5400000" scaled="0"/>
                </a:gradFill>
                <a:latin typeface="Segoe UI"/>
              </a:rPr>
              <a:t>Time</a:t>
            </a:r>
          </a:p>
        </p:txBody>
      </p:sp>
      <p:sp>
        <p:nvSpPr>
          <p:cNvPr id="100" name="TextBox 99"/>
          <p:cNvSpPr txBox="1"/>
          <p:nvPr/>
        </p:nvSpPr>
        <p:spPr>
          <a:xfrm>
            <a:off x="1575006" y="5059282"/>
            <a:ext cx="1303808" cy="522926"/>
          </a:xfrm>
          <a:prstGeom prst="rect">
            <a:avLst/>
          </a:prstGeom>
          <a:noFill/>
        </p:spPr>
        <p:txBody>
          <a:bodyPr wrap="square" lIns="175586" tIns="140469" rIns="175586" bIns="140469" rtlCol="0">
            <a:spAutoFit/>
          </a:bodyPr>
          <a:lstStyle/>
          <a:p>
            <a:pPr algn="ctr" defTabSz="894890" fontAlgn="base">
              <a:lnSpc>
                <a:spcPct val="90000"/>
              </a:lnSpc>
              <a:spcBef>
                <a:spcPct val="0"/>
              </a:spcBef>
              <a:spcAft>
                <a:spcPct val="0"/>
              </a:spcAft>
              <a:defRPr/>
            </a:pPr>
            <a:r>
              <a:rPr lang="en-US" sz="1727" kern="0" dirty="0">
                <a:gradFill>
                  <a:gsLst>
                    <a:gs pos="45000">
                      <a:srgbClr val="0078D7"/>
                    </a:gs>
                    <a:gs pos="83000">
                      <a:srgbClr val="0078D7"/>
                    </a:gs>
                  </a:gsLst>
                  <a:lin ang="5400000" scaled="1"/>
                </a:gradFill>
                <a:latin typeface="Segoe UI Semibold" panose="020B0702040204020203" pitchFamily="34" charset="0"/>
                <a:ea typeface="Segoe UI" pitchFamily="34" charset="0"/>
                <a:cs typeface="Segoe UI Semibold" panose="020B0702040204020203" pitchFamily="34" charset="0"/>
              </a:rPr>
              <a:t>Efficiency</a:t>
            </a:r>
          </a:p>
        </p:txBody>
      </p:sp>
      <p:sp>
        <p:nvSpPr>
          <p:cNvPr id="101" name="TextBox 100"/>
          <p:cNvSpPr txBox="1"/>
          <p:nvPr/>
        </p:nvSpPr>
        <p:spPr>
          <a:xfrm>
            <a:off x="5888867" y="3716207"/>
            <a:ext cx="1480136" cy="523195"/>
          </a:xfrm>
          <a:prstGeom prst="rect">
            <a:avLst/>
          </a:prstGeom>
          <a:noFill/>
        </p:spPr>
        <p:txBody>
          <a:bodyPr wrap="square" lIns="175586" tIns="140469" rIns="175586" bIns="140469" rtlCol="0">
            <a:spAutoFit/>
          </a:bodyPr>
          <a:lstStyle/>
          <a:p>
            <a:pPr algn="ctr" defTabSz="894890" fontAlgn="base">
              <a:lnSpc>
                <a:spcPct val="90000"/>
              </a:lnSpc>
              <a:spcBef>
                <a:spcPct val="0"/>
              </a:spcBef>
              <a:spcAft>
                <a:spcPct val="0"/>
              </a:spcAft>
              <a:defRPr/>
            </a:pPr>
            <a:r>
              <a:rPr lang="en-US" sz="1727" kern="0" dirty="0">
                <a:gradFill>
                  <a:gsLst>
                    <a:gs pos="33750">
                      <a:srgbClr val="002050"/>
                    </a:gs>
                    <a:gs pos="67000">
                      <a:srgbClr val="002050"/>
                    </a:gs>
                  </a:gsLst>
                  <a:lin ang="5400000" scaled="1"/>
                </a:gradFill>
                <a:latin typeface="Segoe UI Semibold" panose="020B0702040204020203" pitchFamily="34" charset="0"/>
                <a:ea typeface="Segoe UI" pitchFamily="34" charset="0"/>
                <a:cs typeface="Segoe UI Semibold" panose="020B0702040204020203" pitchFamily="34" charset="0"/>
              </a:rPr>
              <a:t>Innovation</a:t>
            </a:r>
          </a:p>
        </p:txBody>
      </p:sp>
      <p:sp>
        <p:nvSpPr>
          <p:cNvPr id="113" name="Freeform 112"/>
          <p:cNvSpPr/>
          <p:nvPr/>
        </p:nvSpPr>
        <p:spPr bwMode="auto">
          <a:xfrm>
            <a:off x="855146" y="4478102"/>
            <a:ext cx="10804817" cy="1733599"/>
          </a:xfrm>
          <a:custGeom>
            <a:avLst/>
            <a:gdLst>
              <a:gd name="connsiteX0" fmla="*/ 5721337 w 11448991"/>
              <a:gd name="connsiteY0" fmla="*/ 0 h 1711326"/>
              <a:gd name="connsiteX1" fmla="*/ 5727654 w 11448991"/>
              <a:gd name="connsiteY1" fmla="*/ 0 h 1711326"/>
              <a:gd name="connsiteX2" fmla="*/ 11448991 w 11448991"/>
              <a:gd name="connsiteY2" fmla="*/ 0 h 1711326"/>
              <a:gd name="connsiteX3" fmla="*/ 11448991 w 11448991"/>
              <a:gd name="connsiteY3" fmla="*/ 1711325 h 1711326"/>
              <a:gd name="connsiteX4" fmla="*/ 5727654 w 11448991"/>
              <a:gd name="connsiteY4" fmla="*/ 1711325 h 1711326"/>
              <a:gd name="connsiteX5" fmla="*/ 5727654 w 11448991"/>
              <a:gd name="connsiteY5" fmla="*/ 1711326 h 1711326"/>
              <a:gd name="connsiteX6" fmla="*/ 0 w 11448991"/>
              <a:gd name="connsiteY6" fmla="*/ 1711326 h 1711326"/>
              <a:gd name="connsiteX7" fmla="*/ 1588 w 11448991"/>
              <a:gd name="connsiteY7" fmla="*/ 1177925 h 1711326"/>
              <a:gd name="connsiteX8" fmla="*/ 5550364 w 11448991"/>
              <a:gd name="connsiteY8" fmla="*/ 4695 h 1711326"/>
              <a:gd name="connsiteX9" fmla="*/ 5721337 w 11448991"/>
              <a:gd name="connsiteY9" fmla="*/ 167 h 1711326"/>
              <a:gd name="connsiteX0" fmla="*/ 5738030 w 11465684"/>
              <a:gd name="connsiteY0" fmla="*/ 0 h 1711326"/>
              <a:gd name="connsiteX1" fmla="*/ 5744347 w 11465684"/>
              <a:gd name="connsiteY1" fmla="*/ 0 h 1711326"/>
              <a:gd name="connsiteX2" fmla="*/ 11465684 w 11465684"/>
              <a:gd name="connsiteY2" fmla="*/ 0 h 1711326"/>
              <a:gd name="connsiteX3" fmla="*/ 11465684 w 11465684"/>
              <a:gd name="connsiteY3" fmla="*/ 1711325 h 1711326"/>
              <a:gd name="connsiteX4" fmla="*/ 5744347 w 11465684"/>
              <a:gd name="connsiteY4" fmla="*/ 1711325 h 1711326"/>
              <a:gd name="connsiteX5" fmla="*/ 5744347 w 11465684"/>
              <a:gd name="connsiteY5" fmla="*/ 1711326 h 1711326"/>
              <a:gd name="connsiteX6" fmla="*/ 0 w 11465684"/>
              <a:gd name="connsiteY6" fmla="*/ 1461080 h 1711326"/>
              <a:gd name="connsiteX7" fmla="*/ 18281 w 11465684"/>
              <a:gd name="connsiteY7" fmla="*/ 1177925 h 1711326"/>
              <a:gd name="connsiteX8" fmla="*/ 5567057 w 11465684"/>
              <a:gd name="connsiteY8" fmla="*/ 4695 h 1711326"/>
              <a:gd name="connsiteX9" fmla="*/ 5738030 w 11465684"/>
              <a:gd name="connsiteY9" fmla="*/ 167 h 1711326"/>
              <a:gd name="connsiteX10" fmla="*/ 5738030 w 11465684"/>
              <a:gd name="connsiteY10" fmla="*/ 0 h 1711326"/>
              <a:gd name="connsiteX0" fmla="*/ 5738030 w 11465684"/>
              <a:gd name="connsiteY0" fmla="*/ 0 h 1711326"/>
              <a:gd name="connsiteX1" fmla="*/ 5744347 w 11465684"/>
              <a:gd name="connsiteY1" fmla="*/ 0 h 1711326"/>
              <a:gd name="connsiteX2" fmla="*/ 11465684 w 11465684"/>
              <a:gd name="connsiteY2" fmla="*/ 0 h 1711326"/>
              <a:gd name="connsiteX3" fmla="*/ 11448991 w 11465684"/>
              <a:gd name="connsiteY3" fmla="*/ 1447552 h 1711326"/>
              <a:gd name="connsiteX4" fmla="*/ 5744347 w 11465684"/>
              <a:gd name="connsiteY4" fmla="*/ 1711325 h 1711326"/>
              <a:gd name="connsiteX5" fmla="*/ 5744347 w 11465684"/>
              <a:gd name="connsiteY5" fmla="*/ 1711326 h 1711326"/>
              <a:gd name="connsiteX6" fmla="*/ 0 w 11465684"/>
              <a:gd name="connsiteY6" fmla="*/ 1461080 h 1711326"/>
              <a:gd name="connsiteX7" fmla="*/ 18281 w 11465684"/>
              <a:gd name="connsiteY7" fmla="*/ 1177925 h 1711326"/>
              <a:gd name="connsiteX8" fmla="*/ 5567057 w 11465684"/>
              <a:gd name="connsiteY8" fmla="*/ 4695 h 1711326"/>
              <a:gd name="connsiteX9" fmla="*/ 5738030 w 11465684"/>
              <a:gd name="connsiteY9" fmla="*/ 167 h 1711326"/>
              <a:gd name="connsiteX10" fmla="*/ 5738030 w 11465684"/>
              <a:gd name="connsiteY10" fmla="*/ 0 h 1711326"/>
              <a:gd name="connsiteX0" fmla="*/ 5738030 w 11465684"/>
              <a:gd name="connsiteY0" fmla="*/ 0 h 1711325"/>
              <a:gd name="connsiteX1" fmla="*/ 5744347 w 11465684"/>
              <a:gd name="connsiteY1" fmla="*/ 0 h 1711325"/>
              <a:gd name="connsiteX2" fmla="*/ 11465684 w 11465684"/>
              <a:gd name="connsiteY2" fmla="*/ 0 h 1711325"/>
              <a:gd name="connsiteX3" fmla="*/ 11448991 w 11465684"/>
              <a:gd name="connsiteY3" fmla="*/ 1447552 h 1711325"/>
              <a:gd name="connsiteX4" fmla="*/ 5744347 w 11465684"/>
              <a:gd name="connsiteY4" fmla="*/ 1711325 h 1711325"/>
              <a:gd name="connsiteX5" fmla="*/ 0 w 11465684"/>
              <a:gd name="connsiteY5" fmla="*/ 1461080 h 1711325"/>
              <a:gd name="connsiteX6" fmla="*/ 18281 w 11465684"/>
              <a:gd name="connsiteY6" fmla="*/ 1177925 h 1711325"/>
              <a:gd name="connsiteX7" fmla="*/ 5567057 w 11465684"/>
              <a:gd name="connsiteY7" fmla="*/ 4695 h 1711325"/>
              <a:gd name="connsiteX8" fmla="*/ 5738030 w 11465684"/>
              <a:gd name="connsiteY8" fmla="*/ 167 h 1711325"/>
              <a:gd name="connsiteX9" fmla="*/ 5738030 w 11465684"/>
              <a:gd name="connsiteY9" fmla="*/ 0 h 1711325"/>
              <a:gd name="connsiteX0" fmla="*/ 5738030 w 11465684"/>
              <a:gd name="connsiteY0" fmla="*/ 0 h 1461080"/>
              <a:gd name="connsiteX1" fmla="*/ 5744347 w 11465684"/>
              <a:gd name="connsiteY1" fmla="*/ 0 h 1461080"/>
              <a:gd name="connsiteX2" fmla="*/ 11465684 w 11465684"/>
              <a:gd name="connsiteY2" fmla="*/ 0 h 1461080"/>
              <a:gd name="connsiteX3" fmla="*/ 11448991 w 11465684"/>
              <a:gd name="connsiteY3" fmla="*/ 1447552 h 1461080"/>
              <a:gd name="connsiteX4" fmla="*/ 0 w 11465684"/>
              <a:gd name="connsiteY4" fmla="*/ 1461080 h 1461080"/>
              <a:gd name="connsiteX5" fmla="*/ 18281 w 11465684"/>
              <a:gd name="connsiteY5" fmla="*/ 1177925 h 1461080"/>
              <a:gd name="connsiteX6" fmla="*/ 5567057 w 11465684"/>
              <a:gd name="connsiteY6" fmla="*/ 4695 h 1461080"/>
              <a:gd name="connsiteX7" fmla="*/ 5738030 w 11465684"/>
              <a:gd name="connsiteY7" fmla="*/ 167 h 1461080"/>
              <a:gd name="connsiteX8" fmla="*/ 5738030 w 11465684"/>
              <a:gd name="connsiteY8" fmla="*/ 0 h 1461080"/>
              <a:gd name="connsiteX0" fmla="*/ 5738030 w 11469857"/>
              <a:gd name="connsiteY0" fmla="*/ 0 h 1461080"/>
              <a:gd name="connsiteX1" fmla="*/ 5744347 w 11469857"/>
              <a:gd name="connsiteY1" fmla="*/ 0 h 1461080"/>
              <a:gd name="connsiteX2" fmla="*/ 11465684 w 11469857"/>
              <a:gd name="connsiteY2" fmla="*/ 0 h 1461080"/>
              <a:gd name="connsiteX3" fmla="*/ 11469857 w 11469857"/>
              <a:gd name="connsiteY3" fmla="*/ 1447552 h 1461080"/>
              <a:gd name="connsiteX4" fmla="*/ 0 w 11469857"/>
              <a:gd name="connsiteY4" fmla="*/ 1461080 h 1461080"/>
              <a:gd name="connsiteX5" fmla="*/ 18281 w 11469857"/>
              <a:gd name="connsiteY5" fmla="*/ 1177925 h 1461080"/>
              <a:gd name="connsiteX6" fmla="*/ 5567057 w 11469857"/>
              <a:gd name="connsiteY6" fmla="*/ 4695 h 1461080"/>
              <a:gd name="connsiteX7" fmla="*/ 5738030 w 11469857"/>
              <a:gd name="connsiteY7" fmla="*/ 167 h 1461080"/>
              <a:gd name="connsiteX8" fmla="*/ 5738030 w 11469857"/>
              <a:gd name="connsiteY8" fmla="*/ 0 h 1461080"/>
              <a:gd name="connsiteX0" fmla="*/ 5738030 w 11484239"/>
              <a:gd name="connsiteY0" fmla="*/ 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738030 w 11484239"/>
              <a:gd name="connsiteY7" fmla="*/ 167 h 1461080"/>
              <a:gd name="connsiteX8" fmla="*/ 5738030 w 11484239"/>
              <a:gd name="connsiteY8" fmla="*/ 0 h 1461080"/>
              <a:gd name="connsiteX0" fmla="*/ 5571037 w 11484239"/>
              <a:gd name="connsiteY0" fmla="*/ 38326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738030 w 11484239"/>
              <a:gd name="connsiteY7" fmla="*/ 167 h 1461080"/>
              <a:gd name="connsiteX8" fmla="*/ 5571037 w 11484239"/>
              <a:gd name="connsiteY8" fmla="*/ 383260 h 1461080"/>
              <a:gd name="connsiteX0" fmla="*/ 5571037 w 11484239"/>
              <a:gd name="connsiteY0" fmla="*/ 38326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311269 w 11484239"/>
              <a:gd name="connsiteY7" fmla="*/ 496150 h 1461080"/>
              <a:gd name="connsiteX8" fmla="*/ 5571037 w 11484239"/>
              <a:gd name="connsiteY8" fmla="*/ 383260 h 1461080"/>
              <a:gd name="connsiteX0" fmla="*/ 5571037 w 11484239"/>
              <a:gd name="connsiteY0" fmla="*/ 378565 h 1456385"/>
              <a:gd name="connsiteX1" fmla="*/ 5670128 w 11484239"/>
              <a:gd name="connsiteY1" fmla="*/ 483774 h 1456385"/>
              <a:gd name="connsiteX2" fmla="*/ 11484239 w 11484239"/>
              <a:gd name="connsiteY2" fmla="*/ 393595 h 1456385"/>
              <a:gd name="connsiteX3" fmla="*/ 11469857 w 11484239"/>
              <a:gd name="connsiteY3" fmla="*/ 1442857 h 1456385"/>
              <a:gd name="connsiteX4" fmla="*/ 0 w 11484239"/>
              <a:gd name="connsiteY4" fmla="*/ 1456385 h 1456385"/>
              <a:gd name="connsiteX5" fmla="*/ 18281 w 11484239"/>
              <a:gd name="connsiteY5" fmla="*/ 1173230 h 1456385"/>
              <a:gd name="connsiteX6" fmla="*/ 5567057 w 11484239"/>
              <a:gd name="connsiteY6" fmla="*/ 0 h 1456385"/>
              <a:gd name="connsiteX7" fmla="*/ 5311269 w 11484239"/>
              <a:gd name="connsiteY7" fmla="*/ 491455 h 1456385"/>
              <a:gd name="connsiteX8" fmla="*/ 5571037 w 11484239"/>
              <a:gd name="connsiteY8" fmla="*/ 378565 h 1456385"/>
              <a:gd name="connsiteX0" fmla="*/ 5311269 w 11484239"/>
              <a:gd name="connsiteY0" fmla="*/ 491455 h 1456385"/>
              <a:gd name="connsiteX1" fmla="*/ 5670128 w 11484239"/>
              <a:gd name="connsiteY1" fmla="*/ 483774 h 1456385"/>
              <a:gd name="connsiteX2" fmla="*/ 11484239 w 11484239"/>
              <a:gd name="connsiteY2" fmla="*/ 393595 h 1456385"/>
              <a:gd name="connsiteX3" fmla="*/ 11469857 w 11484239"/>
              <a:gd name="connsiteY3" fmla="*/ 1442857 h 1456385"/>
              <a:gd name="connsiteX4" fmla="*/ 0 w 11484239"/>
              <a:gd name="connsiteY4" fmla="*/ 1456385 h 1456385"/>
              <a:gd name="connsiteX5" fmla="*/ 18281 w 11484239"/>
              <a:gd name="connsiteY5" fmla="*/ 1173230 h 1456385"/>
              <a:gd name="connsiteX6" fmla="*/ 5567057 w 11484239"/>
              <a:gd name="connsiteY6" fmla="*/ 0 h 1456385"/>
              <a:gd name="connsiteX7" fmla="*/ 5311269 w 11484239"/>
              <a:gd name="connsiteY7" fmla="*/ 491455 h 1456385"/>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24933 h 1062790"/>
              <a:gd name="connsiteX7" fmla="*/ 5311269 w 11484239"/>
              <a:gd name="connsiteY7" fmla="*/ 97860 h 1062790"/>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06146 h 1062790"/>
              <a:gd name="connsiteX7" fmla="*/ 5311269 w 11484239"/>
              <a:gd name="connsiteY7" fmla="*/ 97860 h 1062790"/>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06146 h 1062790"/>
              <a:gd name="connsiteX7" fmla="*/ 5311269 w 11484239"/>
              <a:gd name="connsiteY7" fmla="*/ 97860 h 1062790"/>
              <a:gd name="connsiteX0" fmla="*/ 5311269 w 11469857"/>
              <a:gd name="connsiteY0" fmla="*/ 103496 h 1068426"/>
              <a:gd name="connsiteX1" fmla="*/ 5670128 w 11469857"/>
              <a:gd name="connsiteY1" fmla="*/ 95815 h 1068426"/>
              <a:gd name="connsiteX2" fmla="*/ 11465684 w 11469857"/>
              <a:gd name="connsiteY2" fmla="*/ 0 h 1068426"/>
              <a:gd name="connsiteX3" fmla="*/ 11469857 w 11469857"/>
              <a:gd name="connsiteY3" fmla="*/ 1054898 h 1068426"/>
              <a:gd name="connsiteX4" fmla="*/ 0 w 11469857"/>
              <a:gd name="connsiteY4" fmla="*/ 1068426 h 1068426"/>
              <a:gd name="connsiteX5" fmla="*/ 18281 w 11469857"/>
              <a:gd name="connsiteY5" fmla="*/ 785271 h 1068426"/>
              <a:gd name="connsiteX6" fmla="*/ 4936193 w 11469857"/>
              <a:gd name="connsiteY6" fmla="*/ 111782 h 1068426"/>
              <a:gd name="connsiteX7" fmla="*/ 5311269 w 11469857"/>
              <a:gd name="connsiteY7" fmla="*/ 103496 h 1068426"/>
              <a:gd name="connsiteX0" fmla="*/ 5311269 w 11465684"/>
              <a:gd name="connsiteY0" fmla="*/ 103496 h 1068426"/>
              <a:gd name="connsiteX1" fmla="*/ 5670128 w 11465684"/>
              <a:gd name="connsiteY1" fmla="*/ 95815 h 1068426"/>
              <a:gd name="connsiteX2" fmla="*/ 11465684 w 11465684"/>
              <a:gd name="connsiteY2" fmla="*/ 0 h 1068426"/>
              <a:gd name="connsiteX3" fmla="*/ 11451302 w 11465684"/>
              <a:gd name="connsiteY3" fmla="*/ 1054898 h 1068426"/>
              <a:gd name="connsiteX4" fmla="*/ 0 w 11465684"/>
              <a:gd name="connsiteY4" fmla="*/ 1068426 h 1068426"/>
              <a:gd name="connsiteX5" fmla="*/ 18281 w 11465684"/>
              <a:gd name="connsiteY5" fmla="*/ 785271 h 1068426"/>
              <a:gd name="connsiteX6" fmla="*/ 4936193 w 11465684"/>
              <a:gd name="connsiteY6" fmla="*/ 111782 h 1068426"/>
              <a:gd name="connsiteX7" fmla="*/ 5311269 w 11465684"/>
              <a:gd name="connsiteY7" fmla="*/ 103496 h 1068426"/>
              <a:gd name="connsiteX0" fmla="*/ 5311269 w 11451768"/>
              <a:gd name="connsiteY0" fmla="*/ 103496 h 1068426"/>
              <a:gd name="connsiteX1" fmla="*/ 5670128 w 11451768"/>
              <a:gd name="connsiteY1" fmla="*/ 95815 h 1068426"/>
              <a:gd name="connsiteX2" fmla="*/ 11451768 w 11451768"/>
              <a:gd name="connsiteY2" fmla="*/ 0 h 1068426"/>
              <a:gd name="connsiteX3" fmla="*/ 11451302 w 11451768"/>
              <a:gd name="connsiteY3" fmla="*/ 1054898 h 1068426"/>
              <a:gd name="connsiteX4" fmla="*/ 0 w 11451768"/>
              <a:gd name="connsiteY4" fmla="*/ 1068426 h 1068426"/>
              <a:gd name="connsiteX5" fmla="*/ 18281 w 11451768"/>
              <a:gd name="connsiteY5" fmla="*/ 785271 h 1068426"/>
              <a:gd name="connsiteX6" fmla="*/ 4936193 w 11451768"/>
              <a:gd name="connsiteY6" fmla="*/ 111782 h 1068426"/>
              <a:gd name="connsiteX7" fmla="*/ 5311269 w 11451768"/>
              <a:gd name="connsiteY7" fmla="*/ 103496 h 1068426"/>
              <a:gd name="connsiteX0" fmla="*/ 5311269 w 11456407"/>
              <a:gd name="connsiteY0" fmla="*/ 103496 h 1068426"/>
              <a:gd name="connsiteX1" fmla="*/ 5670128 w 11456407"/>
              <a:gd name="connsiteY1" fmla="*/ 95815 h 1068426"/>
              <a:gd name="connsiteX2" fmla="*/ 11456407 w 11456407"/>
              <a:gd name="connsiteY2" fmla="*/ 0 h 1068426"/>
              <a:gd name="connsiteX3" fmla="*/ 11451302 w 11456407"/>
              <a:gd name="connsiteY3" fmla="*/ 1054898 h 1068426"/>
              <a:gd name="connsiteX4" fmla="*/ 0 w 11456407"/>
              <a:gd name="connsiteY4" fmla="*/ 1068426 h 1068426"/>
              <a:gd name="connsiteX5" fmla="*/ 18281 w 11456407"/>
              <a:gd name="connsiteY5" fmla="*/ 785271 h 1068426"/>
              <a:gd name="connsiteX6" fmla="*/ 4936193 w 11456407"/>
              <a:gd name="connsiteY6" fmla="*/ 111782 h 1068426"/>
              <a:gd name="connsiteX7" fmla="*/ 5311269 w 11456407"/>
              <a:gd name="connsiteY7" fmla="*/ 103496 h 1068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56407" h="1068426">
                <a:moveTo>
                  <a:pt x="5311269" y="103496"/>
                </a:moveTo>
                <a:lnTo>
                  <a:pt x="5670128" y="95815"/>
                </a:lnTo>
                <a:lnTo>
                  <a:pt x="11456407" y="0"/>
                </a:lnTo>
                <a:cubicBezTo>
                  <a:pt x="11456252" y="351633"/>
                  <a:pt x="11451457" y="703265"/>
                  <a:pt x="11451302" y="1054898"/>
                </a:cubicBezTo>
                <a:lnTo>
                  <a:pt x="0" y="1068426"/>
                </a:lnTo>
                <a:cubicBezTo>
                  <a:pt x="529" y="817601"/>
                  <a:pt x="17752" y="1036096"/>
                  <a:pt x="18281" y="785271"/>
                </a:cubicBezTo>
                <a:cubicBezTo>
                  <a:pt x="3534170" y="980070"/>
                  <a:pt x="3174315" y="199678"/>
                  <a:pt x="4936193" y="111782"/>
                </a:cubicBezTo>
                <a:lnTo>
                  <a:pt x="5311269" y="103496"/>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586" tIns="140469" rIns="175586" bIns="140469" numCol="1" spcCol="0" rtlCol="0" fromWordArt="0" anchor="t" anchorCtr="0" forceAA="0" compatLnSpc="1">
            <a:prstTxWarp prst="textNoShape">
              <a:avLst/>
            </a:prstTxWarp>
            <a:noAutofit/>
          </a:bodyPr>
          <a:lstStyle/>
          <a:p>
            <a:pPr algn="ctr" defTabSz="894890"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9" name="Straight Arrow Connector 118"/>
          <p:cNvCxnSpPr/>
          <p:nvPr/>
        </p:nvCxnSpPr>
        <p:spPr>
          <a:xfrm flipV="1">
            <a:off x="869783" y="1702637"/>
            <a:ext cx="0" cy="4485205"/>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Build apps faster with </a:t>
            </a:r>
            <a:r>
              <a:rPr lang="en-US" dirty="0" err="1"/>
              <a:t>Serverless</a:t>
            </a:r>
            <a:endParaRPr lang="en-US" dirty="0"/>
          </a:p>
        </p:txBody>
      </p:sp>
      <p:cxnSp>
        <p:nvCxnSpPr>
          <p:cNvPr id="118" name="Straight Arrow Connector 117"/>
          <p:cNvCxnSpPr/>
          <p:nvPr/>
        </p:nvCxnSpPr>
        <p:spPr>
          <a:xfrm>
            <a:off x="855149" y="6196354"/>
            <a:ext cx="10896465"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9222392" y="3873403"/>
            <a:ext cx="992416" cy="609482"/>
          </a:xfrm>
          <a:prstGeom prst="rect">
            <a:avLst/>
          </a:prstGeom>
          <a:noFill/>
        </p:spPr>
        <p:txBody>
          <a:bodyPr wrap="none" lIns="175660" tIns="140528" rIns="175660" bIns="140528" rtlCol="0">
            <a:spAutoFit/>
          </a:bodyPr>
          <a:lstStyle/>
          <a:p>
            <a:pPr defTabSz="878053">
              <a:lnSpc>
                <a:spcPct val="90000"/>
              </a:lnSpc>
              <a:spcAft>
                <a:spcPts val="573"/>
              </a:spcAft>
              <a:defRPr/>
            </a:pPr>
            <a:r>
              <a:rPr lang="en-US" sz="2307" kern="0">
                <a:gradFill>
                  <a:gsLst>
                    <a:gs pos="83000">
                      <a:srgbClr val="FFFFFF"/>
                    </a:gs>
                    <a:gs pos="100000">
                      <a:srgbClr val="FFFFFF"/>
                    </a:gs>
                  </a:gsLst>
                  <a:lin ang="5400000" scaled="1"/>
                </a:gradFill>
                <a:latin typeface="Segoe UI"/>
              </a:rPr>
              <a:t>PaaS</a:t>
            </a:r>
          </a:p>
        </p:txBody>
      </p:sp>
      <p:sp>
        <p:nvSpPr>
          <p:cNvPr id="50" name="TextBox 49"/>
          <p:cNvSpPr txBox="1"/>
          <p:nvPr/>
        </p:nvSpPr>
        <p:spPr>
          <a:xfrm>
            <a:off x="9267152" y="5122958"/>
            <a:ext cx="902892" cy="609482"/>
          </a:xfrm>
          <a:prstGeom prst="rect">
            <a:avLst/>
          </a:prstGeom>
          <a:noFill/>
        </p:spPr>
        <p:txBody>
          <a:bodyPr wrap="none" lIns="175660" tIns="140528" rIns="175660" bIns="140528" rtlCol="0">
            <a:spAutoFit/>
          </a:bodyPr>
          <a:lstStyle/>
          <a:p>
            <a:pPr defTabSz="878053">
              <a:lnSpc>
                <a:spcPct val="90000"/>
              </a:lnSpc>
              <a:spcAft>
                <a:spcPts val="573"/>
              </a:spcAft>
              <a:defRPr/>
            </a:pPr>
            <a:r>
              <a:rPr lang="en-US" sz="2307" kern="0">
                <a:gradFill>
                  <a:gsLst>
                    <a:gs pos="83000">
                      <a:srgbClr val="FFFFFF"/>
                    </a:gs>
                    <a:gs pos="100000">
                      <a:srgbClr val="FFFFFF"/>
                    </a:gs>
                  </a:gsLst>
                  <a:lin ang="5400000" scaled="1"/>
                </a:gradFill>
                <a:latin typeface="Segoe UI"/>
              </a:rPr>
              <a:t>IaaS</a:t>
            </a:r>
          </a:p>
        </p:txBody>
      </p:sp>
      <p:sp>
        <p:nvSpPr>
          <p:cNvPr id="3" name="Rectangle 2">
            <a:extLst>
              <a:ext uri="{FF2B5EF4-FFF2-40B4-BE49-F238E27FC236}">
                <a16:creationId xmlns:a16="http://schemas.microsoft.com/office/drawing/2014/main" id="{F7D22967-DA04-4F1B-AB91-16444775FCB7}"/>
              </a:ext>
            </a:extLst>
          </p:cNvPr>
          <p:cNvSpPr/>
          <p:nvPr/>
        </p:nvSpPr>
        <p:spPr>
          <a:xfrm>
            <a:off x="10291659" y="2991524"/>
            <a:ext cx="1212019" cy="346521"/>
          </a:xfrm>
          <a:prstGeom prst="rect">
            <a:avLst/>
          </a:prstGeom>
        </p:spPr>
        <p:txBody>
          <a:bodyPr wrap="none">
            <a:spAutoFit/>
          </a:bodyPr>
          <a:lstStyle/>
          <a:p>
            <a:pPr defTabSz="878053">
              <a:lnSpc>
                <a:spcPct val="90000"/>
              </a:lnSpc>
              <a:spcAft>
                <a:spcPts val="573"/>
              </a:spcAft>
              <a:defRPr/>
            </a:pPr>
            <a:r>
              <a:rPr lang="en-US" kern="0" err="1">
                <a:gradFill>
                  <a:gsLst>
                    <a:gs pos="83000">
                      <a:srgbClr val="FFFFFF"/>
                    </a:gs>
                    <a:gs pos="100000">
                      <a:srgbClr val="FFFFFF"/>
                    </a:gs>
                  </a:gsLst>
                  <a:lin ang="5400000" scaled="1"/>
                </a:gradFill>
                <a:latin typeface="Segoe UI"/>
              </a:rPr>
              <a:t>Serverless</a:t>
            </a:r>
            <a:endParaRPr lang="en-US" kern="0">
              <a:gradFill>
                <a:gsLst>
                  <a:gs pos="83000">
                    <a:srgbClr val="FFFFFF"/>
                  </a:gs>
                  <a:gs pos="100000">
                    <a:srgbClr val="FFFFFF"/>
                  </a:gs>
                </a:gsLst>
                <a:lin ang="5400000" scaled="1"/>
              </a:gradFill>
              <a:latin typeface="Segoe UI"/>
            </a:endParaRPr>
          </a:p>
        </p:txBody>
      </p:sp>
      <p:grpSp>
        <p:nvGrpSpPr>
          <p:cNvPr id="16" name="Group 15">
            <a:extLst>
              <a:ext uri="{FF2B5EF4-FFF2-40B4-BE49-F238E27FC236}">
                <a16:creationId xmlns:a16="http://schemas.microsoft.com/office/drawing/2014/main" id="{D309EFA4-A66A-4FA5-9CC6-A79773C95399}"/>
              </a:ext>
            </a:extLst>
          </p:cNvPr>
          <p:cNvGrpSpPr/>
          <p:nvPr/>
        </p:nvGrpSpPr>
        <p:grpSpPr>
          <a:xfrm>
            <a:off x="8625343" y="6492875"/>
            <a:ext cx="3515858" cy="307778"/>
            <a:chOff x="6487733" y="5073389"/>
            <a:chExt cx="3515858" cy="307778"/>
          </a:xfrm>
        </p:grpSpPr>
        <p:grpSp>
          <p:nvGrpSpPr>
            <p:cNvPr id="17" name="Group 16">
              <a:extLst>
                <a:ext uri="{FF2B5EF4-FFF2-40B4-BE49-F238E27FC236}">
                  <a16:creationId xmlns:a16="http://schemas.microsoft.com/office/drawing/2014/main" id="{F2100FB4-FAF1-4F6C-B88A-19C862A18ED5}"/>
                </a:ext>
              </a:extLst>
            </p:cNvPr>
            <p:cNvGrpSpPr/>
            <p:nvPr/>
          </p:nvGrpSpPr>
          <p:grpSpPr>
            <a:xfrm>
              <a:off x="6487733" y="5073390"/>
              <a:ext cx="1678332" cy="307777"/>
              <a:chOff x="6487733" y="5073390"/>
              <a:chExt cx="1678332" cy="307777"/>
            </a:xfrm>
          </p:grpSpPr>
          <p:pic>
            <p:nvPicPr>
              <p:cNvPr id="22" name="Graphic 21">
                <a:extLst>
                  <a:ext uri="{FF2B5EF4-FFF2-40B4-BE49-F238E27FC236}">
                    <a16:creationId xmlns:a16="http://schemas.microsoft.com/office/drawing/2014/main" id="{DC6E4EC9-3EDD-4B31-985D-94FAA9D45A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17797" y="5108265"/>
                <a:ext cx="237066" cy="238026"/>
              </a:xfrm>
              <a:prstGeom prst="rect">
                <a:avLst/>
              </a:prstGeom>
            </p:spPr>
          </p:pic>
          <p:pic>
            <p:nvPicPr>
              <p:cNvPr id="23" name="Graphic 22">
                <a:extLst>
                  <a:ext uri="{FF2B5EF4-FFF2-40B4-BE49-F238E27FC236}">
                    <a16:creationId xmlns:a16="http://schemas.microsoft.com/office/drawing/2014/main" id="{598E3219-448B-4454-8462-F25F6E52695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7733" y="5108265"/>
                <a:ext cx="237066" cy="238026"/>
              </a:xfrm>
              <a:prstGeom prst="rect">
                <a:avLst/>
              </a:prstGeom>
            </p:spPr>
          </p:pic>
          <p:sp>
            <p:nvSpPr>
              <p:cNvPr id="24" name="Rectangle 23">
                <a:extLst>
                  <a:ext uri="{FF2B5EF4-FFF2-40B4-BE49-F238E27FC236}">
                    <a16:creationId xmlns:a16="http://schemas.microsoft.com/office/drawing/2014/main" id="{0E485D64-ABA6-47C7-BA73-32B2D2AF71ED}"/>
                  </a:ext>
                </a:extLst>
              </p:cNvPr>
              <p:cNvSpPr/>
              <p:nvPr/>
            </p:nvSpPr>
            <p:spPr>
              <a:xfrm>
                <a:off x="7054863" y="5073390"/>
                <a:ext cx="1111202" cy="307777"/>
              </a:xfrm>
              <a:prstGeom prst="rect">
                <a:avLst/>
              </a:prstGeom>
            </p:spPr>
            <p:txBody>
              <a:bodyPr wrap="none">
                <a:spAutoFit/>
              </a:bodyPr>
              <a:lstStyle/>
              <a:p>
                <a:r>
                  <a:rPr lang="en-US" sz="1400" dirty="0"/>
                  <a:t>@</a:t>
                </a:r>
                <a:r>
                  <a:rPr lang="en-US" sz="1400" dirty="0" err="1"/>
                  <a:t>janegilring</a:t>
                </a:r>
                <a:endParaRPr lang="nb-NO" sz="1400" dirty="0"/>
              </a:p>
            </p:txBody>
          </p:sp>
        </p:grpSp>
        <p:grpSp>
          <p:nvGrpSpPr>
            <p:cNvPr id="18" name="Group 17">
              <a:extLst>
                <a:ext uri="{FF2B5EF4-FFF2-40B4-BE49-F238E27FC236}">
                  <a16:creationId xmlns:a16="http://schemas.microsoft.com/office/drawing/2014/main" id="{98B7C5D5-915B-4281-A4F6-2D55E4C20837}"/>
                </a:ext>
              </a:extLst>
            </p:cNvPr>
            <p:cNvGrpSpPr/>
            <p:nvPr/>
          </p:nvGrpSpPr>
          <p:grpSpPr>
            <a:xfrm>
              <a:off x="8280247" y="5073389"/>
              <a:ext cx="1723344" cy="307777"/>
              <a:chOff x="6487733" y="5073390"/>
              <a:chExt cx="1723344" cy="307777"/>
            </a:xfrm>
          </p:grpSpPr>
          <p:pic>
            <p:nvPicPr>
              <p:cNvPr id="19" name="Graphic 18">
                <a:extLst>
                  <a:ext uri="{FF2B5EF4-FFF2-40B4-BE49-F238E27FC236}">
                    <a16:creationId xmlns:a16="http://schemas.microsoft.com/office/drawing/2014/main" id="{96A5C327-61B3-4A48-83C1-DF935C7FD4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17797" y="5108265"/>
                <a:ext cx="237066" cy="238026"/>
              </a:xfrm>
              <a:prstGeom prst="rect">
                <a:avLst/>
              </a:prstGeom>
            </p:spPr>
          </p:pic>
          <p:pic>
            <p:nvPicPr>
              <p:cNvPr id="20" name="Graphic 19">
                <a:extLst>
                  <a:ext uri="{FF2B5EF4-FFF2-40B4-BE49-F238E27FC236}">
                    <a16:creationId xmlns:a16="http://schemas.microsoft.com/office/drawing/2014/main" id="{A1F45751-4564-436E-BB1C-14A6D734CD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7733" y="5108265"/>
                <a:ext cx="237066" cy="238026"/>
              </a:xfrm>
              <a:prstGeom prst="rect">
                <a:avLst/>
              </a:prstGeom>
            </p:spPr>
          </p:pic>
          <p:sp>
            <p:nvSpPr>
              <p:cNvPr id="21" name="Rectangle 20">
                <a:extLst>
                  <a:ext uri="{FF2B5EF4-FFF2-40B4-BE49-F238E27FC236}">
                    <a16:creationId xmlns:a16="http://schemas.microsoft.com/office/drawing/2014/main" id="{AFF2EA77-32AC-4306-B92B-5FF1B35BEF4C}"/>
                  </a:ext>
                </a:extLst>
              </p:cNvPr>
              <p:cNvSpPr/>
              <p:nvPr/>
            </p:nvSpPr>
            <p:spPr>
              <a:xfrm>
                <a:off x="7054863" y="5073390"/>
                <a:ext cx="1156214" cy="307777"/>
              </a:xfrm>
              <a:prstGeom prst="rect">
                <a:avLst/>
              </a:prstGeom>
            </p:spPr>
            <p:txBody>
              <a:bodyPr wrap="none">
                <a:spAutoFit/>
              </a:bodyPr>
              <a:lstStyle/>
              <a:p>
                <a:r>
                  <a:rPr lang="en-US" sz="1400" dirty="0"/>
                  <a:t>@</a:t>
                </a:r>
                <a:r>
                  <a:rPr lang="en-US" sz="1400" dirty="0" err="1"/>
                  <a:t>anderseide</a:t>
                </a:r>
                <a:endParaRPr lang="nb-NO" sz="1400" dirty="0"/>
              </a:p>
            </p:txBody>
          </p:sp>
        </p:grpSp>
      </p:grpSp>
    </p:spTree>
    <p:extLst>
      <p:ext uri="{BB962C8B-B14F-4D97-AF65-F5344CB8AC3E}">
        <p14:creationId xmlns:p14="http://schemas.microsoft.com/office/powerpoint/2010/main" val="210281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Serverless application platform components</a:t>
            </a:r>
          </a:p>
        </p:txBody>
      </p:sp>
      <p:sp>
        <p:nvSpPr>
          <p:cNvPr id="16" name="Rectangle 15"/>
          <p:cNvSpPr/>
          <p:nvPr/>
        </p:nvSpPr>
        <p:spPr bwMode="auto">
          <a:xfrm>
            <a:off x="3274436" y="1551710"/>
            <a:ext cx="8468551" cy="4694892"/>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268889" rIns="179234"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r>
              <a:rPr lang="en-US" sz="1961" b="1">
                <a:gradFill>
                  <a:gsLst>
                    <a:gs pos="0">
                      <a:srgbClr val="353535"/>
                    </a:gs>
                    <a:gs pos="100000">
                      <a:srgbClr val="353535"/>
                    </a:gs>
                  </a:gsLst>
                  <a:lin ang="5400000" scaled="0"/>
                </a:gradFill>
                <a:latin typeface="Segoe UI"/>
                <a:cs typeface="Segoe UI" pitchFamily="34" charset="0"/>
              </a:rPr>
              <a:t>Platform</a:t>
            </a:r>
          </a:p>
        </p:txBody>
      </p:sp>
      <p:grpSp>
        <p:nvGrpSpPr>
          <p:cNvPr id="35" name="Group 34">
            <a:extLst>
              <a:ext uri="{FF2B5EF4-FFF2-40B4-BE49-F238E27FC236}">
                <a16:creationId xmlns:a16="http://schemas.microsoft.com/office/drawing/2014/main" id="{F2BEE939-F3F7-49E1-AD07-CED5DA36444D}"/>
              </a:ext>
            </a:extLst>
          </p:cNvPr>
          <p:cNvGrpSpPr/>
          <p:nvPr/>
        </p:nvGrpSpPr>
        <p:grpSpPr>
          <a:xfrm>
            <a:off x="3369322" y="2342559"/>
            <a:ext cx="2739226" cy="1971774"/>
            <a:chOff x="3436883" y="2389036"/>
            <a:chExt cx="2794153" cy="2011312"/>
          </a:xfrm>
        </p:grpSpPr>
        <p:sp>
          <p:nvSpPr>
            <p:cNvPr id="5" name="Rectangle 4"/>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0" tIns="146284" rIns="182854" bIns="146284" numCol="1" spcCol="0" rtlCol="0" fromWordArt="0" anchor="ctr" anchorCtr="0" forceAA="0" compatLnSpc="1">
              <a:prstTxWarp prst="textNoShape">
                <a:avLst/>
              </a:prstTxWarp>
              <a:noAutofit/>
            </a:bodyPr>
            <a:lstStyle/>
            <a:p>
              <a:pPr defTabSz="932304"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Segoe UI Semilight"/>
                  <a:ea typeface="Segoe UI" pitchFamily="34" charset="0"/>
                  <a:cs typeface="Segoe UI" pitchFamily="34" charset="0"/>
                </a:rPr>
                <a:t>Functions</a:t>
              </a:r>
            </a:p>
          </p:txBody>
        </p:sp>
        <p:sp>
          <p:nvSpPr>
            <p:cNvPr id="59" name="Rectangle 58"/>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28559" indent="-228559" defTabSz="914225">
                <a:lnSpc>
                  <a:spcPct val="90000"/>
                </a:lnSpc>
                <a:spcAft>
                  <a:spcPts val="588"/>
                </a:spcAft>
                <a:buFont typeface="Arial" panose="020B0604020202020204" pitchFamily="34" charset="0"/>
                <a:buChar char="•"/>
              </a:pPr>
              <a:r>
                <a:rPr lang="en-US" sz="1568" dirty="0">
                  <a:gradFill>
                    <a:gsLst>
                      <a:gs pos="1250">
                        <a:srgbClr val="353535"/>
                      </a:gs>
                      <a:gs pos="100000">
                        <a:srgbClr val="353535"/>
                      </a:gs>
                    </a:gsLst>
                    <a:lin ang="5400000" scaled="0"/>
                  </a:gradFill>
                  <a:latin typeface="Segoe UI Semilight"/>
                  <a:ea typeface="Times New Roman" panose="02020603050405020304" pitchFamily="18" charset="0"/>
                </a:rPr>
                <a:t>Developer productivity</a:t>
              </a:r>
              <a:endParaRPr lang="en-US" sz="1568" dirty="0">
                <a:gradFill>
                  <a:gsLst>
                    <a:gs pos="1250">
                      <a:srgbClr val="353535"/>
                    </a:gs>
                    <a:gs pos="100000">
                      <a:srgbClr val="353535"/>
                    </a:gs>
                  </a:gsLst>
                  <a:lin ang="5400000" scaled="0"/>
                </a:gradFill>
                <a:latin typeface="Segoe UI Semilight"/>
                <a:ea typeface="Calibri" panose="020F0502020204030204" pitchFamily="34" charset="0"/>
              </a:endParaRPr>
            </a:p>
            <a:p>
              <a:pPr marL="228559" indent="-228559" defTabSz="914225">
                <a:lnSpc>
                  <a:spcPct val="90000"/>
                </a:lnSpc>
                <a:spcAft>
                  <a:spcPts val="588"/>
                </a:spcAft>
                <a:buFont typeface="Arial" panose="020B0604020202020204" pitchFamily="34" charset="0"/>
                <a:buChar char="•"/>
              </a:pPr>
              <a:r>
                <a:rPr lang="en-US" sz="1568" dirty="0">
                  <a:gradFill>
                    <a:gsLst>
                      <a:gs pos="1250">
                        <a:srgbClr val="353535"/>
                      </a:gs>
                      <a:gs pos="100000">
                        <a:srgbClr val="353535"/>
                      </a:gs>
                    </a:gsLst>
                    <a:lin ang="5400000" scaled="0"/>
                  </a:gradFill>
                  <a:latin typeface="Segoe UI Semilight"/>
                  <a:ea typeface="Times New Roman" panose="02020603050405020304" pitchFamily="18" charset="0"/>
                </a:rPr>
                <a:t>Triggers and Bindings</a:t>
              </a:r>
              <a:endParaRPr lang="en-US" sz="1568" dirty="0">
                <a:gradFill>
                  <a:gsLst>
                    <a:gs pos="1250">
                      <a:srgbClr val="353535"/>
                    </a:gs>
                    <a:gs pos="100000">
                      <a:srgbClr val="353535"/>
                    </a:gs>
                  </a:gsLst>
                  <a:lin ang="5400000" scaled="0"/>
                </a:gradFill>
                <a:latin typeface="Segoe UI Semilight"/>
                <a:ea typeface="Calibri" panose="020F0502020204030204" pitchFamily="34" charset="0"/>
              </a:endParaRPr>
            </a:p>
            <a:p>
              <a:pPr marL="228559" indent="-228559" defTabSz="914225">
                <a:lnSpc>
                  <a:spcPct val="90000"/>
                </a:lnSpc>
                <a:spcAft>
                  <a:spcPts val="588"/>
                </a:spcAft>
                <a:buFont typeface="Arial" panose="020B0604020202020204" pitchFamily="34" charset="0"/>
                <a:buChar char="•"/>
              </a:pPr>
              <a:r>
                <a:rPr lang="en-US" sz="1568" dirty="0">
                  <a:gradFill>
                    <a:gsLst>
                      <a:gs pos="1250">
                        <a:srgbClr val="353535"/>
                      </a:gs>
                      <a:gs pos="100000">
                        <a:srgbClr val="353535"/>
                      </a:gs>
                    </a:gsLst>
                    <a:lin ang="5400000" scaled="0"/>
                  </a:gradFill>
                  <a:latin typeface="Segoe UI Semilight"/>
                  <a:ea typeface="Times New Roman" panose="02020603050405020304" pitchFamily="18" charset="0"/>
                </a:rPr>
                <a:t>Flexible deployment options</a:t>
              </a:r>
              <a:endParaRPr lang="en-US" sz="1568" dirty="0">
                <a:gradFill>
                  <a:gsLst>
                    <a:gs pos="1250">
                      <a:srgbClr val="353535"/>
                    </a:gs>
                    <a:gs pos="100000">
                      <a:srgbClr val="353535"/>
                    </a:gs>
                  </a:gsLst>
                  <a:lin ang="5400000" scaled="0"/>
                </a:gradFill>
                <a:latin typeface="Segoe UI Semilight"/>
                <a:ea typeface="Calibri" panose="020F0502020204030204" pitchFamily="34" charset="0"/>
              </a:endParaRPr>
            </a:p>
          </p:txBody>
        </p:sp>
        <p:grpSp>
          <p:nvGrpSpPr>
            <p:cNvPr id="22" name="Group 21"/>
            <p:cNvGrpSpPr/>
            <p:nvPr/>
          </p:nvGrpSpPr>
          <p:grpSpPr>
            <a:xfrm>
              <a:off x="3626039" y="2531117"/>
              <a:ext cx="481498" cy="321504"/>
              <a:chOff x="6795675" y="2984792"/>
              <a:chExt cx="651897" cy="435283"/>
            </a:xfrm>
            <a:solidFill>
              <a:schemeClr val="bg1"/>
            </a:solidFill>
          </p:grpSpPr>
          <p:sp>
            <p:nvSpPr>
              <p:cNvPr id="37" name="Freeform 18"/>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17" tIns="44808" rIns="89617" bIns="44808" numCol="1" anchor="t" anchorCtr="0" compatLnSpc="1">
                <a:prstTxWarp prst="textNoShape">
                  <a:avLst/>
                </a:prstTxWarp>
              </a:bodyPr>
              <a:lstStyle/>
              <a:p>
                <a:pPr defTabSz="913975">
                  <a:defRPr/>
                </a:pPr>
                <a:endParaRPr lang="en-US" sz="1765">
                  <a:gradFill>
                    <a:gsLst>
                      <a:gs pos="0">
                        <a:srgbClr val="505050"/>
                      </a:gs>
                      <a:gs pos="100000">
                        <a:srgbClr val="505050"/>
                      </a:gs>
                    </a:gsLst>
                    <a:lin ang="5400000" scaled="0"/>
                  </a:gradFill>
                  <a:latin typeface="Segoe UI"/>
                </a:endParaRPr>
              </a:p>
            </p:txBody>
          </p:sp>
          <p:grpSp>
            <p:nvGrpSpPr>
              <p:cNvPr id="15" name="Group 14"/>
              <p:cNvGrpSpPr/>
              <p:nvPr/>
            </p:nvGrpSpPr>
            <p:grpSpPr>
              <a:xfrm>
                <a:off x="6795675" y="3059346"/>
                <a:ext cx="141873" cy="271583"/>
                <a:chOff x="3016688" y="2176623"/>
                <a:chExt cx="166688" cy="319087"/>
              </a:xfrm>
              <a:grpFill/>
            </p:grpSpPr>
            <p:cxnSp>
              <p:nvCxnSpPr>
                <p:cNvPr id="11" name="Straight Connector 10"/>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flipH="1">
                <a:off x="7305699" y="3059346"/>
                <a:ext cx="141873" cy="271583"/>
                <a:chOff x="3016688" y="2176623"/>
                <a:chExt cx="166688" cy="319087"/>
              </a:xfrm>
              <a:grpFill/>
            </p:grpSpPr>
            <p:cxnSp>
              <p:nvCxnSpPr>
                <p:cNvPr id="64" name="Straight Connector 63"/>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36" name="Group 35">
            <a:extLst>
              <a:ext uri="{FF2B5EF4-FFF2-40B4-BE49-F238E27FC236}">
                <a16:creationId xmlns:a16="http://schemas.microsoft.com/office/drawing/2014/main" id="{175652AA-13F9-4707-A9C6-B55726FC4687}"/>
              </a:ext>
            </a:extLst>
          </p:cNvPr>
          <p:cNvGrpSpPr/>
          <p:nvPr/>
        </p:nvGrpSpPr>
        <p:grpSpPr>
          <a:xfrm>
            <a:off x="6142776" y="2342559"/>
            <a:ext cx="2739226" cy="1971774"/>
            <a:chOff x="6265951" y="2389036"/>
            <a:chExt cx="2794153" cy="2011312"/>
          </a:xfrm>
        </p:grpSpPr>
        <p:sp>
          <p:nvSpPr>
            <p:cNvPr id="58" name="Rectangle 57"/>
            <p:cNvSpPr/>
            <p:nvPr/>
          </p:nvSpPr>
          <p:spPr bwMode="auto">
            <a:xfrm>
              <a:off x="6265951"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0" tIns="146284" rIns="182854" bIns="146284" numCol="1" spcCol="0" rtlCol="0" fromWordArt="0" anchor="ctr" anchorCtr="0" forceAA="0" compatLnSpc="1">
              <a:prstTxWarp prst="textNoShape">
                <a:avLst/>
              </a:prstTxWarp>
              <a:noAutofit/>
            </a:bodyPr>
            <a:lstStyle/>
            <a:p>
              <a:pPr defTabSz="932304"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Segoe UI Semilight"/>
                  <a:ea typeface="Segoe UI" pitchFamily="34" charset="0"/>
                  <a:cs typeface="Segoe UI" pitchFamily="34" charset="0"/>
                </a:rPr>
                <a:t>Logic Apps</a:t>
              </a:r>
            </a:p>
          </p:txBody>
        </p:sp>
        <p:sp>
          <p:nvSpPr>
            <p:cNvPr id="66" name="Rectangle 65"/>
            <p:cNvSpPr/>
            <p:nvPr/>
          </p:nvSpPr>
          <p:spPr bwMode="auto">
            <a:xfrm>
              <a:off x="6265951"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28559" indent="-228559" defTabSz="914225">
                <a:lnSpc>
                  <a:spcPct val="90000"/>
                </a:lnSpc>
                <a:spcAft>
                  <a:spcPts val="588"/>
                </a:spcAft>
                <a:buFont typeface="Arial" panose="020B0604020202020204" pitchFamily="34" charset="0"/>
                <a:buChar char="•"/>
              </a:pPr>
              <a:r>
                <a:rPr lang="en-US" sz="1568" dirty="0">
                  <a:gradFill>
                    <a:gsLst>
                      <a:gs pos="1250">
                        <a:srgbClr val="353535"/>
                      </a:gs>
                      <a:gs pos="100000">
                        <a:srgbClr val="353535"/>
                      </a:gs>
                    </a:gsLst>
                    <a:lin ang="5400000" scaled="0"/>
                  </a:gradFill>
                  <a:latin typeface="Segoe UI Semilight"/>
                  <a:ea typeface="Times New Roman" panose="02020603050405020304" pitchFamily="18" charset="0"/>
                </a:rPr>
                <a:t>Visual designer</a:t>
              </a:r>
              <a:endParaRPr lang="en-US" sz="1568" dirty="0">
                <a:gradFill>
                  <a:gsLst>
                    <a:gs pos="1250">
                      <a:srgbClr val="353535"/>
                    </a:gs>
                    <a:gs pos="100000">
                      <a:srgbClr val="353535"/>
                    </a:gs>
                  </a:gsLst>
                  <a:lin ang="5400000" scaled="0"/>
                </a:gradFill>
                <a:latin typeface="Segoe UI Semilight"/>
                <a:ea typeface="Calibri" panose="020F0502020204030204" pitchFamily="34" charset="0"/>
              </a:endParaRPr>
            </a:p>
            <a:p>
              <a:pPr marL="228559" indent="-228559" defTabSz="914225">
                <a:lnSpc>
                  <a:spcPct val="90000"/>
                </a:lnSpc>
                <a:spcAft>
                  <a:spcPts val="588"/>
                </a:spcAft>
                <a:buFont typeface="Arial" panose="020B0604020202020204" pitchFamily="34" charset="0"/>
                <a:buChar char="•"/>
              </a:pPr>
              <a:r>
                <a:rPr lang="en-US" sz="1568" dirty="0">
                  <a:gradFill>
                    <a:gsLst>
                      <a:gs pos="1250">
                        <a:srgbClr val="353535"/>
                      </a:gs>
                      <a:gs pos="100000">
                        <a:srgbClr val="353535"/>
                      </a:gs>
                    </a:gsLst>
                    <a:lin ang="5400000" scaled="0"/>
                  </a:gradFill>
                  <a:latin typeface="Segoe UI Semilight"/>
                  <a:ea typeface="Times New Roman" panose="02020603050405020304" pitchFamily="18" charset="0"/>
                </a:rPr>
                <a:t>170+ connectors</a:t>
              </a:r>
              <a:endParaRPr lang="en-US" sz="1568" dirty="0">
                <a:gradFill>
                  <a:gsLst>
                    <a:gs pos="1250">
                      <a:srgbClr val="353535"/>
                    </a:gs>
                    <a:gs pos="100000">
                      <a:srgbClr val="353535"/>
                    </a:gs>
                  </a:gsLst>
                  <a:lin ang="5400000" scaled="0"/>
                </a:gradFill>
                <a:latin typeface="Segoe UI Semilight"/>
                <a:ea typeface="Calibri" panose="020F0502020204030204" pitchFamily="34" charset="0"/>
              </a:endParaRPr>
            </a:p>
            <a:p>
              <a:pPr marL="228559" indent="-228559" defTabSz="914225">
                <a:lnSpc>
                  <a:spcPct val="90000"/>
                </a:lnSpc>
                <a:spcAft>
                  <a:spcPts val="588"/>
                </a:spcAft>
                <a:buFont typeface="Arial" panose="020B0604020202020204" pitchFamily="34" charset="0"/>
                <a:buChar char="•"/>
              </a:pPr>
              <a:r>
                <a:rPr lang="en-US" sz="1568" dirty="0">
                  <a:gradFill>
                    <a:gsLst>
                      <a:gs pos="1250">
                        <a:srgbClr val="353535"/>
                      </a:gs>
                      <a:gs pos="100000">
                        <a:srgbClr val="353535"/>
                      </a:gs>
                    </a:gsLst>
                    <a:lin ang="5400000" scaled="0"/>
                  </a:gradFill>
                  <a:latin typeface="Segoe UI Semilight"/>
                  <a:ea typeface="Times New Roman" panose="02020603050405020304" pitchFamily="18" charset="0"/>
                </a:rPr>
                <a:t>Functions orchestration</a:t>
              </a:r>
              <a:endParaRPr lang="en-US" sz="1568" dirty="0">
                <a:gradFill>
                  <a:gsLst>
                    <a:gs pos="1250">
                      <a:srgbClr val="353535"/>
                    </a:gs>
                    <a:gs pos="100000">
                      <a:srgbClr val="353535"/>
                    </a:gs>
                  </a:gsLst>
                  <a:lin ang="5400000" scaled="0"/>
                </a:gradFill>
                <a:latin typeface="Segoe UI Semilight"/>
                <a:ea typeface="Calibri" panose="020F0502020204030204" pitchFamily="34" charset="0"/>
              </a:endParaRPr>
            </a:p>
          </p:txBody>
        </p:sp>
        <p:grpSp>
          <p:nvGrpSpPr>
            <p:cNvPr id="21" name="Group 20"/>
            <p:cNvGrpSpPr/>
            <p:nvPr/>
          </p:nvGrpSpPr>
          <p:grpSpPr>
            <a:xfrm>
              <a:off x="6478718" y="2558746"/>
              <a:ext cx="499172" cy="273354"/>
              <a:chOff x="7712710" y="2866532"/>
              <a:chExt cx="900970" cy="493385"/>
            </a:xfrm>
          </p:grpSpPr>
          <p:sp>
            <p:nvSpPr>
              <p:cNvPr id="2" name="Rectangle 1"/>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54"/>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55"/>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Left Brace 9"/>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975">
                  <a:defRPr/>
                </a:pPr>
                <a:endParaRPr lang="en-US" sz="1765">
                  <a:solidFill>
                    <a:srgbClr val="505050"/>
                  </a:solidFill>
                  <a:latin typeface="Segoe UI"/>
                </a:endParaRPr>
              </a:p>
            </p:txBody>
          </p:sp>
          <p:sp>
            <p:nvSpPr>
              <p:cNvPr id="61" name="Left Brace 60"/>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975">
                  <a:defRPr/>
                </a:pPr>
                <a:endParaRPr lang="en-US" sz="1765">
                  <a:solidFill>
                    <a:srgbClr val="505050"/>
                  </a:solidFill>
                  <a:latin typeface="Segoe UI"/>
                </a:endParaRPr>
              </a:p>
            </p:txBody>
          </p:sp>
          <p:sp>
            <p:nvSpPr>
              <p:cNvPr id="62" name="Left Brace 61"/>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975">
                  <a:defRPr/>
                </a:pPr>
                <a:endParaRPr lang="en-US" sz="1765">
                  <a:solidFill>
                    <a:srgbClr val="505050"/>
                  </a:solidFill>
                  <a:latin typeface="Segoe UI"/>
                </a:endParaRPr>
              </a:p>
            </p:txBody>
          </p:sp>
        </p:grpSp>
      </p:grpSp>
      <p:grpSp>
        <p:nvGrpSpPr>
          <p:cNvPr id="39" name="Group 38">
            <a:extLst>
              <a:ext uri="{FF2B5EF4-FFF2-40B4-BE49-F238E27FC236}">
                <a16:creationId xmlns:a16="http://schemas.microsoft.com/office/drawing/2014/main" id="{7D77C0AF-F903-4B2A-9EA2-90E264AA40EA}"/>
              </a:ext>
            </a:extLst>
          </p:cNvPr>
          <p:cNvGrpSpPr/>
          <p:nvPr/>
        </p:nvGrpSpPr>
        <p:grpSpPr>
          <a:xfrm>
            <a:off x="3369322" y="5027642"/>
            <a:ext cx="8284202" cy="1115158"/>
            <a:chOff x="3436883" y="5127960"/>
            <a:chExt cx="8450318" cy="1137519"/>
          </a:xfrm>
        </p:grpSpPr>
        <p:sp>
          <p:nvSpPr>
            <p:cNvPr id="78" name="Rectangle 77"/>
            <p:cNvSpPr/>
            <p:nvPr/>
          </p:nvSpPr>
          <p:spPr bwMode="auto">
            <a:xfrm>
              <a:off x="911937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87" rIns="0"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a:cs typeface="Segoe UI" pitchFamily="34" charset="0"/>
                </a:rPr>
                <a:t>Analytics</a:t>
              </a:r>
            </a:p>
          </p:txBody>
        </p:sp>
        <p:sp>
          <p:nvSpPr>
            <p:cNvPr id="73" name="Rectangle 72"/>
            <p:cNvSpPr/>
            <p:nvPr/>
          </p:nvSpPr>
          <p:spPr bwMode="auto">
            <a:xfrm>
              <a:off x="343688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87" rIns="0"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a:cs typeface="Segoe UI" pitchFamily="34" charset="0"/>
                </a:rPr>
                <a:t>Database</a:t>
              </a:r>
            </a:p>
          </p:txBody>
        </p:sp>
        <p:sp>
          <p:nvSpPr>
            <p:cNvPr id="76" name="Rectangle 75"/>
            <p:cNvSpPr/>
            <p:nvPr/>
          </p:nvSpPr>
          <p:spPr bwMode="auto">
            <a:xfrm>
              <a:off x="485750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87" rIns="0"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a:cs typeface="Segoe UI" pitchFamily="34" charset="0"/>
                </a:rPr>
                <a:t>Storage</a:t>
              </a:r>
            </a:p>
          </p:txBody>
        </p:sp>
        <p:sp>
          <p:nvSpPr>
            <p:cNvPr id="7" name="Rectangle 6"/>
            <p:cNvSpPr/>
            <p:nvPr/>
          </p:nvSpPr>
          <p:spPr bwMode="auto">
            <a:xfrm>
              <a:off x="7698750"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87" rIns="0"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a:cs typeface="Segoe UI" pitchFamily="34" charset="0"/>
                </a:rPr>
                <a:t>IoT</a:t>
              </a:r>
            </a:p>
          </p:txBody>
        </p:sp>
        <p:sp>
          <p:nvSpPr>
            <p:cNvPr id="96" name="Rectangle 95"/>
            <p:cNvSpPr/>
            <p:nvPr/>
          </p:nvSpPr>
          <p:spPr bwMode="auto">
            <a:xfrm>
              <a:off x="6278128"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87" rIns="0"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a:cs typeface="Segoe UI" pitchFamily="34" charset="0"/>
                </a:rPr>
                <a:t>Security</a:t>
              </a:r>
            </a:p>
          </p:txBody>
        </p:sp>
        <p:sp>
          <p:nvSpPr>
            <p:cNvPr id="71" name="Rectangle 70">
              <a:extLst>
                <a:ext uri="{FF2B5EF4-FFF2-40B4-BE49-F238E27FC236}">
                  <a16:creationId xmlns:a16="http://schemas.microsoft.com/office/drawing/2014/main" id="{7FD5E2BC-A87B-4F7C-9EF9-0B3E30EDCC8F}"/>
                </a:ext>
              </a:extLst>
            </p:cNvPr>
            <p:cNvSpPr/>
            <p:nvPr/>
          </p:nvSpPr>
          <p:spPr bwMode="auto">
            <a:xfrm>
              <a:off x="1053999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87" rIns="0"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a:cs typeface="Segoe UI" pitchFamily="34" charset="0"/>
                </a:rPr>
                <a:t>Intelligence</a:t>
              </a:r>
            </a:p>
          </p:txBody>
        </p:sp>
        <p:pic>
          <p:nvPicPr>
            <p:cNvPr id="26" name="Picture 2" descr="Image result for azure cosmos db icon">
              <a:hlinkClick r:id="rId3"/>
              <a:extLst>
                <a:ext uri="{FF2B5EF4-FFF2-40B4-BE49-F238E27FC236}">
                  <a16:creationId xmlns:a16="http://schemas.microsoft.com/office/drawing/2014/main" id="{B4E57D9A-AA17-47D4-935A-F80D2339844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676188" y="5693275"/>
              <a:ext cx="813697" cy="42719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hlinkClick r:id="rId6"/>
              <a:extLst>
                <a:ext uri="{FF2B5EF4-FFF2-40B4-BE49-F238E27FC236}">
                  <a16:creationId xmlns:a16="http://schemas.microsoft.com/office/drawing/2014/main" id="{22D9BFE9-5A8F-4B96-A733-55D9CDA4881B}"/>
                </a:ext>
              </a:extLst>
            </p:cNvPr>
            <p:cNvPicPr>
              <a:picLocks noChangeAspect="1"/>
            </p:cNvPicPr>
            <p:nvPr/>
          </p:nvPicPr>
          <p:blipFill>
            <a:blip r:embed="rId7">
              <a:biLevel thresh="25000"/>
            </a:blip>
            <a:stretch>
              <a:fillRect/>
            </a:stretch>
          </p:blipFill>
          <p:spPr>
            <a:xfrm>
              <a:off x="5286142" y="5693275"/>
              <a:ext cx="489932" cy="424740"/>
            </a:xfrm>
            <a:prstGeom prst="rect">
              <a:avLst/>
            </a:prstGeom>
          </p:spPr>
        </p:pic>
        <p:pic>
          <p:nvPicPr>
            <p:cNvPr id="32" name="Picture 6" descr="Related image">
              <a:hlinkClick r:id="rId8"/>
              <a:extLst>
                <a:ext uri="{FF2B5EF4-FFF2-40B4-BE49-F238E27FC236}">
                  <a16:creationId xmlns:a16="http://schemas.microsoft.com/office/drawing/2014/main" id="{C3312916-C0B8-4839-85BB-62C440F3BAB3}"/>
                </a:ext>
              </a:extLst>
            </p:cNvPr>
            <p:cNvPicPr>
              <a:picLocks noChangeAspect="1" noChangeArrowheads="1"/>
            </p:cNvPicPr>
            <p:nvPr/>
          </p:nvPicPr>
          <p:blipFill rotWithShape="1">
            <a:blip r:embed="rId9">
              <a:biLevel thresh="25000"/>
              <a:extLst>
                <a:ext uri="{28A0092B-C50C-407E-A947-70E740481C1C}">
                  <a14:useLocalDpi xmlns:a14="http://schemas.microsoft.com/office/drawing/2010/main" val="0"/>
                </a:ext>
              </a:extLst>
            </a:blip>
            <a:srcRect t="15849" b="15314"/>
            <a:stretch/>
          </p:blipFill>
          <p:spPr bwMode="auto">
            <a:xfrm>
              <a:off x="10930653" y="5717087"/>
              <a:ext cx="565889" cy="3895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stream analytics icon">
              <a:hlinkClick r:id="rId10"/>
              <a:extLst>
                <a:ext uri="{FF2B5EF4-FFF2-40B4-BE49-F238E27FC236}">
                  <a16:creationId xmlns:a16="http://schemas.microsoft.com/office/drawing/2014/main" id="{FF9A9356-9504-45FE-853D-229892799C74}"/>
                </a:ext>
              </a:extLst>
            </p:cNvPr>
            <p:cNvPicPr>
              <a:picLocks noChangeAspect="1" noChangeArrowheads="1"/>
            </p:cNvPicPr>
            <p:nvPr/>
          </p:nvPicPr>
          <p:blipFill rotWithShape="1">
            <a:blip r:embed="rId11">
              <a:biLevel thresh="25000"/>
              <a:extLst>
                <a:ext uri="{28A0092B-C50C-407E-A947-70E740481C1C}">
                  <a14:useLocalDpi xmlns:a14="http://schemas.microsoft.com/office/drawing/2010/main" val="0"/>
                </a:ext>
              </a:extLst>
            </a:blip>
            <a:srcRect t="7228" b="7991"/>
            <a:stretch/>
          </p:blipFill>
          <p:spPr bwMode="auto">
            <a:xfrm>
              <a:off x="9519094" y="5669423"/>
              <a:ext cx="547763" cy="46440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IoT icon">
              <a:hlinkClick r:id="rId12"/>
              <a:extLst>
                <a:ext uri="{FF2B5EF4-FFF2-40B4-BE49-F238E27FC236}">
                  <a16:creationId xmlns:a16="http://schemas.microsoft.com/office/drawing/2014/main" id="{DF1903EA-0F53-405C-BD61-E1383F067179}"/>
                </a:ext>
              </a:extLst>
            </p:cNvPr>
            <p:cNvPicPr>
              <a:picLocks noChangeAspect="1" noChangeArrowheads="1"/>
            </p:cNvPicPr>
            <p:nvPr/>
          </p:nvPicPr>
          <p:blipFill rotWithShape="1">
            <a:blip r:embed="rId13">
              <a:biLevel thresh="25000"/>
              <a:extLst>
                <a:ext uri="{28A0092B-C50C-407E-A947-70E740481C1C}">
                  <a14:useLocalDpi xmlns:a14="http://schemas.microsoft.com/office/drawing/2010/main" val="0"/>
                </a:ext>
              </a:extLst>
            </a:blip>
            <a:srcRect l="23028" r="23306"/>
            <a:stretch/>
          </p:blipFill>
          <p:spPr bwMode="auto">
            <a:xfrm>
              <a:off x="8165636" y="5699174"/>
              <a:ext cx="413434" cy="40444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zure active directory icon">
              <a:hlinkClick r:id="rId14"/>
              <a:extLst>
                <a:ext uri="{FF2B5EF4-FFF2-40B4-BE49-F238E27FC236}">
                  <a16:creationId xmlns:a16="http://schemas.microsoft.com/office/drawing/2014/main" id="{AD844650-CF5F-47A0-93CA-0DACD0DD31F6}"/>
                </a:ext>
              </a:extLst>
            </p:cNvPr>
            <p:cNvPicPr>
              <a:picLocks noChangeAspect="1" noChangeArrowheads="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6725046" y="5680462"/>
              <a:ext cx="453369" cy="4533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a:extLst>
              <a:ext uri="{FF2B5EF4-FFF2-40B4-BE49-F238E27FC236}">
                <a16:creationId xmlns:a16="http://schemas.microsoft.com/office/drawing/2014/main" id="{6B94E3BD-A778-42C4-A4D5-AF1BDE4B55BC}"/>
              </a:ext>
            </a:extLst>
          </p:cNvPr>
          <p:cNvGrpSpPr/>
          <p:nvPr/>
        </p:nvGrpSpPr>
        <p:grpSpPr>
          <a:xfrm>
            <a:off x="8914299" y="2342559"/>
            <a:ext cx="2739226" cy="1971774"/>
            <a:chOff x="9093048" y="2389036"/>
            <a:chExt cx="2794153" cy="2011312"/>
          </a:xfrm>
        </p:grpSpPr>
        <p:sp>
          <p:nvSpPr>
            <p:cNvPr id="69" name="Rectangle 68">
              <a:extLst>
                <a:ext uri="{FF2B5EF4-FFF2-40B4-BE49-F238E27FC236}">
                  <a16:creationId xmlns:a16="http://schemas.microsoft.com/office/drawing/2014/main" id="{6D963BC8-95AF-42D7-82C2-432B885989B5}"/>
                </a:ext>
              </a:extLst>
            </p:cNvPr>
            <p:cNvSpPr/>
            <p:nvPr/>
          </p:nvSpPr>
          <p:spPr bwMode="auto">
            <a:xfrm>
              <a:off x="9093048"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0" tIns="146284" rIns="182854" bIns="146284" numCol="1" spcCol="0" rtlCol="0" fromWordArt="0" anchor="ctr" anchorCtr="0" forceAA="0" compatLnSpc="1">
              <a:prstTxWarp prst="textNoShape">
                <a:avLst/>
              </a:prstTxWarp>
              <a:noAutofit/>
            </a:bodyPr>
            <a:lstStyle/>
            <a:p>
              <a:pPr defTabSz="932304" fontAlgn="base">
                <a:lnSpc>
                  <a:spcPct val="90000"/>
                </a:lnSpc>
                <a:spcBef>
                  <a:spcPct val="0"/>
                </a:spcBef>
                <a:spcAft>
                  <a:spcPct val="0"/>
                </a:spcAft>
              </a:pPr>
              <a:r>
                <a:rPr lang="en-US" sz="1961" b="1">
                  <a:gradFill>
                    <a:gsLst>
                      <a:gs pos="0">
                        <a:srgbClr val="FFFFFF"/>
                      </a:gs>
                      <a:gs pos="100000">
                        <a:srgbClr val="FFFFFF"/>
                      </a:gs>
                    </a:gsLst>
                    <a:lin ang="5400000" scaled="0"/>
                  </a:gradFill>
                  <a:latin typeface="Segoe UI Semilight"/>
                  <a:ea typeface="Segoe UI" pitchFamily="34" charset="0"/>
                  <a:cs typeface="Segoe UI" pitchFamily="34" charset="0"/>
                </a:rPr>
                <a:t>Event Grid</a:t>
              </a:r>
              <a:endParaRPr lang="en-US" sz="1961" b="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992162FA-8CDB-415F-8028-26419B9D6555}"/>
                </a:ext>
              </a:extLst>
            </p:cNvPr>
            <p:cNvSpPr/>
            <p:nvPr/>
          </p:nvSpPr>
          <p:spPr bwMode="auto">
            <a:xfrm>
              <a:off x="9093048"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28559" indent="-228559" defTabSz="914225">
                <a:lnSpc>
                  <a:spcPct val="90000"/>
                </a:lnSpc>
                <a:spcAft>
                  <a:spcPts val="588"/>
                </a:spcAft>
                <a:buFont typeface="Arial" panose="020B0604020202020204" pitchFamily="34" charset="0"/>
                <a:buChar char="•"/>
              </a:pPr>
              <a:r>
                <a:rPr lang="en-US" sz="1568" dirty="0">
                  <a:gradFill>
                    <a:gsLst>
                      <a:gs pos="1250">
                        <a:srgbClr val="353535"/>
                      </a:gs>
                      <a:gs pos="100000">
                        <a:srgbClr val="353535"/>
                      </a:gs>
                    </a:gsLst>
                    <a:lin ang="5400000" scaled="0"/>
                  </a:gradFill>
                  <a:latin typeface="Segoe UI Semilight"/>
                  <a:ea typeface="Times New Roman" panose="02020603050405020304" pitchFamily="18" charset="0"/>
                </a:rPr>
                <a:t>Manage all events </a:t>
              </a:r>
              <a:br>
                <a:rPr lang="en-US" sz="1568" dirty="0">
                  <a:gradFill>
                    <a:gsLst>
                      <a:gs pos="1250">
                        <a:srgbClr val="353535"/>
                      </a:gs>
                      <a:gs pos="100000">
                        <a:srgbClr val="353535"/>
                      </a:gs>
                    </a:gsLst>
                    <a:lin ang="5400000" scaled="0"/>
                  </a:gradFill>
                  <a:latin typeface="Segoe UI Semilight"/>
                  <a:ea typeface="Times New Roman" panose="02020603050405020304" pitchFamily="18" charset="0"/>
                </a:rPr>
              </a:br>
              <a:r>
                <a:rPr lang="en-US" sz="1568" dirty="0">
                  <a:gradFill>
                    <a:gsLst>
                      <a:gs pos="1250">
                        <a:srgbClr val="353535"/>
                      </a:gs>
                      <a:gs pos="100000">
                        <a:srgbClr val="353535"/>
                      </a:gs>
                    </a:gsLst>
                    <a:lin ang="5400000" scaled="0"/>
                  </a:gradFill>
                  <a:latin typeface="Segoe UI Semilight"/>
                  <a:ea typeface="Times New Roman" panose="02020603050405020304" pitchFamily="18" charset="0"/>
                </a:rPr>
                <a:t>in one place</a:t>
              </a:r>
            </a:p>
            <a:p>
              <a:pPr marL="228559" indent="-228559" defTabSz="914225">
                <a:lnSpc>
                  <a:spcPct val="90000"/>
                </a:lnSpc>
                <a:spcAft>
                  <a:spcPts val="588"/>
                </a:spcAft>
                <a:buFont typeface="Arial" panose="020B0604020202020204" pitchFamily="34" charset="0"/>
                <a:buChar char="•"/>
              </a:pPr>
              <a:r>
                <a:rPr lang="en-US" sz="1568" dirty="0">
                  <a:gradFill>
                    <a:gsLst>
                      <a:gs pos="1250">
                        <a:srgbClr val="353535"/>
                      </a:gs>
                      <a:gs pos="100000">
                        <a:srgbClr val="353535"/>
                      </a:gs>
                    </a:gsLst>
                    <a:lin ang="5400000" scaled="0"/>
                  </a:gradFill>
                  <a:latin typeface="Segoe UI Semilight"/>
                  <a:ea typeface="Calibri" panose="020F0502020204030204" pitchFamily="34" charset="0"/>
                </a:rPr>
                <a:t>Near real-time delivery</a:t>
              </a:r>
            </a:p>
            <a:p>
              <a:pPr marL="228559" indent="-228559" defTabSz="914225">
                <a:lnSpc>
                  <a:spcPct val="90000"/>
                </a:lnSpc>
                <a:spcAft>
                  <a:spcPts val="588"/>
                </a:spcAft>
                <a:buFont typeface="Arial" panose="020B0604020202020204" pitchFamily="34" charset="0"/>
                <a:buChar char="•"/>
              </a:pPr>
              <a:r>
                <a:rPr lang="en-US" sz="1568" dirty="0">
                  <a:gradFill>
                    <a:gsLst>
                      <a:gs pos="1250">
                        <a:srgbClr val="353535"/>
                      </a:gs>
                      <a:gs pos="100000">
                        <a:srgbClr val="353535"/>
                      </a:gs>
                    </a:gsLst>
                    <a:lin ang="5400000" scaled="0"/>
                  </a:gradFill>
                  <a:latin typeface="Segoe UI Semilight"/>
                  <a:ea typeface="Calibri" panose="020F0502020204030204" pitchFamily="34" charset="0"/>
                </a:rPr>
                <a:t>Broad coverage</a:t>
              </a:r>
            </a:p>
          </p:txBody>
        </p:sp>
        <p:pic>
          <p:nvPicPr>
            <p:cNvPr id="1038" name="Picture 14" descr="Image result for azure event grid">
              <a:extLst>
                <a:ext uri="{FF2B5EF4-FFF2-40B4-BE49-F238E27FC236}">
                  <a16:creationId xmlns:a16="http://schemas.microsoft.com/office/drawing/2014/main" id="{4B1EF275-09D5-49D3-AE61-397BF233E678}"/>
                </a:ext>
              </a:extLst>
            </p:cNvPr>
            <p:cNvPicPr>
              <a:picLocks noChangeAspect="1" noChangeArrowheads="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01C07370-93F9-4248-84DE-5EDFA8FEBCB5}"/>
              </a:ext>
            </a:extLst>
          </p:cNvPr>
          <p:cNvGrpSpPr/>
          <p:nvPr/>
        </p:nvGrpSpPr>
        <p:grpSpPr>
          <a:xfrm>
            <a:off x="456603" y="1551710"/>
            <a:ext cx="2587538" cy="4694892"/>
            <a:chOff x="465758" y="1582329"/>
            <a:chExt cx="2639424" cy="4789034"/>
          </a:xfrm>
        </p:grpSpPr>
        <p:sp>
          <p:nvSpPr>
            <p:cNvPr id="123" name="Rectangle 122"/>
            <p:cNvSpPr/>
            <p:nvPr/>
          </p:nvSpPr>
          <p:spPr bwMode="auto">
            <a:xfrm>
              <a:off x="465758" y="1582329"/>
              <a:ext cx="2639424" cy="4789034"/>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268889" rIns="179234"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r>
                <a:rPr lang="en-US" sz="1961" b="1">
                  <a:gradFill>
                    <a:gsLst>
                      <a:gs pos="0">
                        <a:srgbClr val="353535"/>
                      </a:gs>
                      <a:gs pos="100000">
                        <a:srgbClr val="353535"/>
                      </a:gs>
                    </a:gsLst>
                    <a:lin ang="5400000" scaled="0"/>
                  </a:gradFill>
                  <a:latin typeface="Segoe UI"/>
                  <a:ea typeface="Segoe UI" pitchFamily="34" charset="0"/>
                  <a:cs typeface="Segoe UI" pitchFamily="34" charset="0"/>
                </a:rPr>
                <a:t>Development</a:t>
              </a:r>
            </a:p>
          </p:txBody>
        </p:sp>
        <p:sp>
          <p:nvSpPr>
            <p:cNvPr id="106" name="Rectangle 105"/>
            <p:cNvSpPr/>
            <p:nvPr/>
          </p:nvSpPr>
          <p:spPr bwMode="auto">
            <a:xfrm>
              <a:off x="600126" y="3946199"/>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668" tIns="143387" rIns="179234" bIns="143387" numCol="1" spcCol="0" rtlCol="0" fromWordArt="0" anchor="ctr" anchorCtr="0" forceAA="0" compatLnSpc="1">
              <a:prstTxWarp prst="textNoShape">
                <a:avLst/>
              </a:prstTxWarp>
              <a:noAutofit/>
            </a:bodyPr>
            <a:lstStyle/>
            <a:p>
              <a:pPr defTabSz="913762"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Local development</a:t>
              </a:r>
            </a:p>
          </p:txBody>
        </p:sp>
        <p:sp>
          <p:nvSpPr>
            <p:cNvPr id="104" name="Rectangle 103"/>
            <p:cNvSpPr/>
            <p:nvPr/>
          </p:nvSpPr>
          <p:spPr bwMode="auto">
            <a:xfrm>
              <a:off x="600126" y="4726362"/>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668" tIns="143387" rIns="179234" bIns="143387" numCol="1" spcCol="0" rtlCol="0" fromWordArt="0" anchor="ctr" anchorCtr="0" forceAA="0" compatLnSpc="1">
              <a:prstTxWarp prst="textNoShape">
                <a:avLst/>
              </a:prstTxWarp>
              <a:noAutofit/>
            </a:bodyPr>
            <a:lstStyle/>
            <a:p>
              <a:pPr defTabSz="913762" fontAlgn="base">
                <a:lnSpc>
                  <a:spcPct val="90000"/>
                </a:lnSpc>
                <a:spcBef>
                  <a:spcPct val="0"/>
                </a:spcBef>
                <a:spcAft>
                  <a:spcPct val="0"/>
                </a:spcAft>
                <a:defRPr/>
              </a:pPr>
              <a:r>
                <a:rPr lang="en-US" sz="1567" kern="0" dirty="0">
                  <a:gradFill>
                    <a:gsLst>
                      <a:gs pos="0">
                        <a:srgbClr val="FFFFFF"/>
                      </a:gs>
                      <a:gs pos="100000">
                        <a:srgbClr val="FFFFFF"/>
                      </a:gs>
                    </a:gsLst>
                    <a:lin ang="5400000" scaled="0"/>
                  </a:gradFill>
                  <a:latin typeface="Segoe UI"/>
                  <a:cs typeface="Segoe UI" pitchFamily="34" charset="0"/>
                </a:rPr>
                <a:t>Monitoring</a:t>
              </a:r>
            </a:p>
          </p:txBody>
        </p:sp>
        <p:sp>
          <p:nvSpPr>
            <p:cNvPr id="105" name="Rectangle 104"/>
            <p:cNvSpPr/>
            <p:nvPr/>
          </p:nvSpPr>
          <p:spPr bwMode="auto">
            <a:xfrm>
              <a:off x="600126" y="2389033"/>
              <a:ext cx="2370688" cy="75515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668" tIns="143387" rIns="179234" bIns="143387" numCol="1" spcCol="0" rtlCol="0" fromWordArt="0" anchor="ctr" anchorCtr="0" forceAA="0" compatLnSpc="1">
              <a:prstTxWarp prst="textNoShape">
                <a:avLst/>
              </a:prstTxWarp>
              <a:noAutofit/>
            </a:bodyPr>
            <a:lstStyle/>
            <a:p>
              <a:pPr defTabSz="913762"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IDE support</a:t>
              </a:r>
            </a:p>
          </p:txBody>
        </p:sp>
        <p:sp>
          <p:nvSpPr>
            <p:cNvPr id="107" name="Rectangle 106"/>
            <p:cNvSpPr/>
            <p:nvPr/>
          </p:nvSpPr>
          <p:spPr bwMode="auto">
            <a:xfrm>
              <a:off x="600126" y="3168448"/>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668" tIns="143387" rIns="179234" bIns="143387" numCol="1" spcCol="0" rtlCol="0" fromWordArt="0" anchor="ctr" anchorCtr="0" forceAA="0" compatLnSpc="1">
              <a:prstTxWarp prst="textNoShape">
                <a:avLst/>
              </a:prstTxWarp>
              <a:noAutofit/>
            </a:bodyPr>
            <a:lstStyle/>
            <a:p>
              <a:pPr defTabSz="913762" fontAlgn="base">
                <a:lnSpc>
                  <a:spcPct val="90000"/>
                </a:lnSpc>
                <a:spcBef>
                  <a:spcPct val="0"/>
                </a:spcBef>
                <a:spcAft>
                  <a:spcPct val="0"/>
                </a:spcAft>
                <a:defRPr/>
              </a:pPr>
              <a:r>
                <a:rPr lang="en-US" sz="1567" kern="0" dirty="0">
                  <a:gradFill>
                    <a:gsLst>
                      <a:gs pos="0">
                        <a:srgbClr val="FFFFFF"/>
                      </a:gs>
                      <a:gs pos="100000">
                        <a:srgbClr val="FFFFFF"/>
                      </a:gs>
                    </a:gsLst>
                    <a:lin ang="5400000" scaled="0"/>
                  </a:gradFill>
                  <a:latin typeface="Segoe UI"/>
                  <a:cs typeface="Segoe UI" pitchFamily="34" charset="0"/>
                </a:rPr>
                <a:t>Integrated DevOps</a:t>
              </a:r>
            </a:p>
          </p:txBody>
        </p:sp>
        <p:sp>
          <p:nvSpPr>
            <p:cNvPr id="72" name="Rectangle 71">
              <a:extLst>
                <a:ext uri="{FF2B5EF4-FFF2-40B4-BE49-F238E27FC236}">
                  <a16:creationId xmlns:a16="http://schemas.microsoft.com/office/drawing/2014/main" id="{2E6D62AC-4DD7-48DB-85B1-19777ED47C42}"/>
                </a:ext>
              </a:extLst>
            </p:cNvPr>
            <p:cNvSpPr/>
            <p:nvPr/>
          </p:nvSpPr>
          <p:spPr bwMode="auto">
            <a:xfrm>
              <a:off x="600126" y="5506525"/>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668" tIns="143387" rIns="179234" bIns="143387" numCol="1" spcCol="0" rtlCol="0" fromWordArt="0" anchor="ctr" anchorCtr="0" forceAA="0" compatLnSpc="1">
              <a:prstTxWarp prst="textNoShape">
                <a:avLst/>
              </a:prstTxWarp>
              <a:noAutofit/>
            </a:bodyPr>
            <a:lstStyle/>
            <a:p>
              <a:pPr defTabSz="913762" fontAlgn="base">
                <a:lnSpc>
                  <a:spcPct val="90000"/>
                </a:lnSpc>
                <a:spcBef>
                  <a:spcPct val="0"/>
                </a:spcBef>
                <a:spcAft>
                  <a:spcPct val="0"/>
                </a:spcAft>
                <a:defRPr/>
              </a:pPr>
              <a:r>
                <a:rPr lang="en-US" sz="1567" kern="0" dirty="0">
                  <a:gradFill>
                    <a:gsLst>
                      <a:gs pos="0">
                        <a:srgbClr val="FFFFFF"/>
                      </a:gs>
                      <a:gs pos="100000">
                        <a:srgbClr val="FFFFFF"/>
                      </a:gs>
                    </a:gsLst>
                    <a:lin ang="5400000" scaled="0"/>
                  </a:gradFill>
                  <a:latin typeface="Segoe UI"/>
                  <a:cs typeface="Segoe UI" pitchFamily="34" charset="0"/>
                </a:rPr>
                <a:t>Visual Debug History</a:t>
              </a:r>
            </a:p>
          </p:txBody>
        </p:sp>
        <p:sp>
          <p:nvSpPr>
            <p:cNvPr id="67" name="Freeform 33"/>
            <p:cNvSpPr>
              <a:spLocks noEditPoints="1"/>
            </p:cNvSpPr>
            <p:nvPr/>
          </p:nvSpPr>
          <p:spPr bwMode="auto">
            <a:xfrm>
              <a:off x="827890" y="4159770"/>
              <a:ext cx="367950" cy="331812"/>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89617" tIns="44808" rIns="89617" bIns="44808" numCol="1" anchor="t" anchorCtr="0" compatLnSpc="1">
              <a:prstTxWarp prst="textNoShape">
                <a:avLst/>
              </a:prstTxWarp>
            </a:bodyPr>
            <a:lstStyle/>
            <a:p>
              <a:pPr defTabSz="913975">
                <a:defRPr/>
              </a:pPr>
              <a:endParaRPr lang="en-US" sz="1765" dirty="0">
                <a:solidFill>
                  <a:srgbClr val="505050"/>
                </a:solidFill>
                <a:latin typeface="Segoe UI"/>
              </a:endParaRPr>
            </a:p>
          </p:txBody>
        </p:sp>
        <p:sp>
          <p:nvSpPr>
            <p:cNvPr id="117" name="Freeform 41"/>
            <p:cNvSpPr>
              <a:spLocks noEditPoints="1"/>
            </p:cNvSpPr>
            <p:nvPr/>
          </p:nvSpPr>
          <p:spPr bwMode="auto">
            <a:xfrm>
              <a:off x="805385" y="4880352"/>
              <a:ext cx="412961" cy="441433"/>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89617" tIns="44808" rIns="89617" bIns="44808" numCol="1" anchor="t" anchorCtr="0" compatLnSpc="1">
              <a:prstTxWarp prst="textNoShape">
                <a:avLst/>
              </a:prstTxWarp>
            </a:bodyPr>
            <a:lstStyle/>
            <a:p>
              <a:pPr defTabSz="913975">
                <a:defRPr/>
              </a:pPr>
              <a:endParaRPr lang="en-US" sz="1765">
                <a:solidFill>
                  <a:srgbClr val="505050"/>
                </a:solidFill>
                <a:latin typeface="Segoe UI"/>
              </a:endParaRPr>
            </a:p>
          </p:txBody>
        </p:sp>
        <p:pic>
          <p:nvPicPr>
            <p:cNvPr id="119" name="Picture 118"/>
            <p:cNvPicPr>
              <a:picLocks noChangeAspect="1"/>
            </p:cNvPicPr>
            <p:nvPr/>
          </p:nvPicPr>
          <p:blipFill rotWithShape="1">
            <a:blip r:embed="rId17"/>
            <a:srcRect t="24612" b="31602"/>
            <a:stretch/>
          </p:blipFill>
          <p:spPr>
            <a:xfrm>
              <a:off x="548944" y="2579670"/>
              <a:ext cx="925843" cy="373884"/>
            </a:xfrm>
            <a:prstGeom prst="rect">
              <a:avLst/>
            </a:prstGeom>
          </p:spPr>
        </p:pic>
        <p:sp>
          <p:nvSpPr>
            <p:cNvPr id="57" name="arrow_5">
              <a:extLst>
                <a:ext uri="{FF2B5EF4-FFF2-40B4-BE49-F238E27FC236}">
                  <a16:creationId xmlns:a16="http://schemas.microsoft.com/office/drawing/2014/main" id="{8C45ED02-1047-45CD-93DC-750BEE10041C}"/>
                </a:ext>
              </a:extLst>
            </p:cNvPr>
            <p:cNvSpPr>
              <a:spLocks noChangeAspect="1" noEditPoints="1"/>
            </p:cNvSpPr>
            <p:nvPr/>
          </p:nvSpPr>
          <p:spPr bwMode="auto">
            <a:xfrm>
              <a:off x="829720" y="3362315"/>
              <a:ext cx="364291" cy="365760"/>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882" dirty="0">
                <a:gradFill>
                  <a:gsLst>
                    <a:gs pos="0">
                      <a:srgbClr val="505050"/>
                    </a:gs>
                    <a:gs pos="100000">
                      <a:srgbClr val="505050"/>
                    </a:gs>
                  </a:gsLst>
                  <a:lin ang="5400000" scaled="1"/>
                </a:gradFill>
                <a:latin typeface="Segoe UI Semilight"/>
              </a:endParaRPr>
            </a:p>
          </p:txBody>
        </p:sp>
        <p:sp>
          <p:nvSpPr>
            <p:cNvPr id="75" name="Eye">
              <a:extLst>
                <a:ext uri="{FF2B5EF4-FFF2-40B4-BE49-F238E27FC236}">
                  <a16:creationId xmlns:a16="http://schemas.microsoft.com/office/drawing/2014/main" id="{A345FAC2-D06D-47B9-A9D6-D14DFA1C23B7}"/>
                </a:ext>
              </a:extLst>
            </p:cNvPr>
            <p:cNvSpPr>
              <a:spLocks noChangeAspect="1" noEditPoints="1"/>
            </p:cNvSpPr>
            <p:nvPr/>
          </p:nvSpPr>
          <p:spPr bwMode="auto">
            <a:xfrm>
              <a:off x="806125" y="5787804"/>
              <a:ext cx="411480" cy="227186"/>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lin ang="5400000" scaled="1"/>
                </a:gradFill>
                <a:latin typeface="Segoe UI Semilight"/>
              </a:endParaRPr>
            </a:p>
          </p:txBody>
        </p:sp>
      </p:grpSp>
      <p:grpSp>
        <p:nvGrpSpPr>
          <p:cNvPr id="87" name="Group 86">
            <a:extLst>
              <a:ext uri="{FF2B5EF4-FFF2-40B4-BE49-F238E27FC236}">
                <a16:creationId xmlns:a16="http://schemas.microsoft.com/office/drawing/2014/main" id="{18E60FAA-D8EC-4868-B2DA-A0652FCCEEF1}"/>
              </a:ext>
            </a:extLst>
          </p:cNvPr>
          <p:cNvGrpSpPr/>
          <p:nvPr/>
        </p:nvGrpSpPr>
        <p:grpSpPr>
          <a:xfrm>
            <a:off x="8625343" y="6492875"/>
            <a:ext cx="3515858" cy="307778"/>
            <a:chOff x="6487733" y="5073389"/>
            <a:chExt cx="3515858" cy="307778"/>
          </a:xfrm>
        </p:grpSpPr>
        <p:grpSp>
          <p:nvGrpSpPr>
            <p:cNvPr id="88" name="Group 87">
              <a:extLst>
                <a:ext uri="{FF2B5EF4-FFF2-40B4-BE49-F238E27FC236}">
                  <a16:creationId xmlns:a16="http://schemas.microsoft.com/office/drawing/2014/main" id="{EB50D7FA-374D-4934-9A8B-439CF8E497FA}"/>
                </a:ext>
              </a:extLst>
            </p:cNvPr>
            <p:cNvGrpSpPr/>
            <p:nvPr/>
          </p:nvGrpSpPr>
          <p:grpSpPr>
            <a:xfrm>
              <a:off x="6487733" y="5073390"/>
              <a:ext cx="1678332" cy="307777"/>
              <a:chOff x="6487733" y="5073390"/>
              <a:chExt cx="1678332" cy="307777"/>
            </a:xfrm>
          </p:grpSpPr>
          <p:pic>
            <p:nvPicPr>
              <p:cNvPr id="93" name="Graphic 92">
                <a:extLst>
                  <a:ext uri="{FF2B5EF4-FFF2-40B4-BE49-F238E27FC236}">
                    <a16:creationId xmlns:a16="http://schemas.microsoft.com/office/drawing/2014/main" id="{5A2052A5-4F19-41C4-A01F-F585579B325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817797" y="5108265"/>
                <a:ext cx="237066" cy="238026"/>
              </a:xfrm>
              <a:prstGeom prst="rect">
                <a:avLst/>
              </a:prstGeom>
            </p:spPr>
          </p:pic>
          <p:pic>
            <p:nvPicPr>
              <p:cNvPr id="94" name="Graphic 93">
                <a:extLst>
                  <a:ext uri="{FF2B5EF4-FFF2-40B4-BE49-F238E27FC236}">
                    <a16:creationId xmlns:a16="http://schemas.microsoft.com/office/drawing/2014/main" id="{4F112218-7371-4F73-9794-FF7C1168867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487733" y="5108265"/>
                <a:ext cx="237066" cy="238026"/>
              </a:xfrm>
              <a:prstGeom prst="rect">
                <a:avLst/>
              </a:prstGeom>
            </p:spPr>
          </p:pic>
          <p:sp>
            <p:nvSpPr>
              <p:cNvPr id="95" name="Rectangle 94">
                <a:extLst>
                  <a:ext uri="{FF2B5EF4-FFF2-40B4-BE49-F238E27FC236}">
                    <a16:creationId xmlns:a16="http://schemas.microsoft.com/office/drawing/2014/main" id="{198D62E8-1EA0-4557-B342-CD7910D067B3}"/>
                  </a:ext>
                </a:extLst>
              </p:cNvPr>
              <p:cNvSpPr/>
              <p:nvPr/>
            </p:nvSpPr>
            <p:spPr>
              <a:xfrm>
                <a:off x="7054863" y="5073390"/>
                <a:ext cx="1111202" cy="307777"/>
              </a:xfrm>
              <a:prstGeom prst="rect">
                <a:avLst/>
              </a:prstGeom>
            </p:spPr>
            <p:txBody>
              <a:bodyPr wrap="none">
                <a:spAutoFit/>
              </a:bodyPr>
              <a:lstStyle/>
              <a:p>
                <a:r>
                  <a:rPr lang="en-US" sz="1400" dirty="0"/>
                  <a:t>@</a:t>
                </a:r>
                <a:r>
                  <a:rPr lang="en-US" sz="1400" dirty="0" err="1"/>
                  <a:t>janegilring</a:t>
                </a:r>
                <a:endParaRPr lang="nb-NO" sz="1400" dirty="0"/>
              </a:p>
            </p:txBody>
          </p:sp>
        </p:grpSp>
        <p:grpSp>
          <p:nvGrpSpPr>
            <p:cNvPr id="89" name="Group 88">
              <a:extLst>
                <a:ext uri="{FF2B5EF4-FFF2-40B4-BE49-F238E27FC236}">
                  <a16:creationId xmlns:a16="http://schemas.microsoft.com/office/drawing/2014/main" id="{69757CBE-FF7B-4B6A-963D-1FB1F2CDAA45}"/>
                </a:ext>
              </a:extLst>
            </p:cNvPr>
            <p:cNvGrpSpPr/>
            <p:nvPr/>
          </p:nvGrpSpPr>
          <p:grpSpPr>
            <a:xfrm>
              <a:off x="8280247" y="5073389"/>
              <a:ext cx="1723344" cy="307777"/>
              <a:chOff x="6487733" y="5073390"/>
              <a:chExt cx="1723344" cy="307777"/>
            </a:xfrm>
          </p:grpSpPr>
          <p:pic>
            <p:nvPicPr>
              <p:cNvPr id="90" name="Graphic 89">
                <a:extLst>
                  <a:ext uri="{FF2B5EF4-FFF2-40B4-BE49-F238E27FC236}">
                    <a16:creationId xmlns:a16="http://schemas.microsoft.com/office/drawing/2014/main" id="{11D4E615-3379-44DE-B1E9-5F246FC5B0C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817797" y="5108265"/>
                <a:ext cx="237066" cy="238026"/>
              </a:xfrm>
              <a:prstGeom prst="rect">
                <a:avLst/>
              </a:prstGeom>
            </p:spPr>
          </p:pic>
          <p:pic>
            <p:nvPicPr>
              <p:cNvPr id="91" name="Graphic 90">
                <a:extLst>
                  <a:ext uri="{FF2B5EF4-FFF2-40B4-BE49-F238E27FC236}">
                    <a16:creationId xmlns:a16="http://schemas.microsoft.com/office/drawing/2014/main" id="{1422EA77-B989-403A-9532-F57852AC21F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487733" y="5108265"/>
                <a:ext cx="237066" cy="238026"/>
              </a:xfrm>
              <a:prstGeom prst="rect">
                <a:avLst/>
              </a:prstGeom>
            </p:spPr>
          </p:pic>
          <p:sp>
            <p:nvSpPr>
              <p:cNvPr id="92" name="Rectangle 91">
                <a:extLst>
                  <a:ext uri="{FF2B5EF4-FFF2-40B4-BE49-F238E27FC236}">
                    <a16:creationId xmlns:a16="http://schemas.microsoft.com/office/drawing/2014/main" id="{8207227C-2B62-4205-806D-DA6F62CAF57B}"/>
                  </a:ext>
                </a:extLst>
              </p:cNvPr>
              <p:cNvSpPr/>
              <p:nvPr/>
            </p:nvSpPr>
            <p:spPr>
              <a:xfrm>
                <a:off x="7054863" y="5073390"/>
                <a:ext cx="1156214" cy="307777"/>
              </a:xfrm>
              <a:prstGeom prst="rect">
                <a:avLst/>
              </a:prstGeom>
            </p:spPr>
            <p:txBody>
              <a:bodyPr wrap="none">
                <a:spAutoFit/>
              </a:bodyPr>
              <a:lstStyle/>
              <a:p>
                <a:r>
                  <a:rPr lang="en-US" sz="1400" dirty="0"/>
                  <a:t>@</a:t>
                </a:r>
                <a:r>
                  <a:rPr lang="en-US" sz="1400" dirty="0" err="1"/>
                  <a:t>anderseide</a:t>
                </a:r>
                <a:endParaRPr lang="nb-NO" sz="1400" dirty="0"/>
              </a:p>
            </p:txBody>
          </p:sp>
        </p:grpSp>
      </p:grpSp>
    </p:spTree>
    <p:extLst>
      <p:ext uri="{BB962C8B-B14F-4D97-AF65-F5344CB8AC3E}">
        <p14:creationId xmlns:p14="http://schemas.microsoft.com/office/powerpoint/2010/main" val="447778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15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nodeType="withEffect">
                                  <p:stCondLst>
                                    <p:cond delay="30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50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42" presetClass="path" presetSubtype="0" decel="100000" fill="hold" nodeType="withEffect">
                                  <p:stCondLst>
                                    <p:cond delay="0"/>
                                  </p:stCondLst>
                                  <p:childTnLst>
                                    <p:animMotion origin="layout" path="M 2.25428E-6 0.04607 L 2.25428E-6 2.41943E-6 " pathEditMode="relative" rAng="0" ptsTypes="AA">
                                      <p:cBhvr>
                                        <p:cTn id="23" dur="1000" fill="hold"/>
                                        <p:tgtEl>
                                          <p:spTgt spid="39"/>
                                        </p:tgtEl>
                                        <p:attrNameLst>
                                          <p:attrName>ppt_x</p:attrName>
                                          <p:attrName>ppt_y</p:attrName>
                                        </p:attrNameLst>
                                      </p:cBhvr>
                                      <p:rCtr x="0" y="-2315"/>
                                    </p:animMotion>
                                  </p:childTnLst>
                                </p:cTn>
                              </p:par>
                            </p:childTnLst>
                          </p:cTn>
                        </p:par>
                      </p:childTnLst>
                    </p:cTn>
                  </p:par>
                  <p:par>
                    <p:cTn id="24" fill="hold">
                      <p:stCondLst>
                        <p:cond delay="indefinite"/>
                      </p:stCondLst>
                      <p:childTnLst>
                        <p:par>
                          <p:cTn id="25" fill="hold">
                            <p:stCondLst>
                              <p:cond delay="0"/>
                            </p:stCondLst>
                            <p:childTnLst>
                              <p:par>
                                <p:cTn id="26" presetID="2" presetClass="entr" presetSubtype="8" decel="10000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750" fill="hold"/>
                                        <p:tgtEl>
                                          <p:spTgt spid="9"/>
                                        </p:tgtEl>
                                        <p:attrNameLst>
                                          <p:attrName>ppt_x</p:attrName>
                                        </p:attrNameLst>
                                      </p:cBhvr>
                                      <p:tavLst>
                                        <p:tav tm="0">
                                          <p:val>
                                            <p:strVal val="0-#ppt_w/2"/>
                                          </p:val>
                                        </p:tav>
                                        <p:tav tm="100000">
                                          <p:val>
                                            <p:strVal val="#ppt_x"/>
                                          </p:val>
                                        </p:tav>
                                      </p:tavLst>
                                    </p:anim>
                                    <p:anim calcmode="lin" valueType="num">
                                      <p:cBhvr additive="base">
                                        <p:cTn id="29"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36778" r="39275" b="30713"/>
          <a:stretch/>
        </p:blipFill>
        <p:spPr>
          <a:xfrm>
            <a:off x="4653928" y="2459993"/>
            <a:ext cx="2629005" cy="2463052"/>
          </a:xfrm>
          <a:prstGeom prst="rect">
            <a:avLst/>
          </a:prstGeom>
        </p:spPr>
      </p:pic>
      <p:sp>
        <p:nvSpPr>
          <p:cNvPr id="11" name="TextBox 10"/>
          <p:cNvSpPr txBox="1"/>
          <p:nvPr/>
        </p:nvSpPr>
        <p:spPr>
          <a:xfrm>
            <a:off x="1855746" y="711196"/>
            <a:ext cx="8480508" cy="573280"/>
          </a:xfrm>
          <a:prstGeom prst="rect">
            <a:avLst/>
          </a:prstGeom>
          <a:noFill/>
        </p:spPr>
        <p:txBody>
          <a:bodyPr wrap="square" rtlCol="0">
            <a:spAutoFit/>
          </a:bodyPr>
          <a:lstStyle/>
          <a:p>
            <a:pPr algn="ctr" defTabSz="914367"/>
            <a:r>
              <a:rPr lang="en-US" sz="3137" dirty="0">
                <a:solidFill>
                  <a:prstClr val="black"/>
                </a:solidFill>
                <a:latin typeface="Segoe UI Light" panose="020B0502040204020203" pitchFamily="34" charset="0"/>
                <a:cs typeface="Segoe UI Light" panose="020B0502040204020203" pitchFamily="34" charset="0"/>
              </a:rPr>
              <a:t>Build useful apps without writing code</a:t>
            </a:r>
          </a:p>
        </p:txBody>
      </p:sp>
      <p:grpSp>
        <p:nvGrpSpPr>
          <p:cNvPr id="19" name="Group 18"/>
          <p:cNvGrpSpPr/>
          <p:nvPr/>
        </p:nvGrpSpPr>
        <p:grpSpPr>
          <a:xfrm>
            <a:off x="699416" y="2118082"/>
            <a:ext cx="2275682" cy="1056042"/>
            <a:chOff x="637240" y="2236257"/>
            <a:chExt cx="2321314" cy="1077218"/>
          </a:xfrm>
        </p:grpSpPr>
        <p:sp>
          <p:nvSpPr>
            <p:cNvPr id="2" name="Rectangle 1"/>
            <p:cNvSpPr/>
            <p:nvPr/>
          </p:nvSpPr>
          <p:spPr>
            <a:xfrm>
              <a:off x="637240" y="2236257"/>
              <a:ext cx="2321314" cy="1077218"/>
            </a:xfrm>
            <a:prstGeom prst="rect">
              <a:avLst/>
            </a:prstGeom>
          </p:spPr>
          <p:txBody>
            <a:bodyPr wrap="square">
              <a:spAutoFit/>
            </a:bodyPr>
            <a:lstStyle/>
            <a:p>
              <a:pPr algn="r" defTabSz="914367"/>
              <a:r>
                <a:rPr lang="en-US" sz="1568" dirty="0">
                  <a:solidFill>
                    <a:prstClr val="black">
                      <a:lumMod val="85000"/>
                      <a:lumOff val="15000"/>
                    </a:prstClr>
                  </a:solidFill>
                  <a:latin typeface="Segoe UI Light" panose="020B0502040204020203" pitchFamily="34" charset="0"/>
                  <a:cs typeface="Segoe UI Light" panose="020B0502040204020203" pitchFamily="34" charset="0"/>
                </a:rPr>
                <a:t>Craft forms and screens in a visual designer that helps you see exactly what you’ll get</a:t>
              </a:r>
            </a:p>
          </p:txBody>
        </p:sp>
        <p:sp>
          <p:nvSpPr>
            <p:cNvPr id="15" name="Line Callout 2 (Accent Bar) 14"/>
            <p:cNvSpPr/>
            <p:nvPr/>
          </p:nvSpPr>
          <p:spPr>
            <a:xfrm flipH="1">
              <a:off x="2874585" y="2388657"/>
              <a:ext cx="83968" cy="762000"/>
            </a:xfrm>
            <a:prstGeom prst="accentCallout2">
              <a:avLst>
                <a:gd name="adj1" fmla="val 18750"/>
                <a:gd name="adj2" fmla="val -8333"/>
                <a:gd name="adj3" fmla="val 19862"/>
                <a:gd name="adj4" fmla="val -337107"/>
                <a:gd name="adj5" fmla="val 80107"/>
                <a:gd name="adj6" fmla="val -682791"/>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dirty="0">
                <a:solidFill>
                  <a:prstClr val="white"/>
                </a:solidFill>
                <a:latin typeface="Calibri"/>
              </a:endParaRPr>
            </a:p>
          </p:txBody>
        </p:sp>
      </p:grpSp>
      <p:grpSp>
        <p:nvGrpSpPr>
          <p:cNvPr id="20" name="Group 19"/>
          <p:cNvGrpSpPr/>
          <p:nvPr/>
        </p:nvGrpSpPr>
        <p:grpSpPr>
          <a:xfrm>
            <a:off x="699415" y="3902622"/>
            <a:ext cx="2275682" cy="816185"/>
            <a:chOff x="637240" y="2236257"/>
            <a:chExt cx="2321314" cy="916110"/>
          </a:xfrm>
        </p:grpSpPr>
        <p:sp>
          <p:nvSpPr>
            <p:cNvPr id="21" name="Rectangle 20"/>
            <p:cNvSpPr/>
            <p:nvPr/>
          </p:nvSpPr>
          <p:spPr>
            <a:xfrm>
              <a:off x="637240" y="2236257"/>
              <a:ext cx="2321314" cy="916110"/>
            </a:xfrm>
            <a:prstGeom prst="rect">
              <a:avLst/>
            </a:prstGeom>
          </p:spPr>
          <p:txBody>
            <a:bodyPr wrap="square">
              <a:spAutoFit/>
            </a:bodyPr>
            <a:lstStyle/>
            <a:p>
              <a:pPr algn="r" defTabSz="914367"/>
              <a:r>
                <a:rPr lang="en-US" sz="1568" dirty="0">
                  <a:solidFill>
                    <a:prstClr val="black">
                      <a:lumMod val="85000"/>
                      <a:lumOff val="15000"/>
                    </a:prstClr>
                  </a:solidFill>
                  <a:latin typeface="Segoe UI Light" panose="020B0502040204020203" pitchFamily="34" charset="0"/>
                  <a:cs typeface="Segoe UI Light" panose="020B0502040204020203" pitchFamily="34" charset="0"/>
                </a:rPr>
                <a:t>Take advantage of device capabilities like cameras, GPS, and pen controls </a:t>
              </a:r>
            </a:p>
          </p:txBody>
        </p:sp>
        <p:sp>
          <p:nvSpPr>
            <p:cNvPr id="22" name="Line Callout 2 (Accent Bar) 21"/>
            <p:cNvSpPr/>
            <p:nvPr/>
          </p:nvSpPr>
          <p:spPr>
            <a:xfrm flipH="1">
              <a:off x="2874585" y="2388658"/>
              <a:ext cx="83968" cy="678596"/>
            </a:xfrm>
            <a:prstGeom prst="accentCallout2">
              <a:avLst>
                <a:gd name="adj1" fmla="val 77784"/>
                <a:gd name="adj2" fmla="val -18417"/>
                <a:gd name="adj3" fmla="val 77524"/>
                <a:gd name="adj4" fmla="val -337107"/>
                <a:gd name="adj5" fmla="val 56768"/>
                <a:gd name="adj6" fmla="val -672709"/>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dirty="0">
                <a:solidFill>
                  <a:prstClr val="white"/>
                </a:solidFill>
                <a:latin typeface="Calibri"/>
              </a:endParaRPr>
            </a:p>
          </p:txBody>
        </p:sp>
      </p:grpSp>
      <p:grpSp>
        <p:nvGrpSpPr>
          <p:cNvPr id="23" name="Group 22"/>
          <p:cNvGrpSpPr/>
          <p:nvPr/>
        </p:nvGrpSpPr>
        <p:grpSpPr>
          <a:xfrm flipH="1">
            <a:off x="9451799" y="4049362"/>
            <a:ext cx="2246856" cy="1056042"/>
            <a:chOff x="637240" y="2278062"/>
            <a:chExt cx="2321314" cy="1077218"/>
          </a:xfrm>
        </p:grpSpPr>
        <p:sp>
          <p:nvSpPr>
            <p:cNvPr id="24" name="Rectangle 23"/>
            <p:cNvSpPr/>
            <p:nvPr/>
          </p:nvSpPr>
          <p:spPr>
            <a:xfrm>
              <a:off x="637240" y="2278062"/>
              <a:ext cx="2321314" cy="1077218"/>
            </a:xfrm>
            <a:prstGeom prst="rect">
              <a:avLst/>
            </a:prstGeom>
          </p:spPr>
          <p:txBody>
            <a:bodyPr wrap="square">
              <a:spAutoFit/>
            </a:bodyPr>
            <a:lstStyle/>
            <a:p>
              <a:pPr defTabSz="914367"/>
              <a:r>
                <a:rPr lang="en-US" sz="1568" dirty="0">
                  <a:solidFill>
                    <a:prstClr val="black">
                      <a:lumMod val="85000"/>
                      <a:lumOff val="15000"/>
                    </a:prstClr>
                  </a:solidFill>
                  <a:latin typeface="Segoe UI Light" panose="020B0502040204020203" pitchFamily="34" charset="0"/>
                  <a:cs typeface="Segoe UI Light" panose="020B0502040204020203" pitchFamily="34" charset="0"/>
                </a:rPr>
                <a:t>Extend the capabilities of connected data sources, or focus just on the bits you need</a:t>
              </a:r>
            </a:p>
          </p:txBody>
        </p:sp>
        <p:sp>
          <p:nvSpPr>
            <p:cNvPr id="25" name="Line Callout 2 (Accent Bar) 24"/>
            <p:cNvSpPr/>
            <p:nvPr/>
          </p:nvSpPr>
          <p:spPr>
            <a:xfrm flipH="1">
              <a:off x="2798214" y="2388656"/>
              <a:ext cx="160340" cy="880005"/>
            </a:xfrm>
            <a:prstGeom prst="accentCallout2">
              <a:avLst>
                <a:gd name="adj1" fmla="val 20972"/>
                <a:gd name="adj2" fmla="val 1880"/>
                <a:gd name="adj3" fmla="val 20824"/>
                <a:gd name="adj4" fmla="val -224795"/>
                <a:gd name="adj5" fmla="val 60865"/>
                <a:gd name="adj6" fmla="val -372596"/>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dirty="0">
                <a:solidFill>
                  <a:prstClr val="white"/>
                </a:solidFill>
                <a:latin typeface="Calibri"/>
              </a:endParaRPr>
            </a:p>
          </p:txBody>
        </p:sp>
      </p:grpSp>
      <p:grpSp>
        <p:nvGrpSpPr>
          <p:cNvPr id="26" name="Group 25"/>
          <p:cNvGrpSpPr/>
          <p:nvPr/>
        </p:nvGrpSpPr>
        <p:grpSpPr>
          <a:xfrm flipH="1">
            <a:off x="9451799" y="2520162"/>
            <a:ext cx="2246856" cy="1056042"/>
            <a:chOff x="637240" y="2278062"/>
            <a:chExt cx="2321314" cy="1077218"/>
          </a:xfrm>
        </p:grpSpPr>
        <p:sp>
          <p:nvSpPr>
            <p:cNvPr id="27" name="Rectangle 26"/>
            <p:cNvSpPr/>
            <p:nvPr/>
          </p:nvSpPr>
          <p:spPr>
            <a:xfrm>
              <a:off x="637240" y="2278062"/>
              <a:ext cx="2321314" cy="1077218"/>
            </a:xfrm>
            <a:prstGeom prst="rect">
              <a:avLst/>
            </a:prstGeom>
          </p:spPr>
          <p:txBody>
            <a:bodyPr wrap="square">
              <a:spAutoFit/>
            </a:bodyPr>
            <a:lstStyle/>
            <a:p>
              <a:pPr defTabSz="914367"/>
              <a:r>
                <a:rPr lang="en-US" sz="1568" dirty="0">
                  <a:solidFill>
                    <a:prstClr val="black">
                      <a:lumMod val="85000"/>
                      <a:lumOff val="15000"/>
                    </a:prstClr>
                  </a:solidFill>
                  <a:latin typeface="Segoe UI Light" panose="020B0502040204020203" pitchFamily="34" charset="0"/>
                  <a:cs typeface="Segoe UI Light" panose="020B0502040204020203" pitchFamily="34" charset="0"/>
                </a:rPr>
                <a:t>Build business logic into your apps with an Excel-inspired expression language</a:t>
              </a:r>
            </a:p>
          </p:txBody>
        </p:sp>
        <p:sp>
          <p:nvSpPr>
            <p:cNvPr id="28" name="Line Callout 2 (Accent Bar) 27"/>
            <p:cNvSpPr/>
            <p:nvPr/>
          </p:nvSpPr>
          <p:spPr>
            <a:xfrm flipH="1">
              <a:off x="2798214" y="2388656"/>
              <a:ext cx="160340" cy="880005"/>
            </a:xfrm>
            <a:prstGeom prst="accentCallout2">
              <a:avLst>
                <a:gd name="adj1" fmla="val 79661"/>
                <a:gd name="adj2" fmla="val -8817"/>
                <a:gd name="adj3" fmla="val 79513"/>
                <a:gd name="adj4" fmla="val -230144"/>
                <a:gd name="adj5" fmla="val -11294"/>
                <a:gd name="adj6" fmla="val -383292"/>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dirty="0">
                <a:solidFill>
                  <a:prstClr val="white"/>
                </a:solidFill>
                <a:latin typeface="Calibri"/>
              </a:endParaRPr>
            </a:p>
          </p:txBody>
        </p:sp>
      </p:grpSp>
      <p:pic>
        <p:nvPicPr>
          <p:cNvPr id="29" name="Picture 28"/>
          <p:cNvPicPr>
            <a:picLocks noChangeAspect="1"/>
          </p:cNvPicPr>
          <p:nvPr/>
        </p:nvPicPr>
        <p:blipFill>
          <a:blip r:embed="rId4"/>
          <a:stretch>
            <a:fillRect/>
          </a:stretch>
        </p:blipFill>
        <p:spPr>
          <a:xfrm>
            <a:off x="2976277" y="1934959"/>
            <a:ext cx="6388850" cy="3735325"/>
          </a:xfrm>
          <a:prstGeom prst="rect">
            <a:avLst/>
          </a:prstGeom>
        </p:spPr>
      </p:pic>
      <p:grpSp>
        <p:nvGrpSpPr>
          <p:cNvPr id="17" name="Group 16">
            <a:extLst>
              <a:ext uri="{FF2B5EF4-FFF2-40B4-BE49-F238E27FC236}">
                <a16:creationId xmlns:a16="http://schemas.microsoft.com/office/drawing/2014/main" id="{7ED930DE-05D2-4221-AD18-41969A176613}"/>
              </a:ext>
            </a:extLst>
          </p:cNvPr>
          <p:cNvGrpSpPr/>
          <p:nvPr/>
        </p:nvGrpSpPr>
        <p:grpSpPr>
          <a:xfrm>
            <a:off x="8625343" y="6492875"/>
            <a:ext cx="3515858" cy="307778"/>
            <a:chOff x="6487733" y="5073389"/>
            <a:chExt cx="3515858" cy="307778"/>
          </a:xfrm>
        </p:grpSpPr>
        <p:grpSp>
          <p:nvGrpSpPr>
            <p:cNvPr id="18" name="Group 17">
              <a:extLst>
                <a:ext uri="{FF2B5EF4-FFF2-40B4-BE49-F238E27FC236}">
                  <a16:creationId xmlns:a16="http://schemas.microsoft.com/office/drawing/2014/main" id="{43BCF288-84CE-4114-B057-6E953086C6CB}"/>
                </a:ext>
              </a:extLst>
            </p:cNvPr>
            <p:cNvGrpSpPr/>
            <p:nvPr/>
          </p:nvGrpSpPr>
          <p:grpSpPr>
            <a:xfrm>
              <a:off x="6487733" y="5073390"/>
              <a:ext cx="1678332" cy="307777"/>
              <a:chOff x="6487733" y="5073390"/>
              <a:chExt cx="1678332" cy="307777"/>
            </a:xfrm>
          </p:grpSpPr>
          <p:pic>
            <p:nvPicPr>
              <p:cNvPr id="34" name="Graphic 33">
                <a:extLst>
                  <a:ext uri="{FF2B5EF4-FFF2-40B4-BE49-F238E27FC236}">
                    <a16:creationId xmlns:a16="http://schemas.microsoft.com/office/drawing/2014/main" id="{A4AD95FA-D152-478D-9014-D88039F0D91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17797" y="5108265"/>
                <a:ext cx="237066" cy="238026"/>
              </a:xfrm>
              <a:prstGeom prst="rect">
                <a:avLst/>
              </a:prstGeom>
            </p:spPr>
          </p:pic>
          <p:pic>
            <p:nvPicPr>
              <p:cNvPr id="35" name="Graphic 34">
                <a:extLst>
                  <a:ext uri="{FF2B5EF4-FFF2-40B4-BE49-F238E27FC236}">
                    <a16:creationId xmlns:a16="http://schemas.microsoft.com/office/drawing/2014/main" id="{6F893FCE-C039-4709-BD83-40827502242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87733" y="5108265"/>
                <a:ext cx="237066" cy="238026"/>
              </a:xfrm>
              <a:prstGeom prst="rect">
                <a:avLst/>
              </a:prstGeom>
            </p:spPr>
          </p:pic>
          <p:sp>
            <p:nvSpPr>
              <p:cNvPr id="36" name="Rectangle 35">
                <a:extLst>
                  <a:ext uri="{FF2B5EF4-FFF2-40B4-BE49-F238E27FC236}">
                    <a16:creationId xmlns:a16="http://schemas.microsoft.com/office/drawing/2014/main" id="{62314282-ED11-453C-BCFF-B8910E74FA6E}"/>
                  </a:ext>
                </a:extLst>
              </p:cNvPr>
              <p:cNvSpPr/>
              <p:nvPr/>
            </p:nvSpPr>
            <p:spPr>
              <a:xfrm>
                <a:off x="7054863" y="5073390"/>
                <a:ext cx="1111202" cy="307777"/>
              </a:xfrm>
              <a:prstGeom prst="rect">
                <a:avLst/>
              </a:prstGeom>
            </p:spPr>
            <p:txBody>
              <a:bodyPr wrap="none">
                <a:spAutoFit/>
              </a:bodyPr>
              <a:lstStyle/>
              <a:p>
                <a:r>
                  <a:rPr lang="en-US" sz="1400" dirty="0"/>
                  <a:t>@</a:t>
                </a:r>
                <a:r>
                  <a:rPr lang="en-US" sz="1400" dirty="0" err="1"/>
                  <a:t>janegilring</a:t>
                </a:r>
                <a:endParaRPr lang="nb-NO" sz="1400" dirty="0"/>
              </a:p>
            </p:txBody>
          </p:sp>
        </p:grpSp>
        <p:grpSp>
          <p:nvGrpSpPr>
            <p:cNvPr id="30" name="Group 29">
              <a:extLst>
                <a:ext uri="{FF2B5EF4-FFF2-40B4-BE49-F238E27FC236}">
                  <a16:creationId xmlns:a16="http://schemas.microsoft.com/office/drawing/2014/main" id="{1B79BF71-B3BA-4E32-88F5-855A81F8D8C0}"/>
                </a:ext>
              </a:extLst>
            </p:cNvPr>
            <p:cNvGrpSpPr/>
            <p:nvPr/>
          </p:nvGrpSpPr>
          <p:grpSpPr>
            <a:xfrm>
              <a:off x="8280247" y="5073389"/>
              <a:ext cx="1723344" cy="307777"/>
              <a:chOff x="6487733" y="5073390"/>
              <a:chExt cx="1723344" cy="307777"/>
            </a:xfrm>
          </p:grpSpPr>
          <p:pic>
            <p:nvPicPr>
              <p:cNvPr id="31" name="Graphic 30">
                <a:extLst>
                  <a:ext uri="{FF2B5EF4-FFF2-40B4-BE49-F238E27FC236}">
                    <a16:creationId xmlns:a16="http://schemas.microsoft.com/office/drawing/2014/main" id="{FD6130E2-CB46-458B-9A8B-553AABED1A1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17797" y="5108265"/>
                <a:ext cx="237066" cy="238026"/>
              </a:xfrm>
              <a:prstGeom prst="rect">
                <a:avLst/>
              </a:prstGeom>
            </p:spPr>
          </p:pic>
          <p:pic>
            <p:nvPicPr>
              <p:cNvPr id="32" name="Graphic 31">
                <a:extLst>
                  <a:ext uri="{FF2B5EF4-FFF2-40B4-BE49-F238E27FC236}">
                    <a16:creationId xmlns:a16="http://schemas.microsoft.com/office/drawing/2014/main" id="{77895954-B7C3-4A44-ABC9-C56C1C06F6C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87733" y="5108265"/>
                <a:ext cx="237066" cy="238026"/>
              </a:xfrm>
              <a:prstGeom prst="rect">
                <a:avLst/>
              </a:prstGeom>
            </p:spPr>
          </p:pic>
          <p:sp>
            <p:nvSpPr>
              <p:cNvPr id="33" name="Rectangle 32">
                <a:extLst>
                  <a:ext uri="{FF2B5EF4-FFF2-40B4-BE49-F238E27FC236}">
                    <a16:creationId xmlns:a16="http://schemas.microsoft.com/office/drawing/2014/main" id="{4900F7E7-BA11-4BDB-8CF8-3E076A4ADB11}"/>
                  </a:ext>
                </a:extLst>
              </p:cNvPr>
              <p:cNvSpPr/>
              <p:nvPr/>
            </p:nvSpPr>
            <p:spPr>
              <a:xfrm>
                <a:off x="7054863" y="5073390"/>
                <a:ext cx="1156214" cy="307777"/>
              </a:xfrm>
              <a:prstGeom prst="rect">
                <a:avLst/>
              </a:prstGeom>
            </p:spPr>
            <p:txBody>
              <a:bodyPr wrap="none">
                <a:spAutoFit/>
              </a:bodyPr>
              <a:lstStyle/>
              <a:p>
                <a:r>
                  <a:rPr lang="en-US" sz="1400" dirty="0"/>
                  <a:t>@</a:t>
                </a:r>
                <a:r>
                  <a:rPr lang="en-US" sz="1400" dirty="0" err="1"/>
                  <a:t>anderseide</a:t>
                </a:r>
                <a:endParaRPr lang="nb-NO" sz="1400" dirty="0"/>
              </a:p>
            </p:txBody>
          </p:sp>
        </p:grpSp>
      </p:grpSp>
    </p:spTree>
    <p:extLst>
      <p:ext uri="{BB962C8B-B14F-4D97-AF65-F5344CB8AC3E}">
        <p14:creationId xmlns:p14="http://schemas.microsoft.com/office/powerpoint/2010/main" val="1000329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500" fill="hold"/>
                                        <p:tgtEl>
                                          <p:spTgt spid="4"/>
                                        </p:tgtEl>
                                      </p:cBhvr>
                                      <p:by x="150000" y="150000"/>
                                    </p:animScale>
                                  </p:childTnLst>
                                </p:cTn>
                              </p:par>
                            </p:childTnLst>
                          </p:cTn>
                        </p:par>
                        <p:par>
                          <p:cTn id="7" fill="hold">
                            <p:stCondLst>
                              <p:cond delay="500"/>
                            </p:stCondLst>
                            <p:childTnLst>
                              <p:par>
                                <p:cTn id="8" presetID="1" presetClass="entr" presetSubtype="0" fill="hold" nodeType="afterEffect">
                                  <p:stCondLst>
                                    <p:cond delay="250"/>
                                  </p:stCondLst>
                                  <p:childTnLst>
                                    <p:set>
                                      <p:cBhvr>
                                        <p:cTn id="9" dur="1" fill="hold">
                                          <p:stCondLst>
                                            <p:cond delay="0"/>
                                          </p:stCondLst>
                                        </p:cTn>
                                        <p:tgtEl>
                                          <p:spTgt spid="19"/>
                                        </p:tgtEl>
                                        <p:attrNameLst>
                                          <p:attrName>style.visibility</p:attrName>
                                        </p:attrNameLst>
                                      </p:cBhvr>
                                      <p:to>
                                        <p:strVal val="visible"/>
                                      </p:to>
                                    </p:set>
                                  </p:childTnLst>
                                </p:cTn>
                              </p:par>
                              <p:par>
                                <p:cTn id="10" presetID="10" presetClass="entr" presetSubtype="0" fill="hold"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par>
                          <p:cTn id="13" fill="hold">
                            <p:stCondLst>
                              <p:cond delay="1000"/>
                            </p:stCondLst>
                            <p:childTnLst>
                              <p:par>
                                <p:cTn id="14" presetID="1" presetClass="entr" presetSubtype="0" fill="hold" nodeType="afterEffect">
                                  <p:stCondLst>
                                    <p:cond delay="250"/>
                                  </p:stCondLst>
                                  <p:childTnLst>
                                    <p:set>
                                      <p:cBhvr>
                                        <p:cTn id="15" dur="1" fill="hold">
                                          <p:stCondLst>
                                            <p:cond delay="0"/>
                                          </p:stCondLst>
                                        </p:cTn>
                                        <p:tgtEl>
                                          <p:spTgt spid="20"/>
                                        </p:tgtEl>
                                        <p:attrNameLst>
                                          <p:attrName>style.visibility</p:attrName>
                                        </p:attrNameLst>
                                      </p:cBhvr>
                                      <p:to>
                                        <p:strVal val="visible"/>
                                      </p:to>
                                    </p:set>
                                  </p:childTnLst>
                                </p:cTn>
                              </p:par>
                            </p:childTnLst>
                          </p:cTn>
                        </p:par>
                        <p:par>
                          <p:cTn id="16" fill="hold">
                            <p:stCondLst>
                              <p:cond delay="1250"/>
                            </p:stCondLst>
                            <p:childTnLst>
                              <p:par>
                                <p:cTn id="17" presetID="1" presetClass="entr" presetSubtype="0" fill="hold" nodeType="afterEffect">
                                  <p:stCondLst>
                                    <p:cond delay="250"/>
                                  </p:stCondLst>
                                  <p:childTnLst>
                                    <p:set>
                                      <p:cBhvr>
                                        <p:cTn id="18" dur="1" fill="hold">
                                          <p:stCondLst>
                                            <p:cond delay="0"/>
                                          </p:stCondLst>
                                        </p:cTn>
                                        <p:tgtEl>
                                          <p:spTgt spid="26"/>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nodeType="afterEffect">
                                  <p:stCondLst>
                                    <p:cond delay="250"/>
                                  </p:stCondLst>
                                  <p:childTnLst>
                                    <p:set>
                                      <p:cBhvr>
                                        <p:cTn id="21"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13B40A7-162C-47BE-B437-9B79E369B20C}"/>
              </a:ext>
            </a:extLst>
          </p:cNvPr>
          <p:cNvSpPr/>
          <p:nvPr/>
        </p:nvSpPr>
        <p:spPr bwMode="auto">
          <a:xfrm>
            <a:off x="5268986" y="349097"/>
            <a:ext cx="6613623" cy="755984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 name="Title 3"/>
          <p:cNvSpPr txBox="1">
            <a:spLocks/>
          </p:cNvSpPr>
          <p:nvPr/>
        </p:nvSpPr>
        <p:spPr>
          <a:xfrm>
            <a:off x="268928" y="269414"/>
            <a:ext cx="4258329" cy="174024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r>
              <a:rPr lang="en-US" sz="4313" spc="-100" dirty="0">
                <a:solidFill>
                  <a:schemeClr val="tx1"/>
                </a:solidFill>
                <a:latin typeface="Segoe UI Light"/>
              </a:rPr>
              <a:t>Connected data</a:t>
            </a:r>
          </a:p>
        </p:txBody>
      </p:sp>
      <p:sp>
        <p:nvSpPr>
          <p:cNvPr id="11" name="Rectangle 10"/>
          <p:cNvSpPr/>
          <p:nvPr/>
        </p:nvSpPr>
        <p:spPr>
          <a:xfrm>
            <a:off x="268928" y="1433678"/>
            <a:ext cx="4029723" cy="2351713"/>
          </a:xfrm>
          <a:prstGeom prst="rect">
            <a:avLst/>
          </a:prstGeom>
        </p:spPr>
        <p:txBody>
          <a:bodyPr wrap="square" tIns="143407" bIns="143407" anchor="t" anchorCtr="0">
            <a:noAutofit/>
          </a:bodyPr>
          <a:lstStyle/>
          <a:p>
            <a:pPr defTabSz="913851">
              <a:spcAft>
                <a:spcPts val="1765"/>
              </a:spcAft>
              <a:defRPr/>
            </a:pPr>
            <a:r>
              <a:rPr lang="en-US" sz="1765" kern="0" spc="-29" dirty="0">
                <a:latin typeface="Segoe UI"/>
                <a:cs typeface="Segoe UI Semibold" panose="020B0702040204020203" pitchFamily="34" charset="0"/>
              </a:rPr>
              <a:t>Common data service provides a rich platform + standard model that gets creators instantly productive</a:t>
            </a:r>
          </a:p>
          <a:p>
            <a:pPr defTabSz="913851">
              <a:spcAft>
                <a:spcPts val="1765"/>
              </a:spcAft>
              <a:defRPr/>
            </a:pPr>
            <a:r>
              <a:rPr lang="en-US" sz="1765" kern="0" spc="-29" dirty="0">
                <a:latin typeface="Segoe UI"/>
                <a:cs typeface="Segoe UI Semibold" panose="020B0702040204020203" pitchFamily="34" charset="0"/>
              </a:rPr>
              <a:t>Add 160+ connected data sources</a:t>
            </a:r>
          </a:p>
          <a:p>
            <a:pPr defTabSz="913851">
              <a:spcAft>
                <a:spcPts val="1765"/>
              </a:spcAft>
              <a:defRPr/>
            </a:pPr>
            <a:r>
              <a:rPr lang="en-US" sz="1765" kern="0" spc="-29" dirty="0">
                <a:latin typeface="Segoe UI"/>
                <a:cs typeface="Segoe UI Semibold" panose="020B0702040204020203" pitchFamily="34" charset="0"/>
              </a:rPr>
              <a:t>Add custom connectors and on-premises sources </a:t>
            </a:r>
          </a:p>
        </p:txBody>
      </p:sp>
      <p:grpSp>
        <p:nvGrpSpPr>
          <p:cNvPr id="6" name="Group 5">
            <a:extLst>
              <a:ext uri="{FF2B5EF4-FFF2-40B4-BE49-F238E27FC236}">
                <a16:creationId xmlns:a16="http://schemas.microsoft.com/office/drawing/2014/main" id="{58FE4F2E-A90A-4B9D-B25E-4A54F5CB26AA}"/>
              </a:ext>
            </a:extLst>
          </p:cNvPr>
          <p:cNvGrpSpPr/>
          <p:nvPr/>
        </p:nvGrpSpPr>
        <p:grpSpPr>
          <a:xfrm>
            <a:off x="5499400" y="546736"/>
            <a:ext cx="5984798" cy="6979729"/>
            <a:chOff x="5609674" y="557202"/>
            <a:chExt cx="6104806" cy="7119687"/>
          </a:xfrm>
        </p:grpSpPr>
        <p:pic>
          <p:nvPicPr>
            <p:cNvPr id="17" name="Picture 16">
              <a:extLst>
                <a:ext uri="{FF2B5EF4-FFF2-40B4-BE49-F238E27FC236}">
                  <a16:creationId xmlns:a16="http://schemas.microsoft.com/office/drawing/2014/main" id="{B9F27C89-3AB0-4083-8508-0AB87C5CD9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609675" y="557202"/>
              <a:ext cx="2030645" cy="1087901"/>
            </a:xfrm>
            <a:prstGeom prst="rect">
              <a:avLst/>
            </a:prstGeom>
          </p:spPr>
        </p:pic>
        <p:pic>
          <p:nvPicPr>
            <p:cNvPr id="18" name="Picture 17">
              <a:extLst>
                <a:ext uri="{FF2B5EF4-FFF2-40B4-BE49-F238E27FC236}">
                  <a16:creationId xmlns:a16="http://schemas.microsoft.com/office/drawing/2014/main" id="{43D8CCB8-DA49-4878-848F-24C78313EAA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11956" y="1645103"/>
              <a:ext cx="6102524" cy="2357793"/>
            </a:xfrm>
            <a:prstGeom prst="rect">
              <a:avLst/>
            </a:prstGeom>
          </p:spPr>
        </p:pic>
        <p:pic>
          <p:nvPicPr>
            <p:cNvPr id="19" name="Picture 18">
              <a:extLst>
                <a:ext uri="{FF2B5EF4-FFF2-40B4-BE49-F238E27FC236}">
                  <a16:creationId xmlns:a16="http://schemas.microsoft.com/office/drawing/2014/main" id="{BC9E1F42-798B-4C85-80E4-28ADAD3840AB}"/>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754241" y="562451"/>
              <a:ext cx="3960239" cy="1115516"/>
            </a:xfrm>
            <a:prstGeom prst="rect">
              <a:avLst/>
            </a:prstGeom>
          </p:spPr>
        </p:pic>
        <p:grpSp>
          <p:nvGrpSpPr>
            <p:cNvPr id="2" name="Group 1">
              <a:extLst>
                <a:ext uri="{FF2B5EF4-FFF2-40B4-BE49-F238E27FC236}">
                  <a16:creationId xmlns:a16="http://schemas.microsoft.com/office/drawing/2014/main" id="{35B30A4F-3955-4F01-A5CE-E97A2EC20F5E}"/>
                </a:ext>
              </a:extLst>
            </p:cNvPr>
            <p:cNvGrpSpPr/>
            <p:nvPr/>
          </p:nvGrpSpPr>
          <p:grpSpPr>
            <a:xfrm>
              <a:off x="5609674" y="4158252"/>
              <a:ext cx="6104805" cy="3518637"/>
              <a:chOff x="1020762" y="260350"/>
              <a:chExt cx="10851938" cy="6254750"/>
            </a:xfrm>
          </p:grpSpPr>
          <p:pic>
            <p:nvPicPr>
              <p:cNvPr id="20" name="Picture 19">
                <a:extLst>
                  <a:ext uri="{FF2B5EF4-FFF2-40B4-BE49-F238E27FC236}">
                    <a16:creationId xmlns:a16="http://schemas.microsoft.com/office/drawing/2014/main" id="{C5ED8442-C3FC-4464-BB33-2D3274E83B9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33462" y="260350"/>
                <a:ext cx="2954338" cy="2182254"/>
              </a:xfrm>
              <a:prstGeom prst="rect">
                <a:avLst/>
              </a:prstGeom>
            </p:spPr>
          </p:pic>
          <p:pic>
            <p:nvPicPr>
              <p:cNvPr id="21" name="Picture 8">
                <a:extLst>
                  <a:ext uri="{FF2B5EF4-FFF2-40B4-BE49-F238E27FC236}">
                    <a16:creationId xmlns:a16="http://schemas.microsoft.com/office/drawing/2014/main" id="{7389181A-E162-4522-AA66-4454AA00D45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20762" y="2691654"/>
                <a:ext cx="10851938" cy="3823446"/>
              </a:xfrm>
              <a:prstGeom prst="rect">
                <a:avLst/>
              </a:prstGeom>
            </p:spPr>
          </p:pic>
          <p:pic>
            <p:nvPicPr>
              <p:cNvPr id="22" name="Picture 21">
                <a:extLst>
                  <a:ext uri="{FF2B5EF4-FFF2-40B4-BE49-F238E27FC236}">
                    <a16:creationId xmlns:a16="http://schemas.microsoft.com/office/drawing/2014/main" id="{172D5A0D-C0E9-47CE-AF54-30D6BA32A1DD}"/>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171861" y="282121"/>
                <a:ext cx="7693568" cy="1992437"/>
              </a:xfrm>
              <a:prstGeom prst="rect">
                <a:avLst/>
              </a:prstGeom>
            </p:spPr>
          </p:pic>
        </p:grpSp>
      </p:grpSp>
    </p:spTree>
    <p:extLst>
      <p:ext uri="{BB962C8B-B14F-4D97-AF65-F5344CB8AC3E}">
        <p14:creationId xmlns:p14="http://schemas.microsoft.com/office/powerpoint/2010/main" val="582470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3.33674E-6 2.91421E-6 L 3.33674E-6 0.25011 " pathEditMode="relative" rAng="0" ptsTypes="AA">
                                      <p:cBhvr>
                                        <p:cTn id="9" dur="750" spd="-100000" fill="hold"/>
                                        <p:tgtEl>
                                          <p:spTgt spid="3"/>
                                        </p:tgtEl>
                                        <p:attrNameLst>
                                          <p:attrName>ppt_x</p:attrName>
                                          <p:attrName>ppt_y</p:attrName>
                                        </p:attrNameLst>
                                      </p:cBhvr>
                                      <p:rCtr x="0" y="12506"/>
                                    </p:animMotion>
                                  </p:childTnLst>
                                </p:cTn>
                              </p:par>
                              <p:par>
                                <p:cTn id="10" presetID="10"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50"/>
                                        <p:tgtEl>
                                          <p:spTgt spid="11"/>
                                        </p:tgtEl>
                                      </p:cBhvr>
                                    </p:animEffect>
                                  </p:childTnLst>
                                </p:cTn>
                              </p:par>
                              <p:par>
                                <p:cTn id="13" presetID="42" presetClass="path" presetSubtype="0" decel="100000" fill="hold" grpId="1" nodeType="withEffect">
                                  <p:stCondLst>
                                    <p:cond delay="0"/>
                                  </p:stCondLst>
                                  <p:childTnLst>
                                    <p:animMotion origin="layout" path="M -6.58667E-7 -3.76759E-7 L -6.58667E-7 0.25011 " pathEditMode="relative" rAng="0" ptsTypes="AA">
                                      <p:cBhvr>
                                        <p:cTn id="14" dur="750" spd="-100000" fill="hold"/>
                                        <p:tgtEl>
                                          <p:spTgt spid="11"/>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1" grpId="0"/>
      <p:bldP spid="11"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14643" t="21675" r="12959" b="22764"/>
          <a:stretch/>
        </p:blipFill>
        <p:spPr>
          <a:xfrm>
            <a:off x="3556130" y="668560"/>
            <a:ext cx="4706229" cy="5581807"/>
          </a:xfrm>
          <a:prstGeom prst="rect">
            <a:avLst/>
          </a:prstGeom>
        </p:spPr>
      </p:pic>
      <p:grpSp>
        <p:nvGrpSpPr>
          <p:cNvPr id="5" name="Group 4"/>
          <p:cNvGrpSpPr/>
          <p:nvPr/>
        </p:nvGrpSpPr>
        <p:grpSpPr>
          <a:xfrm>
            <a:off x="797947" y="4216902"/>
            <a:ext cx="2438680" cy="1056042"/>
            <a:chOff x="470973" y="2236257"/>
            <a:chExt cx="2487581" cy="1077218"/>
          </a:xfrm>
        </p:grpSpPr>
        <p:sp>
          <p:nvSpPr>
            <p:cNvPr id="6" name="Rectangle 5"/>
            <p:cNvSpPr/>
            <p:nvPr/>
          </p:nvSpPr>
          <p:spPr>
            <a:xfrm>
              <a:off x="470973" y="2236257"/>
              <a:ext cx="2487581" cy="1077218"/>
            </a:xfrm>
            <a:prstGeom prst="rect">
              <a:avLst/>
            </a:prstGeom>
          </p:spPr>
          <p:txBody>
            <a:bodyPr wrap="square">
              <a:spAutoFit/>
            </a:bodyPr>
            <a:lstStyle/>
            <a:p>
              <a:pPr algn="r" defTabSz="914367"/>
              <a:r>
                <a:rPr lang="en-US" sz="1568" b="1" dirty="0">
                  <a:solidFill>
                    <a:prstClr val="black">
                      <a:lumMod val="85000"/>
                      <a:lumOff val="15000"/>
                    </a:prstClr>
                  </a:solidFill>
                  <a:latin typeface="Segoe UI Light" panose="020B0502040204020203" pitchFamily="34" charset="0"/>
                  <a:cs typeface="Segoe UI Light" panose="020B0502040204020203" pitchFamily="34" charset="0"/>
                </a:rPr>
                <a:t>Connections</a:t>
              </a:r>
              <a:br>
                <a:rPr lang="en-US" sz="1568" dirty="0">
                  <a:solidFill>
                    <a:prstClr val="black">
                      <a:lumMod val="85000"/>
                      <a:lumOff val="15000"/>
                    </a:prstClr>
                  </a:solidFill>
                  <a:latin typeface="Segoe UI Light" panose="020B0502040204020203" pitchFamily="34" charset="0"/>
                  <a:cs typeface="Segoe UI Light" panose="020B0502040204020203" pitchFamily="34" charset="0"/>
                </a:rPr>
              </a:br>
              <a:r>
                <a:rPr lang="en-US" sz="1568" dirty="0">
                  <a:solidFill>
                    <a:prstClr val="black">
                      <a:lumMod val="85000"/>
                      <a:lumOff val="15000"/>
                    </a:prstClr>
                  </a:solidFill>
                  <a:latin typeface="Segoe UI Light" panose="020B0502040204020203" pitchFamily="34" charset="0"/>
                  <a:cs typeface="Segoe UI Light" panose="020B0502040204020203" pitchFamily="34" charset="0"/>
                </a:rPr>
                <a:t>Build apps that interact with your data sources and respect their permissions</a:t>
              </a:r>
            </a:p>
          </p:txBody>
        </p:sp>
        <p:sp>
          <p:nvSpPr>
            <p:cNvPr id="7" name="Line Callout 2 (Accent Bar) 6"/>
            <p:cNvSpPr/>
            <p:nvPr/>
          </p:nvSpPr>
          <p:spPr>
            <a:xfrm flipH="1">
              <a:off x="2874585" y="2346956"/>
              <a:ext cx="83967" cy="924818"/>
            </a:xfrm>
            <a:prstGeom prst="accentCallout2">
              <a:avLst>
                <a:gd name="adj1" fmla="val 18750"/>
                <a:gd name="adj2" fmla="val -8333"/>
                <a:gd name="adj3" fmla="val 18946"/>
                <a:gd name="adj4" fmla="val -327024"/>
                <a:gd name="adj5" fmla="val 61797"/>
                <a:gd name="adj6" fmla="val -783623"/>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dirty="0">
                <a:solidFill>
                  <a:prstClr val="white"/>
                </a:solidFill>
                <a:latin typeface="Calibri"/>
              </a:endParaRPr>
            </a:p>
          </p:txBody>
        </p:sp>
      </p:grpSp>
      <p:grpSp>
        <p:nvGrpSpPr>
          <p:cNvPr id="16" name="Group 15"/>
          <p:cNvGrpSpPr/>
          <p:nvPr/>
        </p:nvGrpSpPr>
        <p:grpSpPr>
          <a:xfrm flipH="1">
            <a:off x="8785274" y="5020487"/>
            <a:ext cx="2913381" cy="1056042"/>
            <a:chOff x="-51373" y="2278062"/>
            <a:chExt cx="3009927" cy="1077218"/>
          </a:xfrm>
        </p:grpSpPr>
        <p:sp>
          <p:nvSpPr>
            <p:cNvPr id="17" name="Rectangle 16"/>
            <p:cNvSpPr/>
            <p:nvPr/>
          </p:nvSpPr>
          <p:spPr>
            <a:xfrm>
              <a:off x="-51373" y="2278062"/>
              <a:ext cx="3009927" cy="1077218"/>
            </a:xfrm>
            <a:prstGeom prst="rect">
              <a:avLst/>
            </a:prstGeom>
          </p:spPr>
          <p:txBody>
            <a:bodyPr wrap="square">
              <a:spAutoFit/>
            </a:bodyPr>
            <a:lstStyle/>
            <a:p>
              <a:pPr defTabSz="914367"/>
              <a:r>
                <a:rPr lang="en-US" sz="1568" b="1" dirty="0">
                  <a:solidFill>
                    <a:prstClr val="black">
                      <a:lumMod val="85000"/>
                      <a:lumOff val="15000"/>
                    </a:prstClr>
                  </a:solidFill>
                  <a:latin typeface="Segoe UI Light" panose="020B0502040204020203" pitchFamily="34" charset="0"/>
                  <a:cs typeface="Segoe UI Light" panose="020B0502040204020203" pitchFamily="34" charset="0"/>
                </a:rPr>
                <a:t>Your data</a:t>
              </a:r>
              <a:br>
                <a:rPr lang="en-US" sz="1568" dirty="0">
                  <a:solidFill>
                    <a:prstClr val="black">
                      <a:lumMod val="85000"/>
                      <a:lumOff val="15000"/>
                    </a:prstClr>
                  </a:solidFill>
                  <a:latin typeface="Segoe UI Light" panose="020B0502040204020203" pitchFamily="34" charset="0"/>
                  <a:cs typeface="Segoe UI Light" panose="020B0502040204020203" pitchFamily="34" charset="0"/>
                </a:rPr>
              </a:br>
              <a:r>
                <a:rPr lang="en-US" sz="1568" dirty="0">
                  <a:solidFill>
                    <a:prstClr val="black">
                      <a:lumMod val="85000"/>
                      <a:lumOff val="15000"/>
                    </a:prstClr>
                  </a:solidFill>
                  <a:latin typeface="Segoe UI Light" panose="020B0502040204020203" pitchFamily="34" charset="0"/>
                  <a:cs typeface="Segoe UI Light" panose="020B0502040204020203" pitchFamily="34" charset="0"/>
                </a:rPr>
                <a:t>PowerApps connects to a range of data sources and systems, including custom APIs</a:t>
              </a:r>
            </a:p>
          </p:txBody>
        </p:sp>
        <p:sp>
          <p:nvSpPr>
            <p:cNvPr id="18" name="Line Callout 2 (Accent Bar) 17"/>
            <p:cNvSpPr/>
            <p:nvPr/>
          </p:nvSpPr>
          <p:spPr>
            <a:xfrm flipH="1">
              <a:off x="2798214" y="2388656"/>
              <a:ext cx="160340" cy="880005"/>
            </a:xfrm>
            <a:prstGeom prst="accentCallout2">
              <a:avLst>
                <a:gd name="adj1" fmla="val 20972"/>
                <a:gd name="adj2" fmla="val 1880"/>
                <a:gd name="adj3" fmla="val 20824"/>
                <a:gd name="adj4" fmla="val -224795"/>
                <a:gd name="adj5" fmla="val 60865"/>
                <a:gd name="adj6" fmla="val -372596"/>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dirty="0">
                <a:solidFill>
                  <a:prstClr val="white"/>
                </a:solidFill>
                <a:latin typeface="Calibri"/>
              </a:endParaRPr>
            </a:p>
          </p:txBody>
        </p:sp>
      </p:grpSp>
      <p:grpSp>
        <p:nvGrpSpPr>
          <p:cNvPr id="19" name="Group 18"/>
          <p:cNvGrpSpPr/>
          <p:nvPr/>
        </p:nvGrpSpPr>
        <p:grpSpPr>
          <a:xfrm flipH="1">
            <a:off x="8785275" y="3130192"/>
            <a:ext cx="2614572" cy="1056042"/>
            <a:chOff x="257338" y="2278062"/>
            <a:chExt cx="2701216" cy="1077218"/>
          </a:xfrm>
        </p:grpSpPr>
        <p:sp>
          <p:nvSpPr>
            <p:cNvPr id="20" name="Rectangle 19"/>
            <p:cNvSpPr/>
            <p:nvPr/>
          </p:nvSpPr>
          <p:spPr>
            <a:xfrm>
              <a:off x="257338" y="2278062"/>
              <a:ext cx="2701216" cy="1077218"/>
            </a:xfrm>
            <a:prstGeom prst="rect">
              <a:avLst/>
            </a:prstGeom>
          </p:spPr>
          <p:txBody>
            <a:bodyPr wrap="square">
              <a:spAutoFit/>
            </a:bodyPr>
            <a:lstStyle/>
            <a:p>
              <a:pPr defTabSz="914367"/>
              <a:r>
                <a:rPr lang="en-US" sz="1568" b="1" dirty="0">
                  <a:solidFill>
                    <a:prstClr val="black">
                      <a:lumMod val="85000"/>
                      <a:lumOff val="15000"/>
                    </a:prstClr>
                  </a:solidFill>
                  <a:latin typeface="Segoe UI Light" panose="020B0502040204020203" pitchFamily="34" charset="0"/>
                  <a:cs typeface="Segoe UI Light" panose="020B0502040204020203" pitchFamily="34" charset="0"/>
                </a:rPr>
                <a:t>Create in PowerApps Studio</a:t>
              </a:r>
              <a:br>
                <a:rPr lang="en-US" sz="1568" b="1" dirty="0">
                  <a:solidFill>
                    <a:prstClr val="black">
                      <a:lumMod val="85000"/>
                      <a:lumOff val="15000"/>
                    </a:prstClr>
                  </a:solidFill>
                  <a:latin typeface="Segoe UI Light" panose="020B0502040204020203" pitchFamily="34" charset="0"/>
                  <a:cs typeface="Segoe UI Light" panose="020B0502040204020203" pitchFamily="34" charset="0"/>
                </a:rPr>
              </a:br>
              <a:r>
                <a:rPr lang="en-US" sz="1568" dirty="0">
                  <a:solidFill>
                    <a:prstClr val="black">
                      <a:lumMod val="85000"/>
                      <a:lumOff val="15000"/>
                    </a:prstClr>
                  </a:solidFill>
                  <a:latin typeface="Segoe UI Light" panose="020B0502040204020203" pitchFamily="34" charset="0"/>
                  <a:cs typeface="Segoe UI Light" panose="020B0502040204020203" pitchFamily="34" charset="0"/>
                </a:rPr>
                <a:t>Build apps in a visual experience that shows exactly what you’ll get</a:t>
              </a:r>
            </a:p>
          </p:txBody>
        </p:sp>
        <p:sp>
          <p:nvSpPr>
            <p:cNvPr id="21" name="Line Callout 2 (Accent Bar) 20"/>
            <p:cNvSpPr/>
            <p:nvPr/>
          </p:nvSpPr>
          <p:spPr>
            <a:xfrm flipH="1">
              <a:off x="2798214" y="2388656"/>
              <a:ext cx="160340" cy="880005"/>
            </a:xfrm>
            <a:prstGeom prst="accentCallout2">
              <a:avLst>
                <a:gd name="adj1" fmla="val 20972"/>
                <a:gd name="adj2" fmla="val 1880"/>
                <a:gd name="adj3" fmla="val 20824"/>
                <a:gd name="adj4" fmla="val -224795"/>
                <a:gd name="adj5" fmla="val 60865"/>
                <a:gd name="adj6" fmla="val -372596"/>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dirty="0">
                <a:solidFill>
                  <a:prstClr val="white"/>
                </a:solidFill>
                <a:latin typeface="Calibri"/>
              </a:endParaRPr>
            </a:p>
          </p:txBody>
        </p:sp>
      </p:grpSp>
      <p:grpSp>
        <p:nvGrpSpPr>
          <p:cNvPr id="22" name="Group 21"/>
          <p:cNvGrpSpPr/>
          <p:nvPr/>
        </p:nvGrpSpPr>
        <p:grpSpPr>
          <a:xfrm>
            <a:off x="635132" y="2423950"/>
            <a:ext cx="2601495" cy="1056042"/>
            <a:chOff x="304895" y="2236257"/>
            <a:chExt cx="2653660" cy="1077218"/>
          </a:xfrm>
        </p:grpSpPr>
        <p:sp>
          <p:nvSpPr>
            <p:cNvPr id="23" name="Rectangle 22"/>
            <p:cNvSpPr/>
            <p:nvPr/>
          </p:nvSpPr>
          <p:spPr>
            <a:xfrm>
              <a:off x="304895" y="2236257"/>
              <a:ext cx="2653659" cy="1077218"/>
            </a:xfrm>
            <a:prstGeom prst="rect">
              <a:avLst/>
            </a:prstGeom>
          </p:spPr>
          <p:txBody>
            <a:bodyPr wrap="square">
              <a:spAutoFit/>
            </a:bodyPr>
            <a:lstStyle/>
            <a:p>
              <a:pPr algn="r" defTabSz="914367"/>
              <a:r>
                <a:rPr lang="en-US" sz="1568" b="1" dirty="0">
                  <a:solidFill>
                    <a:prstClr val="black">
                      <a:lumMod val="85000"/>
                      <a:lumOff val="15000"/>
                    </a:prstClr>
                  </a:solidFill>
                  <a:latin typeface="Segoe UI Light" panose="020B0502040204020203" pitchFamily="34" charset="0"/>
                  <a:cs typeface="Segoe UI Light" panose="020B0502040204020203" pitchFamily="34" charset="0"/>
                </a:rPr>
                <a:t>PowerApps Cloud</a:t>
              </a:r>
              <a:br>
                <a:rPr lang="en-US" sz="1568" dirty="0">
                  <a:solidFill>
                    <a:prstClr val="black">
                      <a:lumMod val="85000"/>
                      <a:lumOff val="15000"/>
                    </a:prstClr>
                  </a:solidFill>
                  <a:latin typeface="Segoe UI Light" panose="020B0502040204020203" pitchFamily="34" charset="0"/>
                  <a:cs typeface="Segoe UI Light" panose="020B0502040204020203" pitchFamily="34" charset="0"/>
                </a:rPr>
              </a:br>
              <a:r>
                <a:rPr lang="en-US" sz="1568" dirty="0">
                  <a:solidFill>
                    <a:prstClr val="black">
                      <a:lumMod val="85000"/>
                      <a:lumOff val="15000"/>
                    </a:prstClr>
                  </a:solidFill>
                  <a:latin typeface="Segoe UI Light" panose="020B0502040204020203" pitchFamily="34" charset="0"/>
                  <a:cs typeface="Segoe UI Light" panose="020B0502040204020203" pitchFamily="34" charset="0"/>
                </a:rPr>
                <a:t>Publish apps to people in your organization so they can access anywhere</a:t>
              </a:r>
            </a:p>
          </p:txBody>
        </p:sp>
        <p:sp>
          <p:nvSpPr>
            <p:cNvPr id="24" name="Line Callout 2 (Accent Bar) 23"/>
            <p:cNvSpPr/>
            <p:nvPr/>
          </p:nvSpPr>
          <p:spPr>
            <a:xfrm flipH="1">
              <a:off x="2874585" y="2347060"/>
              <a:ext cx="83970" cy="796603"/>
            </a:xfrm>
            <a:prstGeom prst="accentCallout2">
              <a:avLst>
                <a:gd name="adj1" fmla="val 18750"/>
                <a:gd name="adj2" fmla="val -8333"/>
                <a:gd name="adj3" fmla="val 17736"/>
                <a:gd name="adj4" fmla="val -296775"/>
                <a:gd name="adj5" fmla="val 80107"/>
                <a:gd name="adj6" fmla="val -682791"/>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dirty="0">
                <a:solidFill>
                  <a:prstClr val="white"/>
                </a:solidFill>
                <a:latin typeface="Calibri"/>
              </a:endParaRPr>
            </a:p>
          </p:txBody>
        </p:sp>
      </p:grpSp>
      <p:grpSp>
        <p:nvGrpSpPr>
          <p:cNvPr id="25" name="Group 24"/>
          <p:cNvGrpSpPr/>
          <p:nvPr/>
        </p:nvGrpSpPr>
        <p:grpSpPr>
          <a:xfrm flipH="1">
            <a:off x="8768289" y="1241304"/>
            <a:ext cx="2706260" cy="1056042"/>
            <a:chOff x="162612" y="2278062"/>
            <a:chExt cx="2795942" cy="1077218"/>
          </a:xfrm>
        </p:grpSpPr>
        <p:sp>
          <p:nvSpPr>
            <p:cNvPr id="26" name="Rectangle 25"/>
            <p:cNvSpPr/>
            <p:nvPr/>
          </p:nvSpPr>
          <p:spPr>
            <a:xfrm>
              <a:off x="162612" y="2278062"/>
              <a:ext cx="2795942" cy="1077218"/>
            </a:xfrm>
            <a:prstGeom prst="rect">
              <a:avLst/>
            </a:prstGeom>
          </p:spPr>
          <p:txBody>
            <a:bodyPr wrap="square">
              <a:spAutoFit/>
            </a:bodyPr>
            <a:lstStyle/>
            <a:p>
              <a:pPr defTabSz="914367"/>
              <a:r>
                <a:rPr lang="en-US" sz="1568" b="1" dirty="0">
                  <a:solidFill>
                    <a:prstClr val="black">
                      <a:lumMod val="85000"/>
                      <a:lumOff val="15000"/>
                    </a:prstClr>
                  </a:solidFill>
                  <a:latin typeface="Segoe UI Light" panose="020B0502040204020203" pitchFamily="34" charset="0"/>
                  <a:cs typeface="Segoe UI Light" panose="020B0502040204020203" pitchFamily="34" charset="0"/>
                </a:rPr>
                <a:t>Use on web and mobile</a:t>
              </a:r>
              <a:br>
                <a:rPr lang="en-US" sz="1568" dirty="0">
                  <a:solidFill>
                    <a:prstClr val="black">
                      <a:lumMod val="85000"/>
                      <a:lumOff val="15000"/>
                    </a:prstClr>
                  </a:solidFill>
                  <a:latin typeface="Segoe UI Light" panose="020B0502040204020203" pitchFamily="34" charset="0"/>
                  <a:cs typeface="Segoe UI Light" panose="020B0502040204020203" pitchFamily="34" charset="0"/>
                </a:rPr>
              </a:br>
              <a:r>
                <a:rPr lang="en-US" sz="1568" dirty="0">
                  <a:solidFill>
                    <a:prstClr val="black">
                      <a:lumMod val="85000"/>
                      <a:lumOff val="15000"/>
                    </a:prstClr>
                  </a:solidFill>
                  <a:latin typeface="Segoe UI Light" panose="020B0502040204020203" pitchFamily="34" charset="0"/>
                  <a:cs typeface="Segoe UI Light" panose="020B0502040204020203" pitchFamily="34" charset="0"/>
                </a:rPr>
                <a:t>Find and use apps instantly on the web and in PowerApps mobile for iOS and Android</a:t>
              </a:r>
            </a:p>
          </p:txBody>
        </p:sp>
        <p:sp>
          <p:nvSpPr>
            <p:cNvPr id="27" name="Line Callout 2 (Accent Bar) 26"/>
            <p:cNvSpPr/>
            <p:nvPr/>
          </p:nvSpPr>
          <p:spPr>
            <a:xfrm flipH="1">
              <a:off x="2798214" y="2388656"/>
              <a:ext cx="160340" cy="880005"/>
            </a:xfrm>
            <a:prstGeom prst="accentCallout2">
              <a:avLst>
                <a:gd name="adj1" fmla="val 20972"/>
                <a:gd name="adj2" fmla="val 1880"/>
                <a:gd name="adj3" fmla="val 20824"/>
                <a:gd name="adj4" fmla="val -224795"/>
                <a:gd name="adj5" fmla="val 60865"/>
                <a:gd name="adj6" fmla="val -372596"/>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dirty="0">
                <a:solidFill>
                  <a:prstClr val="white"/>
                </a:solidFill>
                <a:latin typeface="Calibri"/>
              </a:endParaRPr>
            </a:p>
          </p:txBody>
        </p:sp>
      </p:grpSp>
      <p:sp>
        <p:nvSpPr>
          <p:cNvPr id="28" name="TextBox 27"/>
          <p:cNvSpPr txBox="1"/>
          <p:nvPr/>
        </p:nvSpPr>
        <p:spPr>
          <a:xfrm>
            <a:off x="615755" y="711196"/>
            <a:ext cx="3436295" cy="573280"/>
          </a:xfrm>
          <a:prstGeom prst="rect">
            <a:avLst/>
          </a:prstGeom>
          <a:noFill/>
        </p:spPr>
        <p:txBody>
          <a:bodyPr wrap="square" rtlCol="0">
            <a:spAutoFit/>
          </a:bodyPr>
          <a:lstStyle/>
          <a:p>
            <a:pPr defTabSz="914367"/>
            <a:r>
              <a:rPr lang="en-US" sz="3137" dirty="0">
                <a:solidFill>
                  <a:prstClr val="black"/>
                </a:solidFill>
                <a:latin typeface="Segoe UI Light" panose="020B0502040204020203" pitchFamily="34" charset="0"/>
                <a:cs typeface="Segoe UI Light" panose="020B0502040204020203" pitchFamily="34" charset="0"/>
              </a:rPr>
              <a:t>How it works</a:t>
            </a:r>
          </a:p>
        </p:txBody>
      </p:sp>
      <p:grpSp>
        <p:nvGrpSpPr>
          <p:cNvPr id="29" name="Group 28">
            <a:extLst>
              <a:ext uri="{FF2B5EF4-FFF2-40B4-BE49-F238E27FC236}">
                <a16:creationId xmlns:a16="http://schemas.microsoft.com/office/drawing/2014/main" id="{AFB6999F-984C-4A91-A6DC-70BAEF298B6C}"/>
              </a:ext>
            </a:extLst>
          </p:cNvPr>
          <p:cNvGrpSpPr/>
          <p:nvPr/>
        </p:nvGrpSpPr>
        <p:grpSpPr>
          <a:xfrm>
            <a:off x="8625343" y="6492875"/>
            <a:ext cx="3515858" cy="307778"/>
            <a:chOff x="6487733" y="5073389"/>
            <a:chExt cx="3515858" cy="307778"/>
          </a:xfrm>
        </p:grpSpPr>
        <p:grpSp>
          <p:nvGrpSpPr>
            <p:cNvPr id="30" name="Group 29">
              <a:extLst>
                <a:ext uri="{FF2B5EF4-FFF2-40B4-BE49-F238E27FC236}">
                  <a16:creationId xmlns:a16="http://schemas.microsoft.com/office/drawing/2014/main" id="{85797D80-786F-4DD2-9A7C-1980F58775AF}"/>
                </a:ext>
              </a:extLst>
            </p:cNvPr>
            <p:cNvGrpSpPr/>
            <p:nvPr/>
          </p:nvGrpSpPr>
          <p:grpSpPr>
            <a:xfrm>
              <a:off x="6487733" y="5073390"/>
              <a:ext cx="1678332" cy="307777"/>
              <a:chOff x="6487733" y="5073390"/>
              <a:chExt cx="1678332" cy="307777"/>
            </a:xfrm>
          </p:grpSpPr>
          <p:pic>
            <p:nvPicPr>
              <p:cNvPr id="35" name="Graphic 34">
                <a:extLst>
                  <a:ext uri="{FF2B5EF4-FFF2-40B4-BE49-F238E27FC236}">
                    <a16:creationId xmlns:a16="http://schemas.microsoft.com/office/drawing/2014/main" id="{B6436282-0E2D-4C1A-9F7F-DC7E0A3CB3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17797" y="5108265"/>
                <a:ext cx="237066" cy="238026"/>
              </a:xfrm>
              <a:prstGeom prst="rect">
                <a:avLst/>
              </a:prstGeom>
            </p:spPr>
          </p:pic>
          <p:pic>
            <p:nvPicPr>
              <p:cNvPr id="36" name="Graphic 35">
                <a:extLst>
                  <a:ext uri="{FF2B5EF4-FFF2-40B4-BE49-F238E27FC236}">
                    <a16:creationId xmlns:a16="http://schemas.microsoft.com/office/drawing/2014/main" id="{5E267DB1-8569-4510-9259-00661C444A5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87733" y="5108265"/>
                <a:ext cx="237066" cy="238026"/>
              </a:xfrm>
              <a:prstGeom prst="rect">
                <a:avLst/>
              </a:prstGeom>
            </p:spPr>
          </p:pic>
          <p:sp>
            <p:nvSpPr>
              <p:cNvPr id="37" name="Rectangle 36">
                <a:extLst>
                  <a:ext uri="{FF2B5EF4-FFF2-40B4-BE49-F238E27FC236}">
                    <a16:creationId xmlns:a16="http://schemas.microsoft.com/office/drawing/2014/main" id="{B4D255CD-7B1C-491E-9A95-63EF91EFC88C}"/>
                  </a:ext>
                </a:extLst>
              </p:cNvPr>
              <p:cNvSpPr/>
              <p:nvPr/>
            </p:nvSpPr>
            <p:spPr>
              <a:xfrm>
                <a:off x="7054863" y="5073390"/>
                <a:ext cx="1111202" cy="307777"/>
              </a:xfrm>
              <a:prstGeom prst="rect">
                <a:avLst/>
              </a:prstGeom>
            </p:spPr>
            <p:txBody>
              <a:bodyPr wrap="none">
                <a:spAutoFit/>
              </a:bodyPr>
              <a:lstStyle/>
              <a:p>
                <a:r>
                  <a:rPr lang="en-US" sz="1400" dirty="0"/>
                  <a:t>@</a:t>
                </a:r>
                <a:r>
                  <a:rPr lang="en-US" sz="1400" dirty="0" err="1"/>
                  <a:t>janegilring</a:t>
                </a:r>
                <a:endParaRPr lang="nb-NO" sz="1400" dirty="0"/>
              </a:p>
            </p:txBody>
          </p:sp>
        </p:grpSp>
        <p:grpSp>
          <p:nvGrpSpPr>
            <p:cNvPr id="31" name="Group 30">
              <a:extLst>
                <a:ext uri="{FF2B5EF4-FFF2-40B4-BE49-F238E27FC236}">
                  <a16:creationId xmlns:a16="http://schemas.microsoft.com/office/drawing/2014/main" id="{1059EFF5-8FB1-432C-93B3-3E614E9E80F9}"/>
                </a:ext>
              </a:extLst>
            </p:cNvPr>
            <p:cNvGrpSpPr/>
            <p:nvPr/>
          </p:nvGrpSpPr>
          <p:grpSpPr>
            <a:xfrm>
              <a:off x="8280247" y="5073389"/>
              <a:ext cx="1723344" cy="307777"/>
              <a:chOff x="6487733" y="5073390"/>
              <a:chExt cx="1723344" cy="307777"/>
            </a:xfrm>
          </p:grpSpPr>
          <p:pic>
            <p:nvPicPr>
              <p:cNvPr id="32" name="Graphic 31">
                <a:extLst>
                  <a:ext uri="{FF2B5EF4-FFF2-40B4-BE49-F238E27FC236}">
                    <a16:creationId xmlns:a16="http://schemas.microsoft.com/office/drawing/2014/main" id="{A2FA5340-50FC-468A-8767-D2731AF4EB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17797" y="5108265"/>
                <a:ext cx="237066" cy="238026"/>
              </a:xfrm>
              <a:prstGeom prst="rect">
                <a:avLst/>
              </a:prstGeom>
            </p:spPr>
          </p:pic>
          <p:pic>
            <p:nvPicPr>
              <p:cNvPr id="33" name="Graphic 32">
                <a:extLst>
                  <a:ext uri="{FF2B5EF4-FFF2-40B4-BE49-F238E27FC236}">
                    <a16:creationId xmlns:a16="http://schemas.microsoft.com/office/drawing/2014/main" id="{5F862792-FBB3-44A9-9931-78472481984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87733" y="5108265"/>
                <a:ext cx="237066" cy="238026"/>
              </a:xfrm>
              <a:prstGeom prst="rect">
                <a:avLst/>
              </a:prstGeom>
            </p:spPr>
          </p:pic>
          <p:sp>
            <p:nvSpPr>
              <p:cNvPr id="34" name="Rectangle 33">
                <a:extLst>
                  <a:ext uri="{FF2B5EF4-FFF2-40B4-BE49-F238E27FC236}">
                    <a16:creationId xmlns:a16="http://schemas.microsoft.com/office/drawing/2014/main" id="{22FB2D2E-4512-4D54-B548-CC9C87AC98D0}"/>
                  </a:ext>
                </a:extLst>
              </p:cNvPr>
              <p:cNvSpPr/>
              <p:nvPr/>
            </p:nvSpPr>
            <p:spPr>
              <a:xfrm>
                <a:off x="7054863" y="5073390"/>
                <a:ext cx="1156214" cy="307777"/>
              </a:xfrm>
              <a:prstGeom prst="rect">
                <a:avLst/>
              </a:prstGeom>
            </p:spPr>
            <p:txBody>
              <a:bodyPr wrap="none">
                <a:spAutoFit/>
              </a:bodyPr>
              <a:lstStyle/>
              <a:p>
                <a:r>
                  <a:rPr lang="en-US" sz="1400" dirty="0"/>
                  <a:t>@</a:t>
                </a:r>
                <a:r>
                  <a:rPr lang="en-US" sz="1400" dirty="0" err="1"/>
                  <a:t>anderseide</a:t>
                </a:r>
                <a:endParaRPr lang="nb-NO" sz="1400" dirty="0"/>
              </a:p>
            </p:txBody>
          </p:sp>
        </p:grpSp>
      </p:grpSp>
    </p:spTree>
    <p:extLst>
      <p:ext uri="{BB962C8B-B14F-4D97-AF65-F5344CB8AC3E}">
        <p14:creationId xmlns:p14="http://schemas.microsoft.com/office/powerpoint/2010/main" val="455928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5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250"/>
                            </p:stCondLst>
                            <p:childTnLst>
                              <p:par>
                                <p:cTn id="8" presetID="1" presetClass="entr" presetSubtype="0" fill="hold" nodeType="afterEffect">
                                  <p:stCondLst>
                                    <p:cond delay="25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250"/>
                                  </p:stCondLst>
                                  <p:childTnLst>
                                    <p:set>
                                      <p:cBhvr>
                                        <p:cTn id="12" dur="1" fill="hold">
                                          <p:stCondLst>
                                            <p:cond delay="0"/>
                                          </p:stCondLst>
                                        </p:cTn>
                                        <p:tgtEl>
                                          <p:spTgt spid="19"/>
                                        </p:tgtEl>
                                        <p:attrNameLst>
                                          <p:attrName>style.visibility</p:attrName>
                                        </p:attrNameLst>
                                      </p:cBhvr>
                                      <p:to>
                                        <p:strVal val="visible"/>
                                      </p:to>
                                    </p:set>
                                  </p:childTnLst>
                                </p:cTn>
                              </p:par>
                            </p:childTnLst>
                          </p:cTn>
                        </p:par>
                        <p:par>
                          <p:cTn id="13" fill="hold">
                            <p:stCondLst>
                              <p:cond delay="750"/>
                            </p:stCondLst>
                            <p:childTnLst>
                              <p:par>
                                <p:cTn id="14" presetID="1" presetClass="entr" presetSubtype="0" fill="hold" nodeType="afterEffect">
                                  <p:stCondLst>
                                    <p:cond delay="250"/>
                                  </p:stCondLst>
                                  <p:childTnLst>
                                    <p:set>
                                      <p:cBhvr>
                                        <p:cTn id="15" dur="1" fill="hold">
                                          <p:stCondLst>
                                            <p:cond delay="0"/>
                                          </p:stCondLst>
                                        </p:cTn>
                                        <p:tgtEl>
                                          <p:spTgt spid="22"/>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nodeType="afterEffect">
                                  <p:stCondLst>
                                    <p:cond delay="25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Scenarios</a:t>
            </a:r>
          </a:p>
        </p:txBody>
      </p:sp>
      <p:sp>
        <p:nvSpPr>
          <p:cNvPr id="9" name="Title 1">
            <a:extLst>
              <a:ext uri="{FF2B5EF4-FFF2-40B4-BE49-F238E27FC236}">
                <a16:creationId xmlns:a16="http://schemas.microsoft.com/office/drawing/2014/main" id="{0E581D8E-616C-438F-831F-677132DE7604}"/>
              </a:ext>
            </a:extLst>
          </p:cNvPr>
          <p:cNvSpPr txBox="1">
            <a:spLocks/>
          </p:cNvSpPr>
          <p:nvPr/>
        </p:nvSpPr>
        <p:spPr>
          <a:xfrm>
            <a:off x="2135975" y="1189814"/>
            <a:ext cx="8664669" cy="690004"/>
          </a:xfrm>
          <a:prstGeom prst="rect">
            <a:avLst/>
          </a:prstGeom>
        </p:spPr>
        <p:txBody>
          <a:bodyPr vert="horz" wrap="square" lIns="146263" tIns="91414" rIns="146263" bIns="91414" rtlCol="0" anchor="t">
            <a:noAutofit/>
          </a:bodyPr>
          <a:lstStyle>
            <a:lvl1pPr algn="l" defTabSz="896010" rtl="0" eaLnBrk="1" latinLnBrk="0" hangingPunct="1">
              <a:lnSpc>
                <a:spcPct val="90000"/>
              </a:lnSpc>
              <a:spcBef>
                <a:spcPct val="0"/>
              </a:spcBef>
              <a:buNone/>
              <a:defRPr lang="en-US" sz="4610" b="0" kern="1200" cap="none" spc="-9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3587" fontAlgn="base">
              <a:spcAft>
                <a:spcPct val="0"/>
              </a:spcAft>
              <a:defRPr/>
            </a:pPr>
            <a:r>
              <a:rPr lang="en-US" sz="2745" kern="0" spc="0" dirty="0">
                <a:gradFill>
                  <a:gsLst>
                    <a:gs pos="0">
                      <a:srgbClr val="353535"/>
                    </a:gs>
                    <a:gs pos="100000">
                      <a:srgbClr val="353535"/>
                    </a:gs>
                  </a:gsLst>
                  <a:lin ang="5400000" scaled="0"/>
                </a:gradFill>
                <a:latin typeface="Segoe UI Light" panose="020B0502040204020203" pitchFamily="34" charset="0"/>
                <a:cs typeface="Segoe UI Light" panose="020B0502040204020203" pitchFamily="34" charset="0"/>
              </a:rPr>
              <a:t>Anything that needs to respond to events</a:t>
            </a:r>
          </a:p>
        </p:txBody>
      </p:sp>
      <p:grpSp>
        <p:nvGrpSpPr>
          <p:cNvPr id="450" name="Group 449">
            <a:extLst>
              <a:ext uri="{FF2B5EF4-FFF2-40B4-BE49-F238E27FC236}">
                <a16:creationId xmlns:a16="http://schemas.microsoft.com/office/drawing/2014/main" id="{C4EB9A5B-390D-4A63-AE69-31ED9E573F49}"/>
              </a:ext>
            </a:extLst>
          </p:cNvPr>
          <p:cNvGrpSpPr/>
          <p:nvPr/>
        </p:nvGrpSpPr>
        <p:grpSpPr>
          <a:xfrm>
            <a:off x="6118043" y="4155809"/>
            <a:ext cx="5619965" cy="2231286"/>
            <a:chOff x="6240725" y="4238749"/>
            <a:chExt cx="5733470" cy="2276351"/>
          </a:xfrm>
        </p:grpSpPr>
        <p:sp>
          <p:nvSpPr>
            <p:cNvPr id="19" name="Rectangle 18">
              <a:extLst>
                <a:ext uri="{FF2B5EF4-FFF2-40B4-BE49-F238E27FC236}">
                  <a16:creationId xmlns:a16="http://schemas.microsoft.com/office/drawing/2014/main" id="{1EEDCAAB-A4F9-4709-B3D9-8302CF3A50FC}"/>
                </a:ext>
              </a:extLst>
            </p:cNvPr>
            <p:cNvSpPr/>
            <p:nvPr/>
          </p:nvSpPr>
          <p:spPr bwMode="auto">
            <a:xfrm>
              <a:off x="6240725" y="4238749"/>
              <a:ext cx="5733470" cy="2276351"/>
            </a:xfrm>
            <a:prstGeom prst="rect">
              <a:avLst/>
            </a:prstGeom>
            <a:solidFill>
              <a:schemeClr val="bg1">
                <a:lumMod val="95000"/>
              </a:schemeClr>
            </a:solidFill>
            <a:ln w="19050" cap="flat" cmpd="sng" algn="ctr">
              <a:noFill/>
              <a:prstDash val="dash"/>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896042">
                <a:defRPr/>
              </a:pPr>
              <a:r>
                <a:rPr lang="en-US" sz="1961" kern="0" dirty="0">
                  <a:gradFill>
                    <a:gsLst>
                      <a:gs pos="0">
                        <a:srgbClr val="0078D7"/>
                      </a:gs>
                      <a:gs pos="100000">
                        <a:srgbClr val="0078D7"/>
                      </a:gs>
                    </a:gsLst>
                    <a:lin ang="5400000" scaled="0"/>
                  </a:gradFill>
                  <a:latin typeface="Segoe UI Semilight"/>
                  <a:cs typeface="Segoe UI Semibold" panose="020B0702040204020203" pitchFamily="34" charset="0"/>
                </a:rPr>
                <a:t>Real-time bot messaging</a:t>
              </a:r>
            </a:p>
          </p:txBody>
        </p:sp>
        <p:sp>
          <p:nvSpPr>
            <p:cNvPr id="21" name="AutoShape 3">
              <a:extLst>
                <a:ext uri="{FF2B5EF4-FFF2-40B4-BE49-F238E27FC236}">
                  <a16:creationId xmlns:a16="http://schemas.microsoft.com/office/drawing/2014/main" id="{BDCCE7B6-A056-46E7-9880-1A8377A9AFD3}"/>
                </a:ext>
              </a:extLst>
            </p:cNvPr>
            <p:cNvSpPr>
              <a:spLocks noChangeAspect="1" noChangeArrowheads="1" noTextEdit="1"/>
            </p:cNvSpPr>
            <p:nvPr/>
          </p:nvSpPr>
          <p:spPr bwMode="auto">
            <a:xfrm>
              <a:off x="6601306" y="4797630"/>
              <a:ext cx="2898911" cy="1519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25" name="Freeform 28">
              <a:extLst>
                <a:ext uri="{FF2B5EF4-FFF2-40B4-BE49-F238E27FC236}">
                  <a16:creationId xmlns:a16="http://schemas.microsoft.com/office/drawing/2014/main" id="{C72CDD69-226C-4859-898B-6D26E1041594}"/>
                </a:ext>
              </a:extLst>
            </p:cNvPr>
            <p:cNvSpPr>
              <a:spLocks/>
            </p:cNvSpPr>
            <p:nvPr/>
          </p:nvSpPr>
          <p:spPr bwMode="auto">
            <a:xfrm>
              <a:off x="10962569" y="4803978"/>
              <a:ext cx="466929" cy="46834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dirty="0">
                <a:solidFill>
                  <a:sysClr val="windowText" lastClr="000000"/>
                </a:solidFill>
                <a:latin typeface="Calibri" panose="020F0502020204030204"/>
              </a:endParaRPr>
            </a:p>
          </p:txBody>
        </p:sp>
        <p:sp>
          <p:nvSpPr>
            <p:cNvPr id="29" name="Rectangle 28">
              <a:extLst>
                <a:ext uri="{FF2B5EF4-FFF2-40B4-BE49-F238E27FC236}">
                  <a16:creationId xmlns:a16="http://schemas.microsoft.com/office/drawing/2014/main" id="{EB2CD1C4-64C0-4EAA-905C-08E17E73A644}"/>
                </a:ext>
              </a:extLst>
            </p:cNvPr>
            <p:cNvSpPr>
              <a:spLocks noChangeArrowheads="1"/>
            </p:cNvSpPr>
            <p:nvPr/>
          </p:nvSpPr>
          <p:spPr bwMode="auto">
            <a:xfrm>
              <a:off x="11102257" y="4785992"/>
              <a:ext cx="186433" cy="277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214">
                <a:defRPr/>
              </a:pPr>
              <a:r>
                <a:rPr lang="en-US" altLang="en-US" sz="1765" b="1" kern="0" dirty="0">
                  <a:solidFill>
                    <a:srgbClr val="FFFFFF"/>
                  </a:solidFill>
                  <a:latin typeface="Segoe UI" panose="020B0502040204020203" pitchFamily="34" charset="0"/>
                </a:rPr>
                <a:t>...</a:t>
              </a:r>
              <a:endParaRPr lang="en-US" altLang="en-US" sz="882" kern="0" dirty="0">
                <a:solidFill>
                  <a:prstClr val="black"/>
                </a:solidFill>
              </a:endParaRPr>
            </a:p>
          </p:txBody>
        </p:sp>
        <p:grpSp>
          <p:nvGrpSpPr>
            <p:cNvPr id="110" name="Group 109">
              <a:extLst>
                <a:ext uri="{FF2B5EF4-FFF2-40B4-BE49-F238E27FC236}">
                  <a16:creationId xmlns:a16="http://schemas.microsoft.com/office/drawing/2014/main" id="{FD89C1FC-F3AE-4B12-91C9-B7A43A0CAD45}"/>
                </a:ext>
              </a:extLst>
            </p:cNvPr>
            <p:cNvGrpSpPr/>
            <p:nvPr/>
          </p:nvGrpSpPr>
          <p:grpSpPr>
            <a:xfrm>
              <a:off x="8334186" y="5559256"/>
              <a:ext cx="575891" cy="307890"/>
              <a:chOff x="8255695" y="5678890"/>
              <a:chExt cx="325863" cy="174217"/>
            </a:xfrm>
          </p:grpSpPr>
          <p:sp>
            <p:nvSpPr>
              <p:cNvPr id="47" name="Freeform 30">
                <a:extLst>
                  <a:ext uri="{FF2B5EF4-FFF2-40B4-BE49-F238E27FC236}">
                    <a16:creationId xmlns:a16="http://schemas.microsoft.com/office/drawing/2014/main" id="{260C54A3-BCF8-480C-A0E9-E1E81580DE9C}"/>
                  </a:ext>
                </a:extLst>
              </p:cNvPr>
              <p:cNvSpPr>
                <a:spLocks/>
              </p:cNvSpPr>
              <p:nvPr/>
            </p:nvSpPr>
            <p:spPr bwMode="auto">
              <a:xfrm>
                <a:off x="8255695" y="5714157"/>
                <a:ext cx="80408" cy="122022"/>
              </a:xfrm>
              <a:custGeom>
                <a:avLst/>
                <a:gdLst>
                  <a:gd name="T0" fmla="*/ 114 w 114"/>
                  <a:gd name="T1" fmla="*/ 173 h 173"/>
                  <a:gd name="T2" fmla="*/ 0 w 114"/>
                  <a:gd name="T3" fmla="*/ 102 h 173"/>
                  <a:gd name="T4" fmla="*/ 0 w 114"/>
                  <a:gd name="T5" fmla="*/ 74 h 173"/>
                  <a:gd name="T6" fmla="*/ 114 w 114"/>
                  <a:gd name="T7" fmla="*/ 0 h 173"/>
                  <a:gd name="T8" fmla="*/ 114 w 114"/>
                  <a:gd name="T9" fmla="*/ 40 h 173"/>
                  <a:gd name="T10" fmla="*/ 34 w 114"/>
                  <a:gd name="T11" fmla="*/ 88 h 173"/>
                  <a:gd name="T12" fmla="*/ 34 w 114"/>
                  <a:gd name="T13" fmla="*/ 88 h 173"/>
                  <a:gd name="T14" fmla="*/ 114 w 114"/>
                  <a:gd name="T15" fmla="*/ 133 h 173"/>
                  <a:gd name="T16" fmla="*/ 114 w 11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73"/>
                    </a:moveTo>
                    <a:lnTo>
                      <a:pt x="0" y="102"/>
                    </a:lnTo>
                    <a:lnTo>
                      <a:pt x="0" y="74"/>
                    </a:lnTo>
                    <a:lnTo>
                      <a:pt x="114" y="0"/>
                    </a:lnTo>
                    <a:lnTo>
                      <a:pt x="114" y="40"/>
                    </a:lnTo>
                    <a:lnTo>
                      <a:pt x="34" y="88"/>
                    </a:lnTo>
                    <a:lnTo>
                      <a:pt x="34" y="88"/>
                    </a:lnTo>
                    <a:lnTo>
                      <a:pt x="114" y="133"/>
                    </a:lnTo>
                    <a:lnTo>
                      <a:pt x="114" y="173"/>
                    </a:lnTo>
                    <a:close/>
                  </a:path>
                </a:pathLst>
              </a:custGeom>
              <a:solidFill>
                <a:schemeClr val="accent6"/>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48" name="Freeform 31">
                <a:extLst>
                  <a:ext uri="{FF2B5EF4-FFF2-40B4-BE49-F238E27FC236}">
                    <a16:creationId xmlns:a16="http://schemas.microsoft.com/office/drawing/2014/main" id="{EEF3E47A-0BB1-47E2-8736-17FB62C9BC07}"/>
                  </a:ext>
                </a:extLst>
              </p:cNvPr>
              <p:cNvSpPr>
                <a:spLocks noEditPoints="1"/>
              </p:cNvSpPr>
              <p:nvPr/>
            </p:nvSpPr>
            <p:spPr bwMode="auto">
              <a:xfrm>
                <a:off x="8372780" y="5678890"/>
                <a:ext cx="93809" cy="174217"/>
              </a:xfrm>
              <a:custGeom>
                <a:avLst/>
                <a:gdLst>
                  <a:gd name="T0" fmla="*/ 14 w 56"/>
                  <a:gd name="T1" fmla="*/ 73 h 104"/>
                  <a:gd name="T2" fmla="*/ 13 w 56"/>
                  <a:gd name="T3" fmla="*/ 69 h 104"/>
                  <a:gd name="T4" fmla="*/ 13 w 56"/>
                  <a:gd name="T5" fmla="*/ 65 h 104"/>
                  <a:gd name="T6" fmla="*/ 14 w 56"/>
                  <a:gd name="T7" fmla="*/ 59 h 104"/>
                  <a:gd name="T8" fmla="*/ 16 w 56"/>
                  <a:gd name="T9" fmla="*/ 54 h 104"/>
                  <a:gd name="T10" fmla="*/ 19 w 56"/>
                  <a:gd name="T11" fmla="*/ 49 h 104"/>
                  <a:gd name="T12" fmla="*/ 23 w 56"/>
                  <a:gd name="T13" fmla="*/ 45 h 104"/>
                  <a:gd name="T14" fmla="*/ 28 w 56"/>
                  <a:gd name="T15" fmla="*/ 41 h 104"/>
                  <a:gd name="T16" fmla="*/ 31 w 56"/>
                  <a:gd name="T17" fmla="*/ 37 h 104"/>
                  <a:gd name="T18" fmla="*/ 33 w 56"/>
                  <a:gd name="T19" fmla="*/ 33 h 104"/>
                  <a:gd name="T20" fmla="*/ 34 w 56"/>
                  <a:gd name="T21" fmla="*/ 28 h 104"/>
                  <a:gd name="T22" fmla="*/ 33 w 56"/>
                  <a:gd name="T23" fmla="*/ 24 h 104"/>
                  <a:gd name="T24" fmla="*/ 31 w 56"/>
                  <a:gd name="T25" fmla="*/ 21 h 104"/>
                  <a:gd name="T26" fmla="*/ 28 w 56"/>
                  <a:gd name="T27" fmla="*/ 19 h 104"/>
                  <a:gd name="T28" fmla="*/ 23 w 56"/>
                  <a:gd name="T29" fmla="*/ 18 h 104"/>
                  <a:gd name="T30" fmla="*/ 12 w 56"/>
                  <a:gd name="T31" fmla="*/ 21 h 104"/>
                  <a:gd name="T32" fmla="*/ 0 w 56"/>
                  <a:gd name="T33" fmla="*/ 28 h 104"/>
                  <a:gd name="T34" fmla="*/ 0 w 56"/>
                  <a:gd name="T35" fmla="*/ 6 h 104"/>
                  <a:gd name="T36" fmla="*/ 12 w 56"/>
                  <a:gd name="T37" fmla="*/ 2 h 104"/>
                  <a:gd name="T38" fmla="*/ 25 w 56"/>
                  <a:gd name="T39" fmla="*/ 0 h 104"/>
                  <a:gd name="T40" fmla="*/ 38 w 56"/>
                  <a:gd name="T41" fmla="*/ 1 h 104"/>
                  <a:gd name="T42" fmla="*/ 47 w 56"/>
                  <a:gd name="T43" fmla="*/ 6 h 104"/>
                  <a:gd name="T44" fmla="*/ 54 w 56"/>
                  <a:gd name="T45" fmla="*/ 14 h 104"/>
                  <a:gd name="T46" fmla="*/ 56 w 56"/>
                  <a:gd name="T47" fmla="*/ 25 h 104"/>
                  <a:gd name="T48" fmla="*/ 55 w 56"/>
                  <a:gd name="T49" fmla="*/ 33 h 104"/>
                  <a:gd name="T50" fmla="*/ 52 w 56"/>
                  <a:gd name="T51" fmla="*/ 40 h 104"/>
                  <a:gd name="T52" fmla="*/ 48 w 56"/>
                  <a:gd name="T53" fmla="*/ 46 h 104"/>
                  <a:gd name="T54" fmla="*/ 41 w 56"/>
                  <a:gd name="T55" fmla="*/ 52 h 104"/>
                  <a:gd name="T56" fmla="*/ 37 w 56"/>
                  <a:gd name="T57" fmla="*/ 55 h 104"/>
                  <a:gd name="T58" fmla="*/ 34 w 56"/>
                  <a:gd name="T59" fmla="*/ 59 h 104"/>
                  <a:gd name="T60" fmla="*/ 32 w 56"/>
                  <a:gd name="T61" fmla="*/ 62 h 104"/>
                  <a:gd name="T62" fmla="*/ 31 w 56"/>
                  <a:gd name="T63" fmla="*/ 67 h 104"/>
                  <a:gd name="T64" fmla="*/ 32 w 56"/>
                  <a:gd name="T65" fmla="*/ 70 h 104"/>
                  <a:gd name="T66" fmla="*/ 33 w 56"/>
                  <a:gd name="T67" fmla="*/ 73 h 104"/>
                  <a:gd name="T68" fmla="*/ 14 w 56"/>
                  <a:gd name="T69" fmla="*/ 73 h 104"/>
                  <a:gd name="T70" fmla="*/ 25 w 56"/>
                  <a:gd name="T71" fmla="*/ 104 h 104"/>
                  <a:gd name="T72" fmla="*/ 15 w 56"/>
                  <a:gd name="T73" fmla="*/ 101 h 104"/>
                  <a:gd name="T74" fmla="*/ 12 w 56"/>
                  <a:gd name="T75" fmla="*/ 92 h 104"/>
                  <a:gd name="T76" fmla="*/ 15 w 56"/>
                  <a:gd name="T77" fmla="*/ 84 h 104"/>
                  <a:gd name="T78" fmla="*/ 25 w 56"/>
                  <a:gd name="T79" fmla="*/ 81 h 104"/>
                  <a:gd name="T80" fmla="*/ 34 w 56"/>
                  <a:gd name="T81" fmla="*/ 84 h 104"/>
                  <a:gd name="T82" fmla="*/ 38 w 56"/>
                  <a:gd name="T83" fmla="*/ 92 h 104"/>
                  <a:gd name="T84" fmla="*/ 34 w 56"/>
                  <a:gd name="T85" fmla="*/ 101 h 104"/>
                  <a:gd name="T86" fmla="*/ 25 w 56"/>
                  <a:gd name="T8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4">
                    <a:moveTo>
                      <a:pt x="14" y="73"/>
                    </a:moveTo>
                    <a:cubicBezTo>
                      <a:pt x="14" y="72"/>
                      <a:pt x="14" y="71"/>
                      <a:pt x="13" y="69"/>
                    </a:cubicBezTo>
                    <a:cubicBezTo>
                      <a:pt x="13" y="68"/>
                      <a:pt x="13" y="66"/>
                      <a:pt x="13" y="65"/>
                    </a:cubicBezTo>
                    <a:cubicBezTo>
                      <a:pt x="13" y="63"/>
                      <a:pt x="13" y="61"/>
                      <a:pt x="14" y="59"/>
                    </a:cubicBezTo>
                    <a:cubicBezTo>
                      <a:pt x="14" y="57"/>
                      <a:pt x="15" y="55"/>
                      <a:pt x="16" y="54"/>
                    </a:cubicBezTo>
                    <a:cubicBezTo>
                      <a:pt x="16" y="52"/>
                      <a:pt x="17" y="51"/>
                      <a:pt x="19" y="49"/>
                    </a:cubicBezTo>
                    <a:cubicBezTo>
                      <a:pt x="20" y="48"/>
                      <a:pt x="21" y="47"/>
                      <a:pt x="23" y="45"/>
                    </a:cubicBezTo>
                    <a:cubicBezTo>
                      <a:pt x="25" y="44"/>
                      <a:pt x="26" y="42"/>
                      <a:pt x="28" y="41"/>
                    </a:cubicBezTo>
                    <a:cubicBezTo>
                      <a:pt x="29" y="40"/>
                      <a:pt x="30" y="38"/>
                      <a:pt x="31" y="37"/>
                    </a:cubicBezTo>
                    <a:cubicBezTo>
                      <a:pt x="32" y="36"/>
                      <a:pt x="33" y="34"/>
                      <a:pt x="33" y="33"/>
                    </a:cubicBezTo>
                    <a:cubicBezTo>
                      <a:pt x="34" y="32"/>
                      <a:pt x="34" y="30"/>
                      <a:pt x="34" y="28"/>
                    </a:cubicBezTo>
                    <a:cubicBezTo>
                      <a:pt x="34" y="27"/>
                      <a:pt x="34" y="26"/>
                      <a:pt x="33" y="24"/>
                    </a:cubicBezTo>
                    <a:cubicBezTo>
                      <a:pt x="33" y="23"/>
                      <a:pt x="32" y="22"/>
                      <a:pt x="31" y="21"/>
                    </a:cubicBezTo>
                    <a:cubicBezTo>
                      <a:pt x="30" y="20"/>
                      <a:pt x="29" y="20"/>
                      <a:pt x="28" y="19"/>
                    </a:cubicBezTo>
                    <a:cubicBezTo>
                      <a:pt x="26" y="19"/>
                      <a:pt x="25" y="18"/>
                      <a:pt x="23" y="18"/>
                    </a:cubicBezTo>
                    <a:cubicBezTo>
                      <a:pt x="19" y="18"/>
                      <a:pt x="15" y="19"/>
                      <a:pt x="12" y="21"/>
                    </a:cubicBezTo>
                    <a:cubicBezTo>
                      <a:pt x="8" y="22"/>
                      <a:pt x="4" y="24"/>
                      <a:pt x="0" y="28"/>
                    </a:cubicBezTo>
                    <a:cubicBezTo>
                      <a:pt x="0" y="6"/>
                      <a:pt x="0" y="6"/>
                      <a:pt x="0" y="6"/>
                    </a:cubicBezTo>
                    <a:cubicBezTo>
                      <a:pt x="4" y="4"/>
                      <a:pt x="8" y="3"/>
                      <a:pt x="12" y="2"/>
                    </a:cubicBezTo>
                    <a:cubicBezTo>
                      <a:pt x="16" y="0"/>
                      <a:pt x="21" y="0"/>
                      <a:pt x="25" y="0"/>
                    </a:cubicBezTo>
                    <a:cubicBezTo>
                      <a:pt x="30" y="0"/>
                      <a:pt x="34" y="0"/>
                      <a:pt x="38" y="1"/>
                    </a:cubicBezTo>
                    <a:cubicBezTo>
                      <a:pt x="41" y="2"/>
                      <a:pt x="45" y="4"/>
                      <a:pt x="47" y="6"/>
                    </a:cubicBezTo>
                    <a:cubicBezTo>
                      <a:pt x="50" y="8"/>
                      <a:pt x="52" y="11"/>
                      <a:pt x="54" y="14"/>
                    </a:cubicBezTo>
                    <a:cubicBezTo>
                      <a:pt x="55" y="17"/>
                      <a:pt x="56" y="21"/>
                      <a:pt x="56" y="25"/>
                    </a:cubicBezTo>
                    <a:cubicBezTo>
                      <a:pt x="56" y="28"/>
                      <a:pt x="56" y="31"/>
                      <a:pt x="55" y="33"/>
                    </a:cubicBezTo>
                    <a:cubicBezTo>
                      <a:pt x="55" y="35"/>
                      <a:pt x="54" y="38"/>
                      <a:pt x="52" y="40"/>
                    </a:cubicBezTo>
                    <a:cubicBezTo>
                      <a:pt x="51" y="42"/>
                      <a:pt x="50" y="44"/>
                      <a:pt x="48" y="46"/>
                    </a:cubicBezTo>
                    <a:cubicBezTo>
                      <a:pt x="46" y="48"/>
                      <a:pt x="44" y="50"/>
                      <a:pt x="41" y="52"/>
                    </a:cubicBezTo>
                    <a:cubicBezTo>
                      <a:pt x="40" y="53"/>
                      <a:pt x="38" y="54"/>
                      <a:pt x="37" y="55"/>
                    </a:cubicBezTo>
                    <a:cubicBezTo>
                      <a:pt x="36" y="57"/>
                      <a:pt x="35" y="58"/>
                      <a:pt x="34" y="59"/>
                    </a:cubicBezTo>
                    <a:cubicBezTo>
                      <a:pt x="33" y="60"/>
                      <a:pt x="32" y="61"/>
                      <a:pt x="32" y="62"/>
                    </a:cubicBezTo>
                    <a:cubicBezTo>
                      <a:pt x="32" y="64"/>
                      <a:pt x="31" y="65"/>
                      <a:pt x="31" y="67"/>
                    </a:cubicBezTo>
                    <a:cubicBezTo>
                      <a:pt x="31" y="68"/>
                      <a:pt x="31" y="69"/>
                      <a:pt x="32" y="70"/>
                    </a:cubicBezTo>
                    <a:cubicBezTo>
                      <a:pt x="32" y="71"/>
                      <a:pt x="32" y="72"/>
                      <a:pt x="33" y="73"/>
                    </a:cubicBezTo>
                    <a:lnTo>
                      <a:pt x="14" y="73"/>
                    </a:lnTo>
                    <a:close/>
                    <a:moveTo>
                      <a:pt x="25" y="104"/>
                    </a:moveTo>
                    <a:cubicBezTo>
                      <a:pt x="21" y="104"/>
                      <a:pt x="18" y="103"/>
                      <a:pt x="15" y="101"/>
                    </a:cubicBezTo>
                    <a:cubicBezTo>
                      <a:pt x="13" y="98"/>
                      <a:pt x="12" y="96"/>
                      <a:pt x="12" y="92"/>
                    </a:cubicBezTo>
                    <a:cubicBezTo>
                      <a:pt x="12" y="89"/>
                      <a:pt x="13" y="86"/>
                      <a:pt x="15" y="84"/>
                    </a:cubicBezTo>
                    <a:cubicBezTo>
                      <a:pt x="18" y="82"/>
                      <a:pt x="21" y="81"/>
                      <a:pt x="25" y="81"/>
                    </a:cubicBezTo>
                    <a:cubicBezTo>
                      <a:pt x="28" y="81"/>
                      <a:pt x="32" y="82"/>
                      <a:pt x="34" y="84"/>
                    </a:cubicBezTo>
                    <a:cubicBezTo>
                      <a:pt x="36" y="86"/>
                      <a:pt x="38" y="89"/>
                      <a:pt x="38" y="92"/>
                    </a:cubicBezTo>
                    <a:cubicBezTo>
                      <a:pt x="38" y="96"/>
                      <a:pt x="36" y="99"/>
                      <a:pt x="34" y="101"/>
                    </a:cubicBezTo>
                    <a:cubicBezTo>
                      <a:pt x="32" y="103"/>
                      <a:pt x="29" y="104"/>
                      <a:pt x="25" y="10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gradFill>
                    <a:gsLst>
                      <a:gs pos="0">
                        <a:srgbClr val="E6E6E6"/>
                      </a:gs>
                      <a:gs pos="100000">
                        <a:srgbClr val="E6E6E6"/>
                      </a:gs>
                    </a:gsLst>
                    <a:lin ang="5400000" scaled="0"/>
                  </a:gradFill>
                  <a:latin typeface="Calibri" panose="020F0502020204030204"/>
                </a:endParaRPr>
              </a:p>
            </p:txBody>
          </p:sp>
          <p:sp>
            <p:nvSpPr>
              <p:cNvPr id="49" name="Freeform 32">
                <a:extLst>
                  <a:ext uri="{FF2B5EF4-FFF2-40B4-BE49-F238E27FC236}">
                    <a16:creationId xmlns:a16="http://schemas.microsoft.com/office/drawing/2014/main" id="{093E84E0-1A2E-4784-9FCB-81A2250B79A8}"/>
                  </a:ext>
                </a:extLst>
              </p:cNvPr>
              <p:cNvSpPr>
                <a:spLocks/>
              </p:cNvSpPr>
              <p:nvPr/>
            </p:nvSpPr>
            <p:spPr bwMode="auto">
              <a:xfrm>
                <a:off x="8501150" y="5712746"/>
                <a:ext cx="80408" cy="122022"/>
              </a:xfrm>
              <a:custGeom>
                <a:avLst/>
                <a:gdLst>
                  <a:gd name="T0" fmla="*/ 114 w 114"/>
                  <a:gd name="T1" fmla="*/ 102 h 173"/>
                  <a:gd name="T2" fmla="*/ 0 w 114"/>
                  <a:gd name="T3" fmla="*/ 173 h 173"/>
                  <a:gd name="T4" fmla="*/ 0 w 114"/>
                  <a:gd name="T5" fmla="*/ 132 h 173"/>
                  <a:gd name="T6" fmla="*/ 83 w 114"/>
                  <a:gd name="T7" fmla="*/ 87 h 173"/>
                  <a:gd name="T8" fmla="*/ 83 w 114"/>
                  <a:gd name="T9" fmla="*/ 87 h 173"/>
                  <a:gd name="T10" fmla="*/ 0 w 114"/>
                  <a:gd name="T11" fmla="*/ 40 h 173"/>
                  <a:gd name="T12" fmla="*/ 0 w 114"/>
                  <a:gd name="T13" fmla="*/ 0 h 173"/>
                  <a:gd name="T14" fmla="*/ 114 w 114"/>
                  <a:gd name="T15" fmla="*/ 76 h 173"/>
                  <a:gd name="T16" fmla="*/ 114 w 114"/>
                  <a:gd name="T17"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02"/>
                    </a:moveTo>
                    <a:lnTo>
                      <a:pt x="0" y="173"/>
                    </a:lnTo>
                    <a:lnTo>
                      <a:pt x="0" y="132"/>
                    </a:lnTo>
                    <a:lnTo>
                      <a:pt x="83" y="87"/>
                    </a:lnTo>
                    <a:lnTo>
                      <a:pt x="83" y="87"/>
                    </a:lnTo>
                    <a:lnTo>
                      <a:pt x="0" y="40"/>
                    </a:lnTo>
                    <a:lnTo>
                      <a:pt x="0" y="0"/>
                    </a:lnTo>
                    <a:lnTo>
                      <a:pt x="114" y="76"/>
                    </a:lnTo>
                    <a:lnTo>
                      <a:pt x="114" y="102"/>
                    </a:lnTo>
                    <a:close/>
                  </a:path>
                </a:pathLst>
              </a:custGeom>
              <a:solidFill>
                <a:schemeClr val="accent6"/>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grpSp>
        <p:sp>
          <p:nvSpPr>
            <p:cNvPr id="71" name="Rectangle 47">
              <a:extLst>
                <a:ext uri="{FF2B5EF4-FFF2-40B4-BE49-F238E27FC236}">
                  <a16:creationId xmlns:a16="http://schemas.microsoft.com/office/drawing/2014/main" id="{95F7A4F8-0409-415E-9CA0-7C98DF8ECEB1}"/>
                </a:ext>
              </a:extLst>
            </p:cNvPr>
            <p:cNvSpPr>
              <a:spLocks noChangeArrowheads="1"/>
            </p:cNvSpPr>
            <p:nvPr/>
          </p:nvSpPr>
          <p:spPr bwMode="auto">
            <a:xfrm>
              <a:off x="10799234" y="6024906"/>
              <a:ext cx="793600" cy="27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214">
                <a:lnSpc>
                  <a:spcPct val="90000"/>
                </a:lnSpc>
                <a:defRPr/>
              </a:pPr>
              <a:r>
                <a:rPr lang="en-US" altLang="en-US" sz="980" kern="0" dirty="0">
                  <a:gradFill>
                    <a:gsLst>
                      <a:gs pos="0">
                        <a:srgbClr val="353535"/>
                      </a:gs>
                      <a:gs pos="100000">
                        <a:srgbClr val="353535"/>
                      </a:gs>
                    </a:gsLst>
                    <a:lin ang="16200000" scaled="1"/>
                  </a:gradFill>
                  <a:latin typeface="Segoe UI Semilight"/>
                  <a:cs typeface="Segoe UI Semibold" panose="020B0702040204020203" pitchFamily="34" charset="0"/>
                </a:rPr>
                <a:t>Chatbot sends</a:t>
              </a:r>
            </a:p>
            <a:p>
              <a:pPr algn="ctr" defTabSz="896214">
                <a:lnSpc>
                  <a:spcPct val="90000"/>
                </a:lnSpc>
                <a:defRPr/>
              </a:pPr>
              <a:r>
                <a:rPr lang="en-US" altLang="en-US" sz="980" kern="0" dirty="0">
                  <a:gradFill>
                    <a:gsLst>
                      <a:gs pos="0">
                        <a:srgbClr val="353535"/>
                      </a:gs>
                      <a:gs pos="100000">
                        <a:srgbClr val="353535"/>
                      </a:gs>
                    </a:gsLst>
                    <a:lin ang="16200000" scaled="1"/>
                  </a:gradFill>
                  <a:latin typeface="Segoe UI Semilight"/>
                  <a:cs typeface="Segoe UI Semibold" panose="020B0702040204020203" pitchFamily="34" charset="0"/>
                </a:rPr>
                <a:t>response</a:t>
              </a:r>
            </a:p>
          </p:txBody>
        </p:sp>
        <p:grpSp>
          <p:nvGrpSpPr>
            <p:cNvPr id="10" name="Group 9">
              <a:extLst>
                <a:ext uri="{FF2B5EF4-FFF2-40B4-BE49-F238E27FC236}">
                  <a16:creationId xmlns:a16="http://schemas.microsoft.com/office/drawing/2014/main" id="{2D374D8C-365D-4C31-A8C2-7BA17EE22971}"/>
                </a:ext>
              </a:extLst>
            </p:cNvPr>
            <p:cNvGrpSpPr/>
            <p:nvPr/>
          </p:nvGrpSpPr>
          <p:grpSpPr>
            <a:xfrm>
              <a:off x="10949168" y="5466284"/>
              <a:ext cx="493731" cy="452823"/>
              <a:chOff x="10483366" y="5527244"/>
              <a:chExt cx="493731" cy="452823"/>
            </a:xfrm>
          </p:grpSpPr>
          <p:sp>
            <p:nvSpPr>
              <p:cNvPr id="74" name="Rectangle 52">
                <a:extLst>
                  <a:ext uri="{FF2B5EF4-FFF2-40B4-BE49-F238E27FC236}">
                    <a16:creationId xmlns:a16="http://schemas.microsoft.com/office/drawing/2014/main" id="{D6244A70-7E04-44EA-BEE4-70C22581C62A}"/>
                  </a:ext>
                </a:extLst>
              </p:cNvPr>
              <p:cNvSpPr>
                <a:spLocks noChangeArrowheads="1"/>
              </p:cNvSpPr>
              <p:nvPr/>
            </p:nvSpPr>
            <p:spPr bwMode="auto">
              <a:xfrm>
                <a:off x="10506642"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75" name="Rectangle 53">
                <a:extLst>
                  <a:ext uri="{FF2B5EF4-FFF2-40B4-BE49-F238E27FC236}">
                    <a16:creationId xmlns:a16="http://schemas.microsoft.com/office/drawing/2014/main" id="{D68EC026-CF1F-43B0-B16B-F7D8D5B28F38}"/>
                  </a:ext>
                </a:extLst>
              </p:cNvPr>
              <p:cNvSpPr>
                <a:spLocks noChangeArrowheads="1"/>
              </p:cNvSpPr>
              <p:nvPr/>
            </p:nvSpPr>
            <p:spPr bwMode="auto">
              <a:xfrm>
                <a:off x="10935483"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76" name="Rectangle 54">
                <a:extLst>
                  <a:ext uri="{FF2B5EF4-FFF2-40B4-BE49-F238E27FC236}">
                    <a16:creationId xmlns:a16="http://schemas.microsoft.com/office/drawing/2014/main" id="{99B79586-485D-4469-A3D2-390EB774614A}"/>
                  </a:ext>
                </a:extLst>
              </p:cNvPr>
              <p:cNvSpPr>
                <a:spLocks noChangeArrowheads="1"/>
              </p:cNvSpPr>
              <p:nvPr/>
            </p:nvSpPr>
            <p:spPr bwMode="auto">
              <a:xfrm>
                <a:off x="10551783" y="5622464"/>
                <a:ext cx="356897" cy="35760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77" name="Oval 55">
                <a:extLst>
                  <a:ext uri="{FF2B5EF4-FFF2-40B4-BE49-F238E27FC236}">
                    <a16:creationId xmlns:a16="http://schemas.microsoft.com/office/drawing/2014/main" id="{0F50678D-032C-4BCD-8349-793993D5763E}"/>
                  </a:ext>
                </a:extLst>
              </p:cNvPr>
              <p:cNvSpPr>
                <a:spLocks noChangeArrowheads="1"/>
              </p:cNvSpPr>
              <p:nvPr/>
            </p:nvSpPr>
            <p:spPr bwMode="auto">
              <a:xfrm>
                <a:off x="10583523"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78" name="Oval 56">
                <a:extLst>
                  <a:ext uri="{FF2B5EF4-FFF2-40B4-BE49-F238E27FC236}">
                    <a16:creationId xmlns:a16="http://schemas.microsoft.com/office/drawing/2014/main" id="{726BBBB4-1E28-4FA6-AECF-F6ECA72687CE}"/>
                  </a:ext>
                </a:extLst>
              </p:cNvPr>
              <p:cNvSpPr>
                <a:spLocks noChangeArrowheads="1"/>
              </p:cNvSpPr>
              <p:nvPr/>
            </p:nvSpPr>
            <p:spPr bwMode="auto">
              <a:xfrm>
                <a:off x="10613146"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79" name="Oval 57">
                <a:extLst>
                  <a:ext uri="{FF2B5EF4-FFF2-40B4-BE49-F238E27FC236}">
                    <a16:creationId xmlns:a16="http://schemas.microsoft.com/office/drawing/2014/main" id="{67AEAC4E-5650-4C44-AABF-9912B7DA507D}"/>
                  </a:ext>
                </a:extLst>
              </p:cNvPr>
              <p:cNvSpPr>
                <a:spLocks noChangeArrowheads="1"/>
              </p:cNvSpPr>
              <p:nvPr/>
            </p:nvSpPr>
            <p:spPr bwMode="auto">
              <a:xfrm>
                <a:off x="10747159"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80" name="Oval 58">
                <a:extLst>
                  <a:ext uri="{FF2B5EF4-FFF2-40B4-BE49-F238E27FC236}">
                    <a16:creationId xmlns:a16="http://schemas.microsoft.com/office/drawing/2014/main" id="{BFFD7CF8-FD4D-4E82-B9CB-C3FD016DA04F}"/>
                  </a:ext>
                </a:extLst>
              </p:cNvPr>
              <p:cNvSpPr>
                <a:spLocks noChangeArrowheads="1"/>
              </p:cNvSpPr>
              <p:nvPr/>
            </p:nvSpPr>
            <p:spPr bwMode="auto">
              <a:xfrm>
                <a:off x="10775373"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81" name="Freeform 59">
                <a:extLst>
                  <a:ext uri="{FF2B5EF4-FFF2-40B4-BE49-F238E27FC236}">
                    <a16:creationId xmlns:a16="http://schemas.microsoft.com/office/drawing/2014/main" id="{646D1B18-016F-4977-ACCF-C4D14024816D}"/>
                  </a:ext>
                </a:extLst>
              </p:cNvPr>
              <p:cNvSpPr>
                <a:spLocks/>
              </p:cNvSpPr>
              <p:nvPr/>
            </p:nvSpPr>
            <p:spPr bwMode="auto">
              <a:xfrm>
                <a:off x="10583523" y="5838295"/>
                <a:ext cx="293418" cy="96631"/>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82" name="Freeform 60">
                <a:extLst>
                  <a:ext uri="{FF2B5EF4-FFF2-40B4-BE49-F238E27FC236}">
                    <a16:creationId xmlns:a16="http://schemas.microsoft.com/office/drawing/2014/main" id="{2071AE7F-AFB4-427A-86BE-721B0E68C7F3}"/>
                  </a:ext>
                </a:extLst>
              </p:cNvPr>
              <p:cNvSpPr>
                <a:spLocks/>
              </p:cNvSpPr>
              <p:nvPr/>
            </p:nvSpPr>
            <p:spPr bwMode="auto">
              <a:xfrm>
                <a:off x="10486187" y="5707809"/>
                <a:ext cx="65596" cy="162226"/>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83" name="Oval 61">
                <a:extLst>
                  <a:ext uri="{FF2B5EF4-FFF2-40B4-BE49-F238E27FC236}">
                    <a16:creationId xmlns:a16="http://schemas.microsoft.com/office/drawing/2014/main" id="{33D13642-320E-47DC-9902-46032FF4C0D5}"/>
                  </a:ext>
                </a:extLst>
              </p:cNvPr>
              <p:cNvSpPr>
                <a:spLocks noChangeArrowheads="1"/>
              </p:cNvSpPr>
              <p:nvPr/>
            </p:nvSpPr>
            <p:spPr bwMode="auto">
              <a:xfrm>
                <a:off x="10483366"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84" name="Freeform 62">
                <a:extLst>
                  <a:ext uri="{FF2B5EF4-FFF2-40B4-BE49-F238E27FC236}">
                    <a16:creationId xmlns:a16="http://schemas.microsoft.com/office/drawing/2014/main" id="{74765247-45C5-4CD1-AF5C-49B9FF7BAAE3}"/>
                  </a:ext>
                </a:extLst>
              </p:cNvPr>
              <p:cNvSpPr>
                <a:spLocks/>
              </p:cNvSpPr>
              <p:nvPr/>
            </p:nvSpPr>
            <p:spPr bwMode="auto">
              <a:xfrm>
                <a:off x="10908680" y="5707809"/>
                <a:ext cx="64890" cy="162226"/>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85" name="Oval 63">
                <a:extLst>
                  <a:ext uri="{FF2B5EF4-FFF2-40B4-BE49-F238E27FC236}">
                    <a16:creationId xmlns:a16="http://schemas.microsoft.com/office/drawing/2014/main" id="{593937B8-262D-482A-849A-24B14FB6108F}"/>
                  </a:ext>
                </a:extLst>
              </p:cNvPr>
              <p:cNvSpPr>
                <a:spLocks noChangeArrowheads="1"/>
              </p:cNvSpPr>
              <p:nvPr/>
            </p:nvSpPr>
            <p:spPr bwMode="auto">
              <a:xfrm>
                <a:off x="10912207"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grpSp>
        <p:cxnSp>
          <p:nvCxnSpPr>
            <p:cNvPr id="16" name="Straight Arrow Connector 15">
              <a:extLst>
                <a:ext uri="{FF2B5EF4-FFF2-40B4-BE49-F238E27FC236}">
                  <a16:creationId xmlns:a16="http://schemas.microsoft.com/office/drawing/2014/main" id="{F05A444C-CD5B-40A3-89BD-AB95BACA44EB}"/>
                </a:ext>
              </a:extLst>
            </p:cNvPr>
            <p:cNvCxnSpPr>
              <a:cxnSpLocks/>
            </p:cNvCxnSpPr>
            <p:nvPr/>
          </p:nvCxnSpPr>
          <p:spPr>
            <a:xfrm flipV="1">
              <a:off x="11196033" y="5288280"/>
              <a:ext cx="0" cy="273571"/>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94" name="Rectangle 47">
              <a:extLst>
                <a:ext uri="{FF2B5EF4-FFF2-40B4-BE49-F238E27FC236}">
                  <a16:creationId xmlns:a16="http://schemas.microsoft.com/office/drawing/2014/main" id="{4BA80EEB-9D7B-445B-994F-9C300A1BE10B}"/>
                </a:ext>
              </a:extLst>
            </p:cNvPr>
            <p:cNvSpPr>
              <a:spLocks noChangeArrowheads="1"/>
            </p:cNvSpPr>
            <p:nvPr/>
          </p:nvSpPr>
          <p:spPr bwMode="auto">
            <a:xfrm>
              <a:off x="6539855" y="6024906"/>
              <a:ext cx="785582" cy="27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214">
                <a:lnSpc>
                  <a:spcPct val="90000"/>
                </a:lnSpc>
                <a:defRPr/>
              </a:pPr>
              <a:r>
                <a:rPr lang="en-US" altLang="en-US" sz="980" kern="0" dirty="0">
                  <a:gradFill>
                    <a:gsLst>
                      <a:gs pos="0">
                        <a:srgbClr val="353535"/>
                      </a:gs>
                      <a:gs pos="100000">
                        <a:srgbClr val="353535"/>
                      </a:gs>
                    </a:gsLst>
                    <a:lin ang="16200000" scaled="1"/>
                  </a:gradFill>
                  <a:latin typeface="Segoe UI Semilight"/>
                  <a:cs typeface="Segoe UI Semibold" panose="020B0702040204020203" pitchFamily="34" charset="0"/>
                </a:rPr>
                <a:t>Message sent </a:t>
              </a:r>
              <a:br>
                <a:rPr lang="en-US" altLang="en-US" sz="980" kern="0" dirty="0">
                  <a:gradFill>
                    <a:gsLst>
                      <a:gs pos="0">
                        <a:srgbClr val="353535"/>
                      </a:gs>
                      <a:gs pos="100000">
                        <a:srgbClr val="353535"/>
                      </a:gs>
                    </a:gsLst>
                    <a:lin ang="16200000" scaled="1"/>
                  </a:gradFill>
                  <a:latin typeface="Segoe UI Semilight"/>
                  <a:cs typeface="Segoe UI Semibold" panose="020B0702040204020203" pitchFamily="34" charset="0"/>
                </a:rPr>
              </a:br>
              <a:r>
                <a:rPr lang="en-US" altLang="en-US" sz="980" kern="0" dirty="0">
                  <a:gradFill>
                    <a:gsLst>
                      <a:gs pos="0">
                        <a:srgbClr val="353535"/>
                      </a:gs>
                      <a:gs pos="100000">
                        <a:srgbClr val="353535"/>
                      </a:gs>
                    </a:gsLst>
                    <a:lin ang="16200000" scaled="1"/>
                  </a:gradFill>
                  <a:latin typeface="Segoe UI Semilight"/>
                  <a:cs typeface="Segoe UI Semibold" panose="020B0702040204020203" pitchFamily="34" charset="0"/>
                </a:rPr>
                <a:t>to Chatbot</a:t>
              </a:r>
            </a:p>
          </p:txBody>
        </p:sp>
        <p:cxnSp>
          <p:nvCxnSpPr>
            <p:cNvPr id="108" name="Straight Arrow Connector 107">
              <a:extLst>
                <a:ext uri="{FF2B5EF4-FFF2-40B4-BE49-F238E27FC236}">
                  <a16:creationId xmlns:a16="http://schemas.microsoft.com/office/drawing/2014/main" id="{C1FA27A6-9A46-4F5A-A71F-799E39C80597}"/>
                </a:ext>
              </a:extLst>
            </p:cNvPr>
            <p:cNvCxnSpPr>
              <a:cxnSpLocks/>
            </p:cNvCxnSpPr>
            <p:nvPr/>
          </p:nvCxnSpPr>
          <p:spPr>
            <a:xfrm>
              <a:off x="6932643" y="5200650"/>
              <a:ext cx="0" cy="299085"/>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92" name="Freeform 28">
              <a:extLst>
                <a:ext uri="{FF2B5EF4-FFF2-40B4-BE49-F238E27FC236}">
                  <a16:creationId xmlns:a16="http://schemas.microsoft.com/office/drawing/2014/main" id="{1DAD06F6-E831-478D-82A1-8E31B005E62E}"/>
                </a:ext>
              </a:extLst>
            </p:cNvPr>
            <p:cNvSpPr>
              <a:spLocks/>
            </p:cNvSpPr>
            <p:nvPr/>
          </p:nvSpPr>
          <p:spPr bwMode="auto">
            <a:xfrm>
              <a:off x="6699179" y="4803978"/>
              <a:ext cx="466929" cy="46834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chemeClr val="accent6"/>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882" kern="0" dirty="0">
                <a:solidFill>
                  <a:sysClr val="windowText" lastClr="000000"/>
                </a:solidFill>
                <a:latin typeface="Calibri" panose="020F0502020204030204"/>
              </a:endParaRPr>
            </a:p>
          </p:txBody>
        </p:sp>
        <p:sp>
          <p:nvSpPr>
            <p:cNvPr id="93" name="Rectangle 92">
              <a:extLst>
                <a:ext uri="{FF2B5EF4-FFF2-40B4-BE49-F238E27FC236}">
                  <a16:creationId xmlns:a16="http://schemas.microsoft.com/office/drawing/2014/main" id="{DBC3B1B7-EFB5-4478-AB43-D6148BA8FFF2}"/>
                </a:ext>
              </a:extLst>
            </p:cNvPr>
            <p:cNvSpPr>
              <a:spLocks noChangeArrowheads="1"/>
            </p:cNvSpPr>
            <p:nvPr/>
          </p:nvSpPr>
          <p:spPr bwMode="auto">
            <a:xfrm>
              <a:off x="6882148" y="4841872"/>
              <a:ext cx="101393" cy="277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214">
                <a:defRPr/>
              </a:pPr>
              <a:r>
                <a:rPr lang="en-US" altLang="en-US" sz="1765" b="1" kern="0" dirty="0">
                  <a:solidFill>
                    <a:srgbClr val="FFFFFF"/>
                  </a:solidFill>
                  <a:latin typeface="Segoe UI" panose="020B0502040204020203" pitchFamily="34" charset="0"/>
                </a:rPr>
                <a:t>?</a:t>
              </a:r>
              <a:endParaRPr lang="en-US" altLang="en-US" sz="882" kern="0" dirty="0">
                <a:solidFill>
                  <a:prstClr val="black"/>
                </a:solidFill>
              </a:endParaRPr>
            </a:p>
          </p:txBody>
        </p:sp>
        <p:cxnSp>
          <p:nvCxnSpPr>
            <p:cNvPr id="111" name="Straight Arrow Connector 110">
              <a:extLst>
                <a:ext uri="{FF2B5EF4-FFF2-40B4-BE49-F238E27FC236}">
                  <a16:creationId xmlns:a16="http://schemas.microsoft.com/office/drawing/2014/main" id="{9A28D600-5EA9-4EE3-A4E2-B85BBE6E6801}"/>
                </a:ext>
              </a:extLst>
            </p:cNvPr>
            <p:cNvCxnSpPr>
              <a:cxnSpLocks/>
            </p:cNvCxnSpPr>
            <p:nvPr/>
          </p:nvCxnSpPr>
          <p:spPr>
            <a:xfrm>
              <a:off x="7174261" y="5726114"/>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FFB8A53B-4044-4A06-93A8-EC7235E4C28B}"/>
                </a:ext>
              </a:extLst>
            </p:cNvPr>
            <p:cNvGrpSpPr/>
            <p:nvPr/>
          </p:nvGrpSpPr>
          <p:grpSpPr>
            <a:xfrm>
              <a:off x="6685778" y="5466284"/>
              <a:ext cx="493731" cy="452823"/>
              <a:chOff x="10483366" y="5527244"/>
              <a:chExt cx="493731" cy="452823"/>
            </a:xfrm>
          </p:grpSpPr>
          <p:sp>
            <p:nvSpPr>
              <p:cNvPr id="96" name="Rectangle 52">
                <a:extLst>
                  <a:ext uri="{FF2B5EF4-FFF2-40B4-BE49-F238E27FC236}">
                    <a16:creationId xmlns:a16="http://schemas.microsoft.com/office/drawing/2014/main" id="{80C0CEBB-762F-4714-B388-E3BCE027A705}"/>
                  </a:ext>
                </a:extLst>
              </p:cNvPr>
              <p:cNvSpPr>
                <a:spLocks noChangeArrowheads="1"/>
              </p:cNvSpPr>
              <p:nvPr/>
            </p:nvSpPr>
            <p:spPr bwMode="auto">
              <a:xfrm>
                <a:off x="10506642"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97" name="Rectangle 53">
                <a:extLst>
                  <a:ext uri="{FF2B5EF4-FFF2-40B4-BE49-F238E27FC236}">
                    <a16:creationId xmlns:a16="http://schemas.microsoft.com/office/drawing/2014/main" id="{140A4631-B0B9-42FA-827E-C959F351210D}"/>
                  </a:ext>
                </a:extLst>
              </p:cNvPr>
              <p:cNvSpPr>
                <a:spLocks noChangeArrowheads="1"/>
              </p:cNvSpPr>
              <p:nvPr/>
            </p:nvSpPr>
            <p:spPr bwMode="auto">
              <a:xfrm>
                <a:off x="10935483"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98" name="Rectangle 54">
                <a:extLst>
                  <a:ext uri="{FF2B5EF4-FFF2-40B4-BE49-F238E27FC236}">
                    <a16:creationId xmlns:a16="http://schemas.microsoft.com/office/drawing/2014/main" id="{72530242-2C69-49C2-A422-320C0D0A0D79}"/>
                  </a:ext>
                </a:extLst>
              </p:cNvPr>
              <p:cNvSpPr>
                <a:spLocks noChangeArrowheads="1"/>
              </p:cNvSpPr>
              <p:nvPr/>
            </p:nvSpPr>
            <p:spPr bwMode="auto">
              <a:xfrm>
                <a:off x="10551783" y="5622464"/>
                <a:ext cx="356897" cy="35760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99" name="Oval 55">
                <a:extLst>
                  <a:ext uri="{FF2B5EF4-FFF2-40B4-BE49-F238E27FC236}">
                    <a16:creationId xmlns:a16="http://schemas.microsoft.com/office/drawing/2014/main" id="{AE12760B-F3C8-4796-A1AC-BF9BD33BF7EA}"/>
                  </a:ext>
                </a:extLst>
              </p:cNvPr>
              <p:cNvSpPr>
                <a:spLocks noChangeArrowheads="1"/>
              </p:cNvSpPr>
              <p:nvPr/>
            </p:nvSpPr>
            <p:spPr bwMode="auto">
              <a:xfrm>
                <a:off x="10583523"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100" name="Oval 56">
                <a:extLst>
                  <a:ext uri="{FF2B5EF4-FFF2-40B4-BE49-F238E27FC236}">
                    <a16:creationId xmlns:a16="http://schemas.microsoft.com/office/drawing/2014/main" id="{9A66709C-44A6-4342-B655-BF3140BB0F26}"/>
                  </a:ext>
                </a:extLst>
              </p:cNvPr>
              <p:cNvSpPr>
                <a:spLocks noChangeArrowheads="1"/>
              </p:cNvSpPr>
              <p:nvPr/>
            </p:nvSpPr>
            <p:spPr bwMode="auto">
              <a:xfrm>
                <a:off x="10613146"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101" name="Oval 57">
                <a:extLst>
                  <a:ext uri="{FF2B5EF4-FFF2-40B4-BE49-F238E27FC236}">
                    <a16:creationId xmlns:a16="http://schemas.microsoft.com/office/drawing/2014/main" id="{A1E3B290-1D10-4AF8-BFED-CA9166A787DB}"/>
                  </a:ext>
                </a:extLst>
              </p:cNvPr>
              <p:cNvSpPr>
                <a:spLocks noChangeArrowheads="1"/>
              </p:cNvSpPr>
              <p:nvPr/>
            </p:nvSpPr>
            <p:spPr bwMode="auto">
              <a:xfrm>
                <a:off x="10747159"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102" name="Oval 58">
                <a:extLst>
                  <a:ext uri="{FF2B5EF4-FFF2-40B4-BE49-F238E27FC236}">
                    <a16:creationId xmlns:a16="http://schemas.microsoft.com/office/drawing/2014/main" id="{7F61C2D2-6136-44A6-9E1C-AA1593B3AA07}"/>
                  </a:ext>
                </a:extLst>
              </p:cNvPr>
              <p:cNvSpPr>
                <a:spLocks noChangeArrowheads="1"/>
              </p:cNvSpPr>
              <p:nvPr/>
            </p:nvSpPr>
            <p:spPr bwMode="auto">
              <a:xfrm>
                <a:off x="10775373"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103" name="Freeform 59">
                <a:extLst>
                  <a:ext uri="{FF2B5EF4-FFF2-40B4-BE49-F238E27FC236}">
                    <a16:creationId xmlns:a16="http://schemas.microsoft.com/office/drawing/2014/main" id="{8323A036-C4F6-4C78-91F9-175D09089063}"/>
                  </a:ext>
                </a:extLst>
              </p:cNvPr>
              <p:cNvSpPr>
                <a:spLocks/>
              </p:cNvSpPr>
              <p:nvPr/>
            </p:nvSpPr>
            <p:spPr bwMode="auto">
              <a:xfrm>
                <a:off x="10583523" y="5838295"/>
                <a:ext cx="293418" cy="96631"/>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104" name="Freeform 60">
                <a:extLst>
                  <a:ext uri="{FF2B5EF4-FFF2-40B4-BE49-F238E27FC236}">
                    <a16:creationId xmlns:a16="http://schemas.microsoft.com/office/drawing/2014/main" id="{5FC2E09B-9238-45F5-A172-ADE45D9E9205}"/>
                  </a:ext>
                </a:extLst>
              </p:cNvPr>
              <p:cNvSpPr>
                <a:spLocks/>
              </p:cNvSpPr>
              <p:nvPr/>
            </p:nvSpPr>
            <p:spPr bwMode="auto">
              <a:xfrm>
                <a:off x="10486187" y="5707809"/>
                <a:ext cx="65596" cy="162226"/>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105" name="Oval 61">
                <a:extLst>
                  <a:ext uri="{FF2B5EF4-FFF2-40B4-BE49-F238E27FC236}">
                    <a16:creationId xmlns:a16="http://schemas.microsoft.com/office/drawing/2014/main" id="{9562210A-CB41-4778-BAC6-2EAE4EBFBC37}"/>
                  </a:ext>
                </a:extLst>
              </p:cNvPr>
              <p:cNvSpPr>
                <a:spLocks noChangeArrowheads="1"/>
              </p:cNvSpPr>
              <p:nvPr/>
            </p:nvSpPr>
            <p:spPr bwMode="auto">
              <a:xfrm>
                <a:off x="10483366"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106" name="Freeform 62">
                <a:extLst>
                  <a:ext uri="{FF2B5EF4-FFF2-40B4-BE49-F238E27FC236}">
                    <a16:creationId xmlns:a16="http://schemas.microsoft.com/office/drawing/2014/main" id="{30DEFAD5-7282-4169-9DB0-A819C946A6FB}"/>
                  </a:ext>
                </a:extLst>
              </p:cNvPr>
              <p:cNvSpPr>
                <a:spLocks/>
              </p:cNvSpPr>
              <p:nvPr/>
            </p:nvSpPr>
            <p:spPr bwMode="auto">
              <a:xfrm>
                <a:off x="10908680" y="5707809"/>
                <a:ext cx="64890" cy="162226"/>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107" name="Oval 63">
                <a:extLst>
                  <a:ext uri="{FF2B5EF4-FFF2-40B4-BE49-F238E27FC236}">
                    <a16:creationId xmlns:a16="http://schemas.microsoft.com/office/drawing/2014/main" id="{A367464B-459C-4DAD-B7B7-40BBEE056B4D}"/>
                  </a:ext>
                </a:extLst>
              </p:cNvPr>
              <p:cNvSpPr>
                <a:spLocks noChangeArrowheads="1"/>
              </p:cNvSpPr>
              <p:nvPr/>
            </p:nvSpPr>
            <p:spPr bwMode="auto">
              <a:xfrm>
                <a:off x="10912207"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grpSp>
        <p:sp>
          <p:nvSpPr>
            <p:cNvPr id="88" name="Rectangle: Rounded Corners 87">
              <a:extLst>
                <a:ext uri="{FF2B5EF4-FFF2-40B4-BE49-F238E27FC236}">
                  <a16:creationId xmlns:a16="http://schemas.microsoft.com/office/drawing/2014/main" id="{AE54FA50-290E-4EC7-A62A-A6411C71E159}"/>
                </a:ext>
              </a:extLst>
            </p:cNvPr>
            <p:cNvSpPr/>
            <p:nvPr/>
          </p:nvSpPr>
          <p:spPr bwMode="auto">
            <a:xfrm>
              <a:off x="7914489" y="5222881"/>
              <a:ext cx="2452099"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4" name="Group 113">
              <a:extLst>
                <a:ext uri="{FF2B5EF4-FFF2-40B4-BE49-F238E27FC236}">
                  <a16:creationId xmlns:a16="http://schemas.microsoft.com/office/drawing/2014/main" id="{C0131F48-EE61-4B32-B582-A5856AB6297B}"/>
                </a:ext>
              </a:extLst>
            </p:cNvPr>
            <p:cNvGrpSpPr/>
            <p:nvPr/>
          </p:nvGrpSpPr>
          <p:grpSpPr>
            <a:xfrm>
              <a:off x="7917950" y="5107427"/>
              <a:ext cx="452260" cy="417074"/>
              <a:chOff x="7989965" y="5173839"/>
              <a:chExt cx="308230" cy="284249"/>
            </a:xfrm>
          </p:grpSpPr>
          <p:sp>
            <p:nvSpPr>
              <p:cNvPr id="109" name="Rectangle 108">
                <a:extLst>
                  <a:ext uri="{FF2B5EF4-FFF2-40B4-BE49-F238E27FC236}">
                    <a16:creationId xmlns:a16="http://schemas.microsoft.com/office/drawing/2014/main" id="{AF1DB662-0CC8-454A-BBCC-8CB30E8296B9}"/>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91" name="Group 90">
                <a:extLst>
                  <a:ext uri="{FF2B5EF4-FFF2-40B4-BE49-F238E27FC236}">
                    <a16:creationId xmlns:a16="http://schemas.microsoft.com/office/drawing/2014/main" id="{02CE73BC-26A2-404C-8D3A-FB4FD168387C}"/>
                  </a:ext>
                </a:extLst>
              </p:cNvPr>
              <p:cNvGrpSpPr/>
              <p:nvPr/>
            </p:nvGrpSpPr>
            <p:grpSpPr>
              <a:xfrm>
                <a:off x="7989965" y="5173839"/>
                <a:ext cx="308230" cy="284249"/>
                <a:chOff x="7875624" y="5410159"/>
                <a:chExt cx="308230" cy="284249"/>
              </a:xfrm>
            </p:grpSpPr>
            <p:sp>
              <p:nvSpPr>
                <p:cNvPr id="37" name="Freeform 17">
                  <a:extLst>
                    <a:ext uri="{FF2B5EF4-FFF2-40B4-BE49-F238E27FC236}">
                      <a16:creationId xmlns:a16="http://schemas.microsoft.com/office/drawing/2014/main" id="{380E7EFC-238B-4BFC-BFA1-3CE2F2515FCF}"/>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grpSp>
              <p:nvGrpSpPr>
                <p:cNvPr id="90" name="Group 89">
                  <a:extLst>
                    <a:ext uri="{FF2B5EF4-FFF2-40B4-BE49-F238E27FC236}">
                      <a16:creationId xmlns:a16="http://schemas.microsoft.com/office/drawing/2014/main" id="{19350A35-76BE-4A7F-B6C2-4D2897B04DFF}"/>
                    </a:ext>
                  </a:extLst>
                </p:cNvPr>
                <p:cNvGrpSpPr/>
                <p:nvPr/>
              </p:nvGrpSpPr>
              <p:grpSpPr>
                <a:xfrm>
                  <a:off x="7875624" y="5410159"/>
                  <a:ext cx="308230" cy="284249"/>
                  <a:chOff x="7875624" y="5410159"/>
                  <a:chExt cx="308230" cy="284249"/>
                </a:xfrm>
              </p:grpSpPr>
              <p:sp>
                <p:nvSpPr>
                  <p:cNvPr id="35" name="Freeform 15">
                    <a:extLst>
                      <a:ext uri="{FF2B5EF4-FFF2-40B4-BE49-F238E27FC236}">
                        <a16:creationId xmlns:a16="http://schemas.microsoft.com/office/drawing/2014/main" id="{50C61E6E-74C6-46DC-B890-2BEBE1BF02ED}"/>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36" name="Freeform 16">
                    <a:extLst>
                      <a:ext uri="{FF2B5EF4-FFF2-40B4-BE49-F238E27FC236}">
                        <a16:creationId xmlns:a16="http://schemas.microsoft.com/office/drawing/2014/main" id="{4FE5190D-3F8F-4441-A893-0E23DB249BF8}"/>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39" name="Freeform 19">
                    <a:extLst>
                      <a:ext uri="{FF2B5EF4-FFF2-40B4-BE49-F238E27FC236}">
                        <a16:creationId xmlns:a16="http://schemas.microsoft.com/office/drawing/2014/main" id="{6A373F91-1126-41FC-B4BB-C9932F2F48F9}"/>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grpSp>
          </p:grpSp>
        </p:grpSp>
        <p:cxnSp>
          <p:nvCxnSpPr>
            <p:cNvPr id="117" name="Straight Arrow Connector 116">
              <a:extLst>
                <a:ext uri="{FF2B5EF4-FFF2-40B4-BE49-F238E27FC236}">
                  <a16:creationId xmlns:a16="http://schemas.microsoft.com/office/drawing/2014/main" id="{148967FB-0D5C-4677-8177-A8ACFF927EEC}"/>
                </a:ext>
              </a:extLst>
            </p:cNvPr>
            <p:cNvCxnSpPr>
              <a:cxnSpLocks/>
            </p:cNvCxnSpPr>
            <p:nvPr/>
          </p:nvCxnSpPr>
          <p:spPr>
            <a:xfrm>
              <a:off x="10370851" y="5726114"/>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18" name="Rectangle 47">
              <a:extLst>
                <a:ext uri="{FF2B5EF4-FFF2-40B4-BE49-F238E27FC236}">
                  <a16:creationId xmlns:a16="http://schemas.microsoft.com/office/drawing/2014/main" id="{DD4518B0-AE6A-469D-88D8-F864365939DE}"/>
                </a:ext>
              </a:extLst>
            </p:cNvPr>
            <p:cNvSpPr>
              <a:spLocks noChangeArrowheads="1"/>
            </p:cNvSpPr>
            <p:nvPr/>
          </p:nvSpPr>
          <p:spPr bwMode="auto">
            <a:xfrm>
              <a:off x="8143329" y="6260060"/>
              <a:ext cx="1994419" cy="138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214">
                <a:lnSpc>
                  <a:spcPct val="90000"/>
                </a:lnSpc>
                <a:defRPr/>
              </a:pPr>
              <a:r>
                <a:rPr lang="en-US" altLang="en-US" sz="980" kern="0" dirty="0">
                  <a:gradFill>
                    <a:gsLst>
                      <a:gs pos="0">
                        <a:srgbClr val="353535"/>
                      </a:gs>
                      <a:gs pos="100000">
                        <a:srgbClr val="353535"/>
                      </a:gs>
                    </a:gsLst>
                    <a:lin ang="16200000" scaled="1"/>
                  </a:gradFill>
                  <a:latin typeface="Segoe UI Semilight"/>
                  <a:cs typeface="Segoe UI Semibold" panose="020B0702040204020203" pitchFamily="34" charset="0"/>
                </a:rPr>
                <a:t>Cortana Analytics answers questions</a:t>
              </a:r>
            </a:p>
          </p:txBody>
        </p:sp>
        <p:grpSp>
          <p:nvGrpSpPr>
            <p:cNvPr id="120" name="cortana">
              <a:extLst>
                <a:ext uri="{FF2B5EF4-FFF2-40B4-BE49-F238E27FC236}">
                  <a16:creationId xmlns:a16="http://schemas.microsoft.com/office/drawing/2014/main" id="{59B4AE92-3451-4ECC-B030-F171B3FD4B77}"/>
                </a:ext>
              </a:extLst>
            </p:cNvPr>
            <p:cNvGrpSpPr>
              <a:grpSpLocks noChangeAspect="1"/>
            </p:cNvGrpSpPr>
            <p:nvPr/>
          </p:nvGrpSpPr>
          <p:grpSpPr bwMode="auto">
            <a:xfrm>
              <a:off x="9523521" y="5516351"/>
              <a:ext cx="393700" cy="393700"/>
              <a:chOff x="2059" y="1500"/>
              <a:chExt cx="248" cy="248"/>
            </a:xfrm>
            <a:solidFill>
              <a:srgbClr val="525252"/>
            </a:solidFill>
          </p:grpSpPr>
          <p:sp>
            <p:nvSpPr>
              <p:cNvPr id="121" name="Freeform 21">
                <a:extLst>
                  <a:ext uri="{FF2B5EF4-FFF2-40B4-BE49-F238E27FC236}">
                    <a16:creationId xmlns:a16="http://schemas.microsoft.com/office/drawing/2014/main" id="{541890B4-2705-498C-B2E8-C1696F3DF260}"/>
                  </a:ext>
                </a:extLst>
              </p:cNvPr>
              <p:cNvSpPr>
                <a:spLocks noEditPoints="1"/>
              </p:cNvSpPr>
              <p:nvPr/>
            </p:nvSpPr>
            <p:spPr bwMode="auto">
              <a:xfrm>
                <a:off x="2059" y="1500"/>
                <a:ext cx="248" cy="248"/>
              </a:xfrm>
              <a:custGeom>
                <a:avLst/>
                <a:gdLst>
                  <a:gd name="T0" fmla="*/ 171 w 342"/>
                  <a:gd name="T1" fmla="*/ 319 h 342"/>
                  <a:gd name="T2" fmla="*/ 131 w 342"/>
                  <a:gd name="T3" fmla="*/ 313 h 342"/>
                  <a:gd name="T4" fmla="*/ 96 w 342"/>
                  <a:gd name="T5" fmla="*/ 299 h 342"/>
                  <a:gd name="T6" fmla="*/ 67 w 342"/>
                  <a:gd name="T7" fmla="*/ 275 h 342"/>
                  <a:gd name="T8" fmla="*/ 43 w 342"/>
                  <a:gd name="T9" fmla="*/ 245 h 342"/>
                  <a:gd name="T10" fmla="*/ 29 w 342"/>
                  <a:gd name="T11" fmla="*/ 211 h 342"/>
                  <a:gd name="T12" fmla="*/ 23 w 342"/>
                  <a:gd name="T13" fmla="*/ 171 h 342"/>
                  <a:gd name="T14" fmla="*/ 29 w 342"/>
                  <a:gd name="T15" fmla="*/ 132 h 342"/>
                  <a:gd name="T16" fmla="*/ 43 w 342"/>
                  <a:gd name="T17" fmla="*/ 97 h 342"/>
                  <a:gd name="T18" fmla="*/ 67 w 342"/>
                  <a:gd name="T19" fmla="*/ 67 h 342"/>
                  <a:gd name="T20" fmla="*/ 96 w 342"/>
                  <a:gd name="T21" fmla="*/ 44 h 342"/>
                  <a:gd name="T22" fmla="*/ 131 w 342"/>
                  <a:gd name="T23" fmla="*/ 29 h 342"/>
                  <a:gd name="T24" fmla="*/ 171 w 342"/>
                  <a:gd name="T25" fmla="*/ 24 h 342"/>
                  <a:gd name="T26" fmla="*/ 210 w 342"/>
                  <a:gd name="T27" fmla="*/ 29 h 342"/>
                  <a:gd name="T28" fmla="*/ 244 w 342"/>
                  <a:gd name="T29" fmla="*/ 44 h 342"/>
                  <a:gd name="T30" fmla="*/ 275 w 342"/>
                  <a:gd name="T31" fmla="*/ 67 h 342"/>
                  <a:gd name="T32" fmla="*/ 298 w 342"/>
                  <a:gd name="T33" fmla="*/ 97 h 342"/>
                  <a:gd name="T34" fmla="*/ 313 w 342"/>
                  <a:gd name="T35" fmla="*/ 132 h 342"/>
                  <a:gd name="T36" fmla="*/ 318 w 342"/>
                  <a:gd name="T37" fmla="*/ 171 h 342"/>
                  <a:gd name="T38" fmla="*/ 313 w 342"/>
                  <a:gd name="T39" fmla="*/ 211 h 342"/>
                  <a:gd name="T40" fmla="*/ 298 w 342"/>
                  <a:gd name="T41" fmla="*/ 245 h 342"/>
                  <a:gd name="T42" fmla="*/ 275 w 342"/>
                  <a:gd name="T43" fmla="*/ 275 h 342"/>
                  <a:gd name="T44" fmla="*/ 244 w 342"/>
                  <a:gd name="T45" fmla="*/ 299 h 342"/>
                  <a:gd name="T46" fmla="*/ 210 w 342"/>
                  <a:gd name="T47" fmla="*/ 313 h 342"/>
                  <a:gd name="T48" fmla="*/ 171 w 342"/>
                  <a:gd name="T49" fmla="*/ 319 h 342"/>
                  <a:gd name="T50" fmla="*/ 171 w 342"/>
                  <a:gd name="T51" fmla="*/ 0 h 342"/>
                  <a:gd name="T52" fmla="*/ 125 w 342"/>
                  <a:gd name="T53" fmla="*/ 6 h 342"/>
                  <a:gd name="T54" fmla="*/ 85 w 342"/>
                  <a:gd name="T55" fmla="*/ 24 h 342"/>
                  <a:gd name="T56" fmla="*/ 50 w 342"/>
                  <a:gd name="T57" fmla="*/ 51 h 342"/>
                  <a:gd name="T58" fmla="*/ 23 w 342"/>
                  <a:gd name="T59" fmla="*/ 85 h 342"/>
                  <a:gd name="T60" fmla="*/ 5 w 342"/>
                  <a:gd name="T61" fmla="*/ 126 h 342"/>
                  <a:gd name="T62" fmla="*/ 0 w 342"/>
                  <a:gd name="T63" fmla="*/ 171 h 342"/>
                  <a:gd name="T64" fmla="*/ 5 w 342"/>
                  <a:gd name="T65" fmla="*/ 216 h 342"/>
                  <a:gd name="T66" fmla="*/ 23 w 342"/>
                  <a:gd name="T67" fmla="*/ 257 h 342"/>
                  <a:gd name="T68" fmla="*/ 50 w 342"/>
                  <a:gd name="T69" fmla="*/ 292 h 342"/>
                  <a:gd name="T70" fmla="*/ 85 w 342"/>
                  <a:gd name="T71" fmla="*/ 319 h 342"/>
                  <a:gd name="T72" fmla="*/ 125 w 342"/>
                  <a:gd name="T73" fmla="*/ 336 h 342"/>
                  <a:gd name="T74" fmla="*/ 171 w 342"/>
                  <a:gd name="T75" fmla="*/ 342 h 342"/>
                  <a:gd name="T76" fmla="*/ 215 w 342"/>
                  <a:gd name="T77" fmla="*/ 336 h 342"/>
                  <a:gd name="T78" fmla="*/ 257 w 342"/>
                  <a:gd name="T79" fmla="*/ 319 h 342"/>
                  <a:gd name="T80" fmla="*/ 291 w 342"/>
                  <a:gd name="T81" fmla="*/ 292 h 342"/>
                  <a:gd name="T82" fmla="*/ 318 w 342"/>
                  <a:gd name="T83" fmla="*/ 257 h 342"/>
                  <a:gd name="T84" fmla="*/ 335 w 342"/>
                  <a:gd name="T85" fmla="*/ 216 h 342"/>
                  <a:gd name="T86" fmla="*/ 342 w 342"/>
                  <a:gd name="T87" fmla="*/ 171 h 342"/>
                  <a:gd name="T88" fmla="*/ 335 w 342"/>
                  <a:gd name="T89" fmla="*/ 126 h 342"/>
                  <a:gd name="T90" fmla="*/ 318 w 342"/>
                  <a:gd name="T91" fmla="*/ 85 h 342"/>
                  <a:gd name="T92" fmla="*/ 291 w 342"/>
                  <a:gd name="T93" fmla="*/ 51 h 342"/>
                  <a:gd name="T94" fmla="*/ 257 w 342"/>
                  <a:gd name="T95" fmla="*/ 24 h 342"/>
                  <a:gd name="T96" fmla="*/ 215 w 342"/>
                  <a:gd name="T97" fmla="*/ 6 h 342"/>
                  <a:gd name="T98" fmla="*/ 171 w 342"/>
                  <a:gd name="T99" fmla="*/ 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2" h="342">
                    <a:moveTo>
                      <a:pt x="171" y="319"/>
                    </a:moveTo>
                    <a:cubicBezTo>
                      <a:pt x="157" y="319"/>
                      <a:pt x="144" y="317"/>
                      <a:pt x="131" y="313"/>
                    </a:cubicBezTo>
                    <a:cubicBezTo>
                      <a:pt x="119" y="310"/>
                      <a:pt x="107" y="304"/>
                      <a:pt x="96" y="299"/>
                    </a:cubicBezTo>
                    <a:cubicBezTo>
                      <a:pt x="86" y="292"/>
                      <a:pt x="76" y="284"/>
                      <a:pt x="67" y="275"/>
                    </a:cubicBezTo>
                    <a:cubicBezTo>
                      <a:pt x="58" y="266"/>
                      <a:pt x="50" y="256"/>
                      <a:pt x="43" y="245"/>
                    </a:cubicBezTo>
                    <a:cubicBezTo>
                      <a:pt x="36" y="235"/>
                      <a:pt x="32" y="223"/>
                      <a:pt x="29" y="211"/>
                    </a:cubicBezTo>
                    <a:cubicBezTo>
                      <a:pt x="25" y="198"/>
                      <a:pt x="23" y="185"/>
                      <a:pt x="23" y="171"/>
                    </a:cubicBezTo>
                    <a:cubicBezTo>
                      <a:pt x="23" y="158"/>
                      <a:pt x="25" y="145"/>
                      <a:pt x="29" y="132"/>
                    </a:cubicBezTo>
                    <a:cubicBezTo>
                      <a:pt x="32" y="120"/>
                      <a:pt x="36" y="108"/>
                      <a:pt x="43" y="97"/>
                    </a:cubicBezTo>
                    <a:cubicBezTo>
                      <a:pt x="50" y="86"/>
                      <a:pt x="58" y="76"/>
                      <a:pt x="67" y="67"/>
                    </a:cubicBezTo>
                    <a:cubicBezTo>
                      <a:pt x="76" y="58"/>
                      <a:pt x="86" y="51"/>
                      <a:pt x="96" y="44"/>
                    </a:cubicBezTo>
                    <a:cubicBezTo>
                      <a:pt x="107" y="37"/>
                      <a:pt x="119" y="33"/>
                      <a:pt x="131" y="29"/>
                    </a:cubicBezTo>
                    <a:cubicBezTo>
                      <a:pt x="144" y="26"/>
                      <a:pt x="157" y="24"/>
                      <a:pt x="171" y="24"/>
                    </a:cubicBezTo>
                    <a:cubicBezTo>
                      <a:pt x="184" y="24"/>
                      <a:pt x="197" y="26"/>
                      <a:pt x="210" y="29"/>
                    </a:cubicBezTo>
                    <a:cubicBezTo>
                      <a:pt x="222" y="33"/>
                      <a:pt x="234" y="37"/>
                      <a:pt x="244" y="44"/>
                    </a:cubicBezTo>
                    <a:cubicBezTo>
                      <a:pt x="256" y="51"/>
                      <a:pt x="266" y="58"/>
                      <a:pt x="275" y="67"/>
                    </a:cubicBezTo>
                    <a:cubicBezTo>
                      <a:pt x="283" y="76"/>
                      <a:pt x="291" y="86"/>
                      <a:pt x="298" y="97"/>
                    </a:cubicBezTo>
                    <a:cubicBezTo>
                      <a:pt x="304" y="108"/>
                      <a:pt x="309" y="120"/>
                      <a:pt x="313" y="132"/>
                    </a:cubicBezTo>
                    <a:cubicBezTo>
                      <a:pt x="316" y="145"/>
                      <a:pt x="318" y="158"/>
                      <a:pt x="318" y="171"/>
                    </a:cubicBezTo>
                    <a:cubicBezTo>
                      <a:pt x="318" y="185"/>
                      <a:pt x="316" y="198"/>
                      <a:pt x="313" y="211"/>
                    </a:cubicBezTo>
                    <a:cubicBezTo>
                      <a:pt x="309" y="223"/>
                      <a:pt x="304" y="235"/>
                      <a:pt x="298" y="245"/>
                    </a:cubicBezTo>
                    <a:cubicBezTo>
                      <a:pt x="291" y="256"/>
                      <a:pt x="283" y="266"/>
                      <a:pt x="275" y="275"/>
                    </a:cubicBezTo>
                    <a:cubicBezTo>
                      <a:pt x="266" y="284"/>
                      <a:pt x="256" y="292"/>
                      <a:pt x="244" y="299"/>
                    </a:cubicBezTo>
                    <a:cubicBezTo>
                      <a:pt x="234" y="304"/>
                      <a:pt x="222" y="310"/>
                      <a:pt x="210" y="313"/>
                    </a:cubicBezTo>
                    <a:cubicBezTo>
                      <a:pt x="197" y="317"/>
                      <a:pt x="184" y="319"/>
                      <a:pt x="171" y="319"/>
                    </a:cubicBezTo>
                    <a:moveTo>
                      <a:pt x="171" y="0"/>
                    </a:moveTo>
                    <a:cubicBezTo>
                      <a:pt x="155" y="0"/>
                      <a:pt x="139" y="3"/>
                      <a:pt x="125" y="6"/>
                    </a:cubicBezTo>
                    <a:cubicBezTo>
                      <a:pt x="110" y="10"/>
                      <a:pt x="97" y="16"/>
                      <a:pt x="85" y="24"/>
                    </a:cubicBezTo>
                    <a:cubicBezTo>
                      <a:pt x="71" y="32"/>
                      <a:pt x="60" y="41"/>
                      <a:pt x="50" y="51"/>
                    </a:cubicBezTo>
                    <a:cubicBezTo>
                      <a:pt x="40" y="61"/>
                      <a:pt x="31" y="72"/>
                      <a:pt x="23" y="85"/>
                    </a:cubicBezTo>
                    <a:cubicBezTo>
                      <a:pt x="15" y="98"/>
                      <a:pt x="10" y="111"/>
                      <a:pt x="5" y="126"/>
                    </a:cubicBezTo>
                    <a:cubicBezTo>
                      <a:pt x="2" y="140"/>
                      <a:pt x="0" y="156"/>
                      <a:pt x="0" y="171"/>
                    </a:cubicBezTo>
                    <a:cubicBezTo>
                      <a:pt x="0" y="187"/>
                      <a:pt x="2" y="202"/>
                      <a:pt x="5" y="216"/>
                    </a:cubicBezTo>
                    <a:cubicBezTo>
                      <a:pt x="10" y="231"/>
                      <a:pt x="15" y="245"/>
                      <a:pt x="23" y="257"/>
                    </a:cubicBezTo>
                    <a:cubicBezTo>
                      <a:pt x="31" y="270"/>
                      <a:pt x="40" y="282"/>
                      <a:pt x="50" y="292"/>
                    </a:cubicBezTo>
                    <a:cubicBezTo>
                      <a:pt x="60" y="302"/>
                      <a:pt x="71" y="311"/>
                      <a:pt x="85" y="319"/>
                    </a:cubicBezTo>
                    <a:cubicBezTo>
                      <a:pt x="97" y="326"/>
                      <a:pt x="110" y="332"/>
                      <a:pt x="125" y="336"/>
                    </a:cubicBezTo>
                    <a:cubicBezTo>
                      <a:pt x="139" y="340"/>
                      <a:pt x="155" y="342"/>
                      <a:pt x="171" y="342"/>
                    </a:cubicBezTo>
                    <a:cubicBezTo>
                      <a:pt x="186" y="342"/>
                      <a:pt x="201" y="340"/>
                      <a:pt x="215" y="336"/>
                    </a:cubicBezTo>
                    <a:cubicBezTo>
                      <a:pt x="230" y="332"/>
                      <a:pt x="244" y="326"/>
                      <a:pt x="257" y="319"/>
                    </a:cubicBezTo>
                    <a:cubicBezTo>
                      <a:pt x="269" y="311"/>
                      <a:pt x="281" y="302"/>
                      <a:pt x="291" y="292"/>
                    </a:cubicBezTo>
                    <a:cubicBezTo>
                      <a:pt x="301" y="282"/>
                      <a:pt x="310" y="270"/>
                      <a:pt x="318" y="257"/>
                    </a:cubicBezTo>
                    <a:cubicBezTo>
                      <a:pt x="325" y="245"/>
                      <a:pt x="332" y="231"/>
                      <a:pt x="335" y="216"/>
                    </a:cubicBezTo>
                    <a:cubicBezTo>
                      <a:pt x="339" y="202"/>
                      <a:pt x="342" y="187"/>
                      <a:pt x="342" y="171"/>
                    </a:cubicBezTo>
                    <a:cubicBezTo>
                      <a:pt x="342" y="156"/>
                      <a:pt x="339" y="140"/>
                      <a:pt x="335" y="126"/>
                    </a:cubicBezTo>
                    <a:cubicBezTo>
                      <a:pt x="332" y="111"/>
                      <a:pt x="325" y="98"/>
                      <a:pt x="318" y="85"/>
                    </a:cubicBezTo>
                    <a:cubicBezTo>
                      <a:pt x="310" y="72"/>
                      <a:pt x="301" y="61"/>
                      <a:pt x="291" y="51"/>
                    </a:cubicBezTo>
                    <a:cubicBezTo>
                      <a:pt x="281" y="41"/>
                      <a:pt x="269" y="32"/>
                      <a:pt x="257" y="24"/>
                    </a:cubicBezTo>
                    <a:cubicBezTo>
                      <a:pt x="244" y="16"/>
                      <a:pt x="230" y="10"/>
                      <a:pt x="215" y="6"/>
                    </a:cubicBezTo>
                    <a:cubicBezTo>
                      <a:pt x="201" y="3"/>
                      <a:pt x="186" y="0"/>
                      <a:pt x="171" y="0"/>
                    </a:cubicBezTo>
                  </a:path>
                </a:pathLst>
              </a:custGeom>
              <a:solidFill>
                <a:schemeClr val="accent3">
                  <a:alpha val="41961"/>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endParaRPr lang="en-US" sz="882" dirty="0">
                  <a:solidFill>
                    <a:srgbClr val="353535"/>
                  </a:solidFill>
                  <a:latin typeface="Segoe UI Semilight"/>
                </a:endParaRPr>
              </a:p>
            </p:txBody>
          </p:sp>
          <p:sp>
            <p:nvSpPr>
              <p:cNvPr id="122" name="Freeform 22">
                <a:extLst>
                  <a:ext uri="{FF2B5EF4-FFF2-40B4-BE49-F238E27FC236}">
                    <a16:creationId xmlns:a16="http://schemas.microsoft.com/office/drawing/2014/main" id="{EDE6C01A-D47D-4F53-BF40-C0D9493121C3}"/>
                  </a:ext>
                </a:extLst>
              </p:cNvPr>
              <p:cNvSpPr>
                <a:spLocks noEditPoints="1"/>
              </p:cNvSpPr>
              <p:nvPr/>
            </p:nvSpPr>
            <p:spPr bwMode="auto">
              <a:xfrm>
                <a:off x="2072" y="1515"/>
                <a:ext cx="220" cy="219"/>
              </a:xfrm>
              <a:custGeom>
                <a:avLst/>
                <a:gdLst>
                  <a:gd name="T0" fmla="*/ 152 w 303"/>
                  <a:gd name="T1" fmla="*/ 0 h 303"/>
                  <a:gd name="T2" fmla="*/ 191 w 303"/>
                  <a:gd name="T3" fmla="*/ 6 h 303"/>
                  <a:gd name="T4" fmla="*/ 227 w 303"/>
                  <a:gd name="T5" fmla="*/ 20 h 303"/>
                  <a:gd name="T6" fmla="*/ 258 w 303"/>
                  <a:gd name="T7" fmla="*/ 44 h 303"/>
                  <a:gd name="T8" fmla="*/ 282 w 303"/>
                  <a:gd name="T9" fmla="*/ 75 h 303"/>
                  <a:gd name="T10" fmla="*/ 297 w 303"/>
                  <a:gd name="T11" fmla="*/ 111 h 303"/>
                  <a:gd name="T12" fmla="*/ 303 w 303"/>
                  <a:gd name="T13" fmla="*/ 151 h 303"/>
                  <a:gd name="T14" fmla="*/ 297 w 303"/>
                  <a:gd name="T15" fmla="*/ 191 h 303"/>
                  <a:gd name="T16" fmla="*/ 282 w 303"/>
                  <a:gd name="T17" fmla="*/ 227 h 303"/>
                  <a:gd name="T18" fmla="*/ 258 w 303"/>
                  <a:gd name="T19" fmla="*/ 258 h 303"/>
                  <a:gd name="T20" fmla="*/ 227 w 303"/>
                  <a:gd name="T21" fmla="*/ 281 h 303"/>
                  <a:gd name="T22" fmla="*/ 191 w 303"/>
                  <a:gd name="T23" fmla="*/ 297 h 303"/>
                  <a:gd name="T24" fmla="*/ 152 w 303"/>
                  <a:gd name="T25" fmla="*/ 303 h 303"/>
                  <a:gd name="T26" fmla="*/ 111 w 303"/>
                  <a:gd name="T27" fmla="*/ 297 h 303"/>
                  <a:gd name="T28" fmla="*/ 75 w 303"/>
                  <a:gd name="T29" fmla="*/ 281 h 303"/>
                  <a:gd name="T30" fmla="*/ 44 w 303"/>
                  <a:gd name="T31" fmla="*/ 258 h 303"/>
                  <a:gd name="T32" fmla="*/ 21 w 303"/>
                  <a:gd name="T33" fmla="*/ 227 h 303"/>
                  <a:gd name="T34" fmla="*/ 6 w 303"/>
                  <a:gd name="T35" fmla="*/ 191 h 303"/>
                  <a:gd name="T36" fmla="*/ 0 w 303"/>
                  <a:gd name="T37" fmla="*/ 151 h 303"/>
                  <a:gd name="T38" fmla="*/ 6 w 303"/>
                  <a:gd name="T39" fmla="*/ 111 h 303"/>
                  <a:gd name="T40" fmla="*/ 21 w 303"/>
                  <a:gd name="T41" fmla="*/ 75 h 303"/>
                  <a:gd name="T42" fmla="*/ 44 w 303"/>
                  <a:gd name="T43" fmla="*/ 44 h 303"/>
                  <a:gd name="T44" fmla="*/ 75 w 303"/>
                  <a:gd name="T45" fmla="*/ 20 h 303"/>
                  <a:gd name="T46" fmla="*/ 111 w 303"/>
                  <a:gd name="T47" fmla="*/ 6 h 303"/>
                  <a:gd name="T48" fmla="*/ 152 w 303"/>
                  <a:gd name="T49" fmla="*/ 0 h 303"/>
                  <a:gd name="T50" fmla="*/ 152 w 303"/>
                  <a:gd name="T51" fmla="*/ 272 h 303"/>
                  <a:gd name="T52" fmla="*/ 183 w 303"/>
                  <a:gd name="T53" fmla="*/ 269 h 303"/>
                  <a:gd name="T54" fmla="*/ 213 w 303"/>
                  <a:gd name="T55" fmla="*/ 256 h 303"/>
                  <a:gd name="T56" fmla="*/ 237 w 303"/>
                  <a:gd name="T57" fmla="*/ 237 h 303"/>
                  <a:gd name="T58" fmla="*/ 257 w 303"/>
                  <a:gd name="T59" fmla="*/ 212 h 303"/>
                  <a:gd name="T60" fmla="*/ 269 w 303"/>
                  <a:gd name="T61" fmla="*/ 184 h 303"/>
                  <a:gd name="T62" fmla="*/ 272 w 303"/>
                  <a:gd name="T63" fmla="*/ 151 h 303"/>
                  <a:gd name="T64" fmla="*/ 269 w 303"/>
                  <a:gd name="T65" fmla="*/ 119 h 303"/>
                  <a:gd name="T66" fmla="*/ 257 w 303"/>
                  <a:gd name="T67" fmla="*/ 90 h 303"/>
                  <a:gd name="T68" fmla="*/ 237 w 303"/>
                  <a:gd name="T69" fmla="*/ 66 h 303"/>
                  <a:gd name="T70" fmla="*/ 213 w 303"/>
                  <a:gd name="T71" fmla="*/ 46 h 303"/>
                  <a:gd name="T72" fmla="*/ 183 w 303"/>
                  <a:gd name="T73" fmla="*/ 34 h 303"/>
                  <a:gd name="T74" fmla="*/ 152 w 303"/>
                  <a:gd name="T75" fmla="*/ 29 h 303"/>
                  <a:gd name="T76" fmla="*/ 119 w 303"/>
                  <a:gd name="T77" fmla="*/ 34 h 303"/>
                  <a:gd name="T78" fmla="*/ 91 w 303"/>
                  <a:gd name="T79" fmla="*/ 46 h 303"/>
                  <a:gd name="T80" fmla="*/ 66 w 303"/>
                  <a:gd name="T81" fmla="*/ 66 h 303"/>
                  <a:gd name="T82" fmla="*/ 47 w 303"/>
                  <a:gd name="T83" fmla="*/ 90 h 303"/>
                  <a:gd name="T84" fmla="*/ 34 w 303"/>
                  <a:gd name="T85" fmla="*/ 119 h 303"/>
                  <a:gd name="T86" fmla="*/ 30 w 303"/>
                  <a:gd name="T87" fmla="*/ 151 h 303"/>
                  <a:gd name="T88" fmla="*/ 34 w 303"/>
                  <a:gd name="T89" fmla="*/ 183 h 303"/>
                  <a:gd name="T90" fmla="*/ 47 w 303"/>
                  <a:gd name="T91" fmla="*/ 212 h 303"/>
                  <a:gd name="T92" fmla="*/ 66 w 303"/>
                  <a:gd name="T93" fmla="*/ 237 h 303"/>
                  <a:gd name="T94" fmla="*/ 91 w 303"/>
                  <a:gd name="T95" fmla="*/ 256 h 303"/>
                  <a:gd name="T96" fmla="*/ 119 w 303"/>
                  <a:gd name="T97" fmla="*/ 269 h 303"/>
                  <a:gd name="T98" fmla="*/ 152 w 303"/>
                  <a:gd name="T99" fmla="*/ 27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3" h="303">
                    <a:moveTo>
                      <a:pt x="152" y="0"/>
                    </a:moveTo>
                    <a:cubicBezTo>
                      <a:pt x="165" y="0"/>
                      <a:pt x="179" y="2"/>
                      <a:pt x="191" y="6"/>
                    </a:cubicBezTo>
                    <a:cubicBezTo>
                      <a:pt x="205" y="9"/>
                      <a:pt x="216" y="15"/>
                      <a:pt x="227" y="20"/>
                    </a:cubicBezTo>
                    <a:cubicBezTo>
                      <a:pt x="239" y="27"/>
                      <a:pt x="249" y="35"/>
                      <a:pt x="258" y="44"/>
                    </a:cubicBezTo>
                    <a:cubicBezTo>
                      <a:pt x="268" y="53"/>
                      <a:pt x="275" y="63"/>
                      <a:pt x="282" y="75"/>
                    </a:cubicBezTo>
                    <a:cubicBezTo>
                      <a:pt x="288" y="86"/>
                      <a:pt x="294" y="98"/>
                      <a:pt x="297" y="111"/>
                    </a:cubicBezTo>
                    <a:cubicBezTo>
                      <a:pt x="301" y="124"/>
                      <a:pt x="303" y="138"/>
                      <a:pt x="303" y="151"/>
                    </a:cubicBezTo>
                    <a:cubicBezTo>
                      <a:pt x="303" y="165"/>
                      <a:pt x="301" y="179"/>
                      <a:pt x="297" y="191"/>
                    </a:cubicBezTo>
                    <a:cubicBezTo>
                      <a:pt x="294" y="205"/>
                      <a:pt x="288" y="216"/>
                      <a:pt x="282" y="227"/>
                    </a:cubicBezTo>
                    <a:cubicBezTo>
                      <a:pt x="275" y="238"/>
                      <a:pt x="268" y="249"/>
                      <a:pt x="258" y="258"/>
                    </a:cubicBezTo>
                    <a:cubicBezTo>
                      <a:pt x="249" y="268"/>
                      <a:pt x="239" y="275"/>
                      <a:pt x="227" y="281"/>
                    </a:cubicBezTo>
                    <a:cubicBezTo>
                      <a:pt x="216" y="288"/>
                      <a:pt x="205" y="294"/>
                      <a:pt x="191" y="297"/>
                    </a:cubicBezTo>
                    <a:cubicBezTo>
                      <a:pt x="179" y="301"/>
                      <a:pt x="165" y="303"/>
                      <a:pt x="152" y="303"/>
                    </a:cubicBezTo>
                    <a:cubicBezTo>
                      <a:pt x="138" y="303"/>
                      <a:pt x="124" y="301"/>
                      <a:pt x="111" y="297"/>
                    </a:cubicBezTo>
                    <a:cubicBezTo>
                      <a:pt x="98" y="294"/>
                      <a:pt x="86" y="288"/>
                      <a:pt x="75" y="281"/>
                    </a:cubicBezTo>
                    <a:cubicBezTo>
                      <a:pt x="63" y="275"/>
                      <a:pt x="53" y="268"/>
                      <a:pt x="44" y="258"/>
                    </a:cubicBezTo>
                    <a:cubicBezTo>
                      <a:pt x="35" y="249"/>
                      <a:pt x="27" y="238"/>
                      <a:pt x="21" y="227"/>
                    </a:cubicBezTo>
                    <a:cubicBezTo>
                      <a:pt x="15" y="216"/>
                      <a:pt x="9" y="205"/>
                      <a:pt x="6" y="191"/>
                    </a:cubicBezTo>
                    <a:cubicBezTo>
                      <a:pt x="2" y="179"/>
                      <a:pt x="0" y="165"/>
                      <a:pt x="0" y="151"/>
                    </a:cubicBezTo>
                    <a:cubicBezTo>
                      <a:pt x="0" y="138"/>
                      <a:pt x="2" y="124"/>
                      <a:pt x="6" y="111"/>
                    </a:cubicBezTo>
                    <a:cubicBezTo>
                      <a:pt x="9" y="98"/>
                      <a:pt x="15" y="86"/>
                      <a:pt x="21" y="75"/>
                    </a:cubicBezTo>
                    <a:cubicBezTo>
                      <a:pt x="27" y="63"/>
                      <a:pt x="35" y="53"/>
                      <a:pt x="44" y="44"/>
                    </a:cubicBezTo>
                    <a:cubicBezTo>
                      <a:pt x="53" y="35"/>
                      <a:pt x="63" y="27"/>
                      <a:pt x="75" y="20"/>
                    </a:cubicBezTo>
                    <a:cubicBezTo>
                      <a:pt x="86" y="15"/>
                      <a:pt x="98" y="9"/>
                      <a:pt x="111" y="6"/>
                    </a:cubicBezTo>
                    <a:cubicBezTo>
                      <a:pt x="124" y="2"/>
                      <a:pt x="138" y="0"/>
                      <a:pt x="152" y="0"/>
                    </a:cubicBezTo>
                    <a:moveTo>
                      <a:pt x="152" y="272"/>
                    </a:moveTo>
                    <a:cubicBezTo>
                      <a:pt x="163" y="272"/>
                      <a:pt x="173" y="271"/>
                      <a:pt x="183" y="269"/>
                    </a:cubicBezTo>
                    <a:cubicBezTo>
                      <a:pt x="195" y="266"/>
                      <a:pt x="204" y="261"/>
                      <a:pt x="213" y="256"/>
                    </a:cubicBezTo>
                    <a:cubicBezTo>
                      <a:pt x="222" y="251"/>
                      <a:pt x="230" y="245"/>
                      <a:pt x="237" y="237"/>
                    </a:cubicBezTo>
                    <a:cubicBezTo>
                      <a:pt x="245" y="229"/>
                      <a:pt x="251" y="221"/>
                      <a:pt x="257" y="212"/>
                    </a:cubicBezTo>
                    <a:cubicBezTo>
                      <a:pt x="261" y="203"/>
                      <a:pt x="266" y="194"/>
                      <a:pt x="269" y="184"/>
                    </a:cubicBezTo>
                    <a:cubicBezTo>
                      <a:pt x="271" y="173"/>
                      <a:pt x="272" y="163"/>
                      <a:pt x="272" y="151"/>
                    </a:cubicBezTo>
                    <a:cubicBezTo>
                      <a:pt x="272" y="140"/>
                      <a:pt x="271" y="129"/>
                      <a:pt x="269" y="119"/>
                    </a:cubicBezTo>
                    <a:cubicBezTo>
                      <a:pt x="266" y="108"/>
                      <a:pt x="261" y="98"/>
                      <a:pt x="257" y="90"/>
                    </a:cubicBezTo>
                    <a:cubicBezTo>
                      <a:pt x="251" y="81"/>
                      <a:pt x="245" y="72"/>
                      <a:pt x="237" y="66"/>
                    </a:cubicBezTo>
                    <a:cubicBezTo>
                      <a:pt x="230" y="58"/>
                      <a:pt x="222" y="52"/>
                      <a:pt x="213" y="46"/>
                    </a:cubicBezTo>
                    <a:cubicBezTo>
                      <a:pt x="204" y="41"/>
                      <a:pt x="195" y="37"/>
                      <a:pt x="183" y="34"/>
                    </a:cubicBezTo>
                    <a:cubicBezTo>
                      <a:pt x="173" y="32"/>
                      <a:pt x="163" y="29"/>
                      <a:pt x="152" y="29"/>
                    </a:cubicBezTo>
                    <a:cubicBezTo>
                      <a:pt x="140" y="29"/>
                      <a:pt x="129" y="32"/>
                      <a:pt x="119" y="34"/>
                    </a:cubicBezTo>
                    <a:cubicBezTo>
                      <a:pt x="109" y="37"/>
                      <a:pt x="98" y="41"/>
                      <a:pt x="91" y="46"/>
                    </a:cubicBezTo>
                    <a:cubicBezTo>
                      <a:pt x="82" y="52"/>
                      <a:pt x="72" y="58"/>
                      <a:pt x="66" y="66"/>
                    </a:cubicBezTo>
                    <a:cubicBezTo>
                      <a:pt x="58" y="72"/>
                      <a:pt x="52" y="81"/>
                      <a:pt x="47" y="90"/>
                    </a:cubicBezTo>
                    <a:cubicBezTo>
                      <a:pt x="41" y="98"/>
                      <a:pt x="37" y="108"/>
                      <a:pt x="34" y="119"/>
                    </a:cubicBezTo>
                    <a:cubicBezTo>
                      <a:pt x="32" y="129"/>
                      <a:pt x="30" y="140"/>
                      <a:pt x="30" y="151"/>
                    </a:cubicBezTo>
                    <a:cubicBezTo>
                      <a:pt x="30" y="163"/>
                      <a:pt x="32" y="173"/>
                      <a:pt x="34" y="183"/>
                    </a:cubicBezTo>
                    <a:cubicBezTo>
                      <a:pt x="37" y="194"/>
                      <a:pt x="41" y="203"/>
                      <a:pt x="47" y="212"/>
                    </a:cubicBezTo>
                    <a:cubicBezTo>
                      <a:pt x="52" y="221"/>
                      <a:pt x="58" y="229"/>
                      <a:pt x="66" y="237"/>
                    </a:cubicBezTo>
                    <a:cubicBezTo>
                      <a:pt x="72" y="245"/>
                      <a:pt x="82" y="251"/>
                      <a:pt x="91" y="256"/>
                    </a:cubicBezTo>
                    <a:cubicBezTo>
                      <a:pt x="98" y="261"/>
                      <a:pt x="109" y="266"/>
                      <a:pt x="119" y="269"/>
                    </a:cubicBezTo>
                    <a:cubicBezTo>
                      <a:pt x="129" y="271"/>
                      <a:pt x="140" y="272"/>
                      <a:pt x="152" y="272"/>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endParaRPr lang="en-US" sz="882" dirty="0">
                  <a:solidFill>
                    <a:srgbClr val="353535"/>
                  </a:solidFill>
                  <a:latin typeface="Segoe UI Semilight"/>
                </a:endParaRPr>
              </a:p>
            </p:txBody>
          </p:sp>
        </p:grpSp>
        <p:cxnSp>
          <p:nvCxnSpPr>
            <p:cNvPr id="123" name="Straight Arrow Connector 122">
              <a:extLst>
                <a:ext uri="{FF2B5EF4-FFF2-40B4-BE49-F238E27FC236}">
                  <a16:creationId xmlns:a16="http://schemas.microsoft.com/office/drawing/2014/main" id="{D405E256-DAF1-4CA0-8BB0-E744DF6B1C84}"/>
                </a:ext>
              </a:extLst>
            </p:cNvPr>
            <p:cNvCxnSpPr>
              <a:cxnSpLocks/>
            </p:cNvCxnSpPr>
            <p:nvPr/>
          </p:nvCxnSpPr>
          <p:spPr>
            <a:xfrm>
              <a:off x="9043108" y="571113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grpSp>
        <p:nvGrpSpPr>
          <p:cNvPr id="447" name="Group 446">
            <a:extLst>
              <a:ext uri="{FF2B5EF4-FFF2-40B4-BE49-F238E27FC236}">
                <a16:creationId xmlns:a16="http://schemas.microsoft.com/office/drawing/2014/main" id="{96EBBE73-4A7C-4723-8E34-F028421AB1D9}"/>
              </a:ext>
            </a:extLst>
          </p:cNvPr>
          <p:cNvGrpSpPr/>
          <p:nvPr/>
        </p:nvGrpSpPr>
        <p:grpSpPr>
          <a:xfrm>
            <a:off x="446084" y="1879819"/>
            <a:ext cx="5619965" cy="2231286"/>
            <a:chOff x="454210" y="1916792"/>
            <a:chExt cx="5733470" cy="2276351"/>
          </a:xfrm>
        </p:grpSpPr>
        <p:sp>
          <p:nvSpPr>
            <p:cNvPr id="14" name="Rectangle 13">
              <a:extLst>
                <a:ext uri="{FF2B5EF4-FFF2-40B4-BE49-F238E27FC236}">
                  <a16:creationId xmlns:a16="http://schemas.microsoft.com/office/drawing/2014/main" id="{21AD7F8D-2E35-4411-8F39-03DE79D4B314}"/>
                </a:ext>
              </a:extLst>
            </p:cNvPr>
            <p:cNvSpPr/>
            <p:nvPr/>
          </p:nvSpPr>
          <p:spPr bwMode="auto">
            <a:xfrm>
              <a:off x="454210" y="1916792"/>
              <a:ext cx="5733470" cy="2276351"/>
            </a:xfrm>
            <a:prstGeom prst="rect">
              <a:avLst/>
            </a:prstGeom>
            <a:solidFill>
              <a:schemeClr val="bg1">
                <a:lumMod val="95000"/>
              </a:schemeClr>
            </a:solidFill>
            <a:ln w="19050" cap="flat" cmpd="sng" algn="ctr">
              <a:noFill/>
              <a:prstDash val="dash"/>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896042">
                <a:defRPr/>
              </a:pPr>
              <a:r>
                <a:rPr lang="en-US" sz="1961" kern="0" dirty="0">
                  <a:gradFill>
                    <a:gsLst>
                      <a:gs pos="0">
                        <a:srgbClr val="0078D7"/>
                      </a:gs>
                      <a:gs pos="100000">
                        <a:srgbClr val="0078D7"/>
                      </a:gs>
                    </a:gsLst>
                    <a:lin ang="5400000" scaled="0"/>
                  </a:gradFill>
                  <a:latin typeface="Segoe UI Semilight"/>
                  <a:cs typeface="Segoe UI Semibold" panose="020B0702040204020203" pitchFamily="34" charset="0"/>
                </a:rPr>
                <a:t>Real-time stream processing</a:t>
              </a:r>
            </a:p>
          </p:txBody>
        </p:sp>
        <p:grpSp>
          <p:nvGrpSpPr>
            <p:cNvPr id="124" name="Group 123">
              <a:extLst>
                <a:ext uri="{FF2B5EF4-FFF2-40B4-BE49-F238E27FC236}">
                  <a16:creationId xmlns:a16="http://schemas.microsoft.com/office/drawing/2014/main" id="{16D3219E-3D00-44F5-8C4D-62ACFD9CD544}"/>
                </a:ext>
              </a:extLst>
            </p:cNvPr>
            <p:cNvGrpSpPr/>
            <p:nvPr/>
          </p:nvGrpSpPr>
          <p:grpSpPr>
            <a:xfrm>
              <a:off x="762236" y="2788568"/>
              <a:ext cx="718411" cy="625156"/>
              <a:chOff x="1755775" y="2570163"/>
              <a:chExt cx="1320800" cy="1149351"/>
            </a:xfrm>
          </p:grpSpPr>
          <p:sp>
            <p:nvSpPr>
              <p:cNvPr id="125" name="Freeform 37">
                <a:extLst>
                  <a:ext uri="{FF2B5EF4-FFF2-40B4-BE49-F238E27FC236}">
                    <a16:creationId xmlns:a16="http://schemas.microsoft.com/office/drawing/2014/main" id="{3C74262B-C9F9-4A66-A775-ABB5AC88643E}"/>
                  </a:ext>
                </a:extLst>
              </p:cNvPr>
              <p:cNvSpPr>
                <a:spLocks/>
              </p:cNvSpPr>
              <p:nvPr/>
            </p:nvSpPr>
            <p:spPr bwMode="auto">
              <a:xfrm>
                <a:off x="2724150" y="2847976"/>
                <a:ext cx="352425" cy="76200"/>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26" name="Freeform 38">
                <a:extLst>
                  <a:ext uri="{FF2B5EF4-FFF2-40B4-BE49-F238E27FC236}">
                    <a16:creationId xmlns:a16="http://schemas.microsoft.com/office/drawing/2014/main" id="{D7B57F66-B300-46BF-9A49-52E0EEA60E38}"/>
                  </a:ext>
                </a:extLst>
              </p:cNvPr>
              <p:cNvSpPr>
                <a:spLocks/>
              </p:cNvSpPr>
              <p:nvPr/>
            </p:nvSpPr>
            <p:spPr bwMode="auto">
              <a:xfrm>
                <a:off x="2724150" y="2641601"/>
                <a:ext cx="352425" cy="222250"/>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27" name="Freeform 39">
                <a:extLst>
                  <a:ext uri="{FF2B5EF4-FFF2-40B4-BE49-F238E27FC236}">
                    <a16:creationId xmlns:a16="http://schemas.microsoft.com/office/drawing/2014/main" id="{A6B9D93A-D22F-4845-B5EB-681C57FA2D3F}"/>
                  </a:ext>
                </a:extLst>
              </p:cNvPr>
              <p:cNvSpPr>
                <a:spLocks/>
              </p:cNvSpPr>
              <p:nvPr/>
            </p:nvSpPr>
            <p:spPr bwMode="auto">
              <a:xfrm>
                <a:off x="2773363" y="2641601"/>
                <a:ext cx="300038" cy="206375"/>
              </a:xfrm>
              <a:custGeom>
                <a:avLst/>
                <a:gdLst>
                  <a:gd name="T0" fmla="*/ 63 w 80"/>
                  <a:gd name="T1" fmla="*/ 0 h 55"/>
                  <a:gd name="T2" fmla="*/ 5 w 80"/>
                  <a:gd name="T3" fmla="*/ 0 h 55"/>
                  <a:gd name="T4" fmla="*/ 0 w 80"/>
                  <a:gd name="T5" fmla="*/ 3 h 55"/>
                  <a:gd name="T6" fmla="*/ 0 w 80"/>
                  <a:gd name="T7" fmla="*/ 3 h 55"/>
                  <a:gd name="T8" fmla="*/ 5 w 80"/>
                  <a:gd name="T9" fmla="*/ 0 h 55"/>
                  <a:gd name="T10" fmla="*/ 63 w 80"/>
                  <a:gd name="T11" fmla="*/ 0 h 55"/>
                  <a:gd name="T12" fmla="*/ 68 w 80"/>
                  <a:gd name="T13" fmla="*/ 3 h 55"/>
                  <a:gd name="T14" fmla="*/ 80 w 80"/>
                  <a:gd name="T15" fmla="*/ 54 h 55"/>
                  <a:gd name="T16" fmla="*/ 80 w 80"/>
                  <a:gd name="T17" fmla="*/ 55 h 55"/>
                  <a:gd name="T18" fmla="*/ 80 w 80"/>
                  <a:gd name="T19" fmla="*/ 55 h 55"/>
                  <a:gd name="T20" fmla="*/ 80 w 80"/>
                  <a:gd name="T21" fmla="*/ 54 h 55"/>
                  <a:gd name="T22" fmla="*/ 68 w 80"/>
                  <a:gd name="T23" fmla="*/ 3 h 55"/>
                  <a:gd name="T24" fmla="*/ 63 w 80"/>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5">
                    <a:moveTo>
                      <a:pt x="63" y="0"/>
                    </a:moveTo>
                    <a:cubicBezTo>
                      <a:pt x="5" y="0"/>
                      <a:pt x="5" y="0"/>
                      <a:pt x="5" y="0"/>
                    </a:cubicBezTo>
                    <a:cubicBezTo>
                      <a:pt x="3" y="0"/>
                      <a:pt x="1" y="1"/>
                      <a:pt x="0" y="3"/>
                    </a:cubicBezTo>
                    <a:cubicBezTo>
                      <a:pt x="0" y="3"/>
                      <a:pt x="0" y="3"/>
                      <a:pt x="0" y="3"/>
                    </a:cubicBezTo>
                    <a:cubicBezTo>
                      <a:pt x="1" y="1"/>
                      <a:pt x="3" y="0"/>
                      <a:pt x="5" y="0"/>
                    </a:cubicBezTo>
                    <a:cubicBezTo>
                      <a:pt x="63" y="0"/>
                      <a:pt x="63" y="0"/>
                      <a:pt x="63" y="0"/>
                    </a:cubicBezTo>
                    <a:cubicBezTo>
                      <a:pt x="65" y="0"/>
                      <a:pt x="67" y="1"/>
                      <a:pt x="68" y="3"/>
                    </a:cubicBezTo>
                    <a:cubicBezTo>
                      <a:pt x="80" y="54"/>
                      <a:pt x="80" y="54"/>
                      <a:pt x="80" y="54"/>
                    </a:cubicBezTo>
                    <a:cubicBezTo>
                      <a:pt x="80" y="54"/>
                      <a:pt x="80" y="54"/>
                      <a:pt x="80" y="55"/>
                    </a:cubicBezTo>
                    <a:cubicBezTo>
                      <a:pt x="80" y="55"/>
                      <a:pt x="80" y="55"/>
                      <a:pt x="80" y="55"/>
                    </a:cubicBezTo>
                    <a:cubicBezTo>
                      <a:pt x="80" y="54"/>
                      <a:pt x="80" y="54"/>
                      <a:pt x="80" y="54"/>
                    </a:cubicBezTo>
                    <a:cubicBezTo>
                      <a:pt x="68" y="3"/>
                      <a:pt x="68" y="3"/>
                      <a:pt x="68" y="3"/>
                    </a:cubicBezTo>
                    <a:cubicBezTo>
                      <a:pt x="67"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28" name="Freeform 40">
                <a:extLst>
                  <a:ext uri="{FF2B5EF4-FFF2-40B4-BE49-F238E27FC236}">
                    <a16:creationId xmlns:a16="http://schemas.microsoft.com/office/drawing/2014/main" id="{885B9B11-89D0-4E62-A5BB-ABCDCDA2E6F5}"/>
                  </a:ext>
                </a:extLst>
              </p:cNvPr>
              <p:cNvSpPr>
                <a:spLocks/>
              </p:cNvSpPr>
              <p:nvPr/>
            </p:nvSpPr>
            <p:spPr bwMode="auto">
              <a:xfrm>
                <a:off x="3054350" y="2847976"/>
                <a:ext cx="22225" cy="15875"/>
              </a:xfrm>
              <a:custGeom>
                <a:avLst/>
                <a:gdLst>
                  <a:gd name="T0" fmla="*/ 5 w 6"/>
                  <a:gd name="T1" fmla="*/ 0 h 4"/>
                  <a:gd name="T2" fmla="*/ 5 w 6"/>
                  <a:gd name="T3" fmla="*/ 0 h 4"/>
                  <a:gd name="T4" fmla="*/ 0 w 6"/>
                  <a:gd name="T5" fmla="*/ 4 h 4"/>
                  <a:gd name="T6" fmla="*/ 1 w 6"/>
                  <a:gd name="T7" fmla="*/ 4 h 4"/>
                  <a:gd name="T8" fmla="*/ 5 w 6"/>
                  <a:gd name="T9" fmla="*/ 0 h 4"/>
                </a:gdLst>
                <a:ahLst/>
                <a:cxnLst>
                  <a:cxn ang="0">
                    <a:pos x="T0" y="T1"/>
                  </a:cxn>
                  <a:cxn ang="0">
                    <a:pos x="T2" y="T3"/>
                  </a:cxn>
                  <a:cxn ang="0">
                    <a:pos x="T4" y="T5"/>
                  </a:cxn>
                  <a:cxn ang="0">
                    <a:pos x="T6" y="T7"/>
                  </a:cxn>
                  <a:cxn ang="0">
                    <a:pos x="T8" y="T9"/>
                  </a:cxn>
                </a:cxnLst>
                <a:rect l="0" t="0" r="r" b="b"/>
                <a:pathLst>
                  <a:path w="6" h="4">
                    <a:moveTo>
                      <a:pt x="5" y="0"/>
                    </a:moveTo>
                    <a:cubicBezTo>
                      <a:pt x="5" y="0"/>
                      <a:pt x="5" y="0"/>
                      <a:pt x="5" y="0"/>
                    </a:cubicBezTo>
                    <a:cubicBezTo>
                      <a:pt x="6" y="2"/>
                      <a:pt x="3" y="4"/>
                      <a:pt x="0" y="4"/>
                    </a:cubicBezTo>
                    <a:cubicBezTo>
                      <a:pt x="1" y="4"/>
                      <a:pt x="1" y="4"/>
                      <a:pt x="1" y="4"/>
                    </a:cubicBezTo>
                    <a:cubicBezTo>
                      <a:pt x="4" y="4"/>
                      <a:pt x="6" y="2"/>
                      <a:pt x="5"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29" name="Freeform 41">
                <a:extLst>
                  <a:ext uri="{FF2B5EF4-FFF2-40B4-BE49-F238E27FC236}">
                    <a16:creationId xmlns:a16="http://schemas.microsoft.com/office/drawing/2014/main" id="{64E09922-CB0D-49F9-B775-135F6E7F3371}"/>
                  </a:ext>
                </a:extLst>
              </p:cNvPr>
              <p:cNvSpPr>
                <a:spLocks noEditPoints="1"/>
              </p:cNvSpPr>
              <p:nvPr/>
            </p:nvSpPr>
            <p:spPr bwMode="auto">
              <a:xfrm>
                <a:off x="2724150" y="2641601"/>
                <a:ext cx="352425" cy="222250"/>
              </a:xfrm>
              <a:custGeom>
                <a:avLst/>
                <a:gdLst>
                  <a:gd name="T0" fmla="*/ 13 w 94"/>
                  <a:gd name="T1" fmla="*/ 53 h 59"/>
                  <a:gd name="T2" fmla="*/ 9 w 94"/>
                  <a:gd name="T3" fmla="*/ 49 h 59"/>
                  <a:gd name="T4" fmla="*/ 19 w 94"/>
                  <a:gd name="T5" fmla="*/ 8 h 59"/>
                  <a:gd name="T6" fmla="*/ 23 w 94"/>
                  <a:gd name="T7" fmla="*/ 6 h 59"/>
                  <a:gd name="T8" fmla="*/ 71 w 94"/>
                  <a:gd name="T9" fmla="*/ 6 h 59"/>
                  <a:gd name="T10" fmla="*/ 75 w 94"/>
                  <a:gd name="T11" fmla="*/ 8 h 59"/>
                  <a:gd name="T12" fmla="*/ 85 w 94"/>
                  <a:gd name="T13" fmla="*/ 49 h 59"/>
                  <a:gd name="T14" fmla="*/ 81 w 94"/>
                  <a:gd name="T15" fmla="*/ 53 h 59"/>
                  <a:gd name="T16" fmla="*/ 13 w 94"/>
                  <a:gd name="T17" fmla="*/ 53 h 59"/>
                  <a:gd name="T18" fmla="*/ 76 w 94"/>
                  <a:gd name="T19" fmla="*/ 0 h 59"/>
                  <a:gd name="T20" fmla="*/ 18 w 94"/>
                  <a:gd name="T21" fmla="*/ 0 h 59"/>
                  <a:gd name="T22" fmla="*/ 13 w 94"/>
                  <a:gd name="T23" fmla="*/ 3 h 59"/>
                  <a:gd name="T24" fmla="*/ 13 w 94"/>
                  <a:gd name="T25" fmla="*/ 3 h 59"/>
                  <a:gd name="T26" fmla="*/ 1 w 94"/>
                  <a:gd name="T27" fmla="*/ 54 h 59"/>
                  <a:gd name="T28" fmla="*/ 6 w 94"/>
                  <a:gd name="T29" fmla="*/ 59 h 59"/>
                  <a:gd name="T30" fmla="*/ 88 w 94"/>
                  <a:gd name="T31" fmla="*/ 59 h 59"/>
                  <a:gd name="T32" fmla="*/ 93 w 94"/>
                  <a:gd name="T33" fmla="*/ 55 h 59"/>
                  <a:gd name="T34" fmla="*/ 93 w 94"/>
                  <a:gd name="T35" fmla="*/ 54 h 59"/>
                  <a:gd name="T36" fmla="*/ 81 w 94"/>
                  <a:gd name="T37" fmla="*/ 3 h 59"/>
                  <a:gd name="T38" fmla="*/ 76 w 94"/>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59">
                    <a:moveTo>
                      <a:pt x="13" y="53"/>
                    </a:moveTo>
                    <a:cubicBezTo>
                      <a:pt x="10" y="53"/>
                      <a:pt x="9" y="51"/>
                      <a:pt x="9" y="49"/>
                    </a:cubicBezTo>
                    <a:cubicBezTo>
                      <a:pt x="19" y="8"/>
                      <a:pt x="19" y="8"/>
                      <a:pt x="19" y="8"/>
                    </a:cubicBezTo>
                    <a:cubicBezTo>
                      <a:pt x="19" y="7"/>
                      <a:pt x="21" y="6"/>
                      <a:pt x="23" y="6"/>
                    </a:cubicBezTo>
                    <a:cubicBezTo>
                      <a:pt x="71" y="6"/>
                      <a:pt x="71" y="6"/>
                      <a:pt x="71" y="6"/>
                    </a:cubicBezTo>
                    <a:cubicBezTo>
                      <a:pt x="72" y="6"/>
                      <a:pt x="74" y="7"/>
                      <a:pt x="75" y="8"/>
                    </a:cubicBezTo>
                    <a:cubicBezTo>
                      <a:pt x="85" y="49"/>
                      <a:pt x="85" y="49"/>
                      <a:pt x="85" y="49"/>
                    </a:cubicBezTo>
                    <a:cubicBezTo>
                      <a:pt x="85" y="51"/>
                      <a:pt x="84" y="53"/>
                      <a:pt x="81" y="53"/>
                    </a:cubicBezTo>
                    <a:cubicBezTo>
                      <a:pt x="13" y="53"/>
                      <a:pt x="13" y="53"/>
                      <a:pt x="13" y="53"/>
                    </a:cubicBezTo>
                    <a:moveTo>
                      <a:pt x="76" y="0"/>
                    </a:moveTo>
                    <a:cubicBezTo>
                      <a:pt x="18" y="0"/>
                      <a:pt x="18" y="0"/>
                      <a:pt x="18" y="0"/>
                    </a:cubicBezTo>
                    <a:cubicBezTo>
                      <a:pt x="16" y="0"/>
                      <a:pt x="14" y="1"/>
                      <a:pt x="13" y="3"/>
                    </a:cubicBezTo>
                    <a:cubicBezTo>
                      <a:pt x="13" y="3"/>
                      <a:pt x="13" y="3"/>
                      <a:pt x="13" y="3"/>
                    </a:cubicBezTo>
                    <a:cubicBezTo>
                      <a:pt x="1" y="54"/>
                      <a:pt x="1" y="54"/>
                      <a:pt x="1" y="54"/>
                    </a:cubicBezTo>
                    <a:cubicBezTo>
                      <a:pt x="0" y="56"/>
                      <a:pt x="2" y="59"/>
                      <a:pt x="6" y="59"/>
                    </a:cubicBezTo>
                    <a:cubicBezTo>
                      <a:pt x="88" y="59"/>
                      <a:pt x="88" y="59"/>
                      <a:pt x="88" y="59"/>
                    </a:cubicBezTo>
                    <a:cubicBezTo>
                      <a:pt x="91" y="59"/>
                      <a:pt x="94" y="57"/>
                      <a:pt x="93" y="55"/>
                    </a:cubicBezTo>
                    <a:cubicBezTo>
                      <a:pt x="93" y="54"/>
                      <a:pt x="93" y="54"/>
                      <a:pt x="93" y="54"/>
                    </a:cubicBezTo>
                    <a:cubicBezTo>
                      <a:pt x="81" y="3"/>
                      <a:pt x="81" y="3"/>
                      <a:pt x="81" y="3"/>
                    </a:cubicBezTo>
                    <a:cubicBezTo>
                      <a:pt x="80" y="1"/>
                      <a:pt x="78" y="0"/>
                      <a:pt x="76"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30" name="Freeform 42">
                <a:extLst>
                  <a:ext uri="{FF2B5EF4-FFF2-40B4-BE49-F238E27FC236}">
                    <a16:creationId xmlns:a16="http://schemas.microsoft.com/office/drawing/2014/main" id="{713D17A5-DF82-4879-A439-573F78CA86AC}"/>
                  </a:ext>
                </a:extLst>
              </p:cNvPr>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31" name="Freeform 43">
                <a:extLst>
                  <a:ext uri="{FF2B5EF4-FFF2-40B4-BE49-F238E27FC236}">
                    <a16:creationId xmlns:a16="http://schemas.microsoft.com/office/drawing/2014/main" id="{3E7DA921-3B05-400A-B376-A0941157B108}"/>
                  </a:ext>
                </a:extLst>
              </p:cNvPr>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32" name="Freeform 44">
                <a:extLst>
                  <a:ext uri="{FF2B5EF4-FFF2-40B4-BE49-F238E27FC236}">
                    <a16:creationId xmlns:a16="http://schemas.microsoft.com/office/drawing/2014/main" id="{030DFE1D-F0AE-4685-9FD3-E1A644622CFA}"/>
                  </a:ext>
                </a:extLst>
              </p:cNvPr>
              <p:cNvSpPr>
                <a:spLocks/>
              </p:cNvSpPr>
              <p:nvPr/>
            </p:nvSpPr>
            <p:spPr bwMode="auto">
              <a:xfrm>
                <a:off x="2536825" y="3324226"/>
                <a:ext cx="533400" cy="198438"/>
              </a:xfrm>
              <a:custGeom>
                <a:avLst/>
                <a:gdLst>
                  <a:gd name="T0" fmla="*/ 0 w 336"/>
                  <a:gd name="T1" fmla="*/ 0 h 125"/>
                  <a:gd name="T2" fmla="*/ 0 w 336"/>
                  <a:gd name="T3" fmla="*/ 125 h 125"/>
                  <a:gd name="T4" fmla="*/ 90 w 336"/>
                  <a:gd name="T5" fmla="*/ 125 h 125"/>
                  <a:gd name="T6" fmla="*/ 90 w 336"/>
                  <a:gd name="T7" fmla="*/ 90 h 125"/>
                  <a:gd name="T8" fmla="*/ 165 w 336"/>
                  <a:gd name="T9" fmla="*/ 90 h 125"/>
                  <a:gd name="T10" fmla="*/ 165 w 336"/>
                  <a:gd name="T11" fmla="*/ 125 h 125"/>
                  <a:gd name="T12" fmla="*/ 336 w 336"/>
                  <a:gd name="T13" fmla="*/ 125 h 125"/>
                  <a:gd name="T14" fmla="*/ 336 w 336"/>
                  <a:gd name="T15" fmla="*/ 0 h 125"/>
                  <a:gd name="T16" fmla="*/ 0 w 33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25">
                    <a:moveTo>
                      <a:pt x="0" y="0"/>
                    </a:moveTo>
                    <a:lnTo>
                      <a:pt x="0" y="125"/>
                    </a:lnTo>
                    <a:lnTo>
                      <a:pt x="90" y="125"/>
                    </a:lnTo>
                    <a:lnTo>
                      <a:pt x="90" y="90"/>
                    </a:lnTo>
                    <a:lnTo>
                      <a:pt x="165" y="90"/>
                    </a:lnTo>
                    <a:lnTo>
                      <a:pt x="165" y="125"/>
                    </a:lnTo>
                    <a:lnTo>
                      <a:pt x="336" y="125"/>
                    </a:lnTo>
                    <a:lnTo>
                      <a:pt x="336"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33" name="Rectangle 45">
                <a:extLst>
                  <a:ext uri="{FF2B5EF4-FFF2-40B4-BE49-F238E27FC236}">
                    <a16:creationId xmlns:a16="http://schemas.microsoft.com/office/drawing/2014/main" id="{56C17150-0EF3-46C7-B126-D028020FB1BC}"/>
                  </a:ext>
                </a:extLst>
              </p:cNvPr>
              <p:cNvSpPr>
                <a:spLocks noChangeArrowheads="1"/>
              </p:cNvSpPr>
              <p:nvPr/>
            </p:nvSpPr>
            <p:spPr bwMode="auto">
              <a:xfrm>
                <a:off x="2963863" y="3324226"/>
                <a:ext cx="106363" cy="1984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34" name="Rectangle 46">
                <a:extLst>
                  <a:ext uri="{FF2B5EF4-FFF2-40B4-BE49-F238E27FC236}">
                    <a16:creationId xmlns:a16="http://schemas.microsoft.com/office/drawing/2014/main" id="{725C9702-450F-4873-AA9B-4EC4B28ADBA3}"/>
                  </a:ext>
                </a:extLst>
              </p:cNvPr>
              <p:cNvSpPr>
                <a:spLocks noChangeArrowheads="1"/>
              </p:cNvSpPr>
              <p:nvPr/>
            </p:nvSpPr>
            <p:spPr bwMode="auto">
              <a:xfrm>
                <a:off x="2649538"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35" name="Rectangle 47">
                <a:extLst>
                  <a:ext uri="{FF2B5EF4-FFF2-40B4-BE49-F238E27FC236}">
                    <a16:creationId xmlns:a16="http://schemas.microsoft.com/office/drawing/2014/main" id="{87E8CF9C-25F5-4158-B641-E9BDA4223271}"/>
                  </a:ext>
                </a:extLst>
              </p:cNvPr>
              <p:cNvSpPr>
                <a:spLocks noChangeArrowheads="1"/>
              </p:cNvSpPr>
              <p:nvPr/>
            </p:nvSpPr>
            <p:spPr bwMode="auto">
              <a:xfrm>
                <a:off x="2581275"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36" name="Rectangle 48">
                <a:extLst>
                  <a:ext uri="{FF2B5EF4-FFF2-40B4-BE49-F238E27FC236}">
                    <a16:creationId xmlns:a16="http://schemas.microsoft.com/office/drawing/2014/main" id="{E9BD8596-45A1-4947-8A7C-DB9B5544D4CF}"/>
                  </a:ext>
                </a:extLst>
              </p:cNvPr>
              <p:cNvSpPr>
                <a:spLocks noChangeArrowheads="1"/>
              </p:cNvSpPr>
              <p:nvPr/>
            </p:nvSpPr>
            <p:spPr bwMode="auto">
              <a:xfrm>
                <a:off x="2724150"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37" name="Rectangle 49">
                <a:extLst>
                  <a:ext uri="{FF2B5EF4-FFF2-40B4-BE49-F238E27FC236}">
                    <a16:creationId xmlns:a16="http://schemas.microsoft.com/office/drawing/2014/main" id="{5B28CCD6-D8B6-4915-ACBE-7BD60ADC365C}"/>
                  </a:ext>
                </a:extLst>
              </p:cNvPr>
              <p:cNvSpPr>
                <a:spLocks noChangeArrowheads="1"/>
              </p:cNvSpPr>
              <p:nvPr/>
            </p:nvSpPr>
            <p:spPr bwMode="auto">
              <a:xfrm>
                <a:off x="2798763" y="3406776"/>
                <a:ext cx="26988"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38" name="Rectangle 50">
                <a:extLst>
                  <a:ext uri="{FF2B5EF4-FFF2-40B4-BE49-F238E27FC236}">
                    <a16:creationId xmlns:a16="http://schemas.microsoft.com/office/drawing/2014/main" id="{91A82E9E-3D4B-4BE8-B9BF-D30318CF7D5B}"/>
                  </a:ext>
                </a:extLst>
              </p:cNvPr>
              <p:cNvSpPr>
                <a:spLocks noChangeArrowheads="1"/>
              </p:cNvSpPr>
              <p:nvPr/>
            </p:nvSpPr>
            <p:spPr bwMode="auto">
              <a:xfrm>
                <a:off x="2874963" y="3406776"/>
                <a:ext cx="25400"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39" name="Freeform 51">
                <a:extLst>
                  <a:ext uri="{FF2B5EF4-FFF2-40B4-BE49-F238E27FC236}">
                    <a16:creationId xmlns:a16="http://schemas.microsoft.com/office/drawing/2014/main" id="{7B837604-CFC8-4595-A072-6A0E0ADCA919}"/>
                  </a:ext>
                </a:extLst>
              </p:cNvPr>
              <p:cNvSpPr>
                <a:spLocks/>
              </p:cNvSpPr>
              <p:nvPr/>
            </p:nvSpPr>
            <p:spPr bwMode="auto">
              <a:xfrm>
                <a:off x="2768600" y="3113088"/>
                <a:ext cx="68263" cy="41275"/>
              </a:xfrm>
              <a:custGeom>
                <a:avLst/>
                <a:gdLst>
                  <a:gd name="T0" fmla="*/ 43 w 43"/>
                  <a:gd name="T1" fmla="*/ 26 h 26"/>
                  <a:gd name="T2" fmla="*/ 41 w 43"/>
                  <a:gd name="T3" fmla="*/ 0 h 26"/>
                  <a:gd name="T4" fmla="*/ 0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1" y="0"/>
                    </a:lnTo>
                    <a:lnTo>
                      <a:pt x="0"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40" name="Freeform 52">
                <a:extLst>
                  <a:ext uri="{FF2B5EF4-FFF2-40B4-BE49-F238E27FC236}">
                    <a16:creationId xmlns:a16="http://schemas.microsoft.com/office/drawing/2014/main" id="{1807478F-90EC-4E9A-9B6B-79695AC3E5DE}"/>
                  </a:ext>
                </a:extLst>
              </p:cNvPr>
              <p:cNvSpPr>
                <a:spLocks/>
              </p:cNvSpPr>
              <p:nvPr/>
            </p:nvSpPr>
            <p:spPr bwMode="auto">
              <a:xfrm>
                <a:off x="2622550" y="3113088"/>
                <a:ext cx="68263" cy="41275"/>
              </a:xfrm>
              <a:custGeom>
                <a:avLst/>
                <a:gdLst>
                  <a:gd name="T0" fmla="*/ 43 w 43"/>
                  <a:gd name="T1" fmla="*/ 26 h 26"/>
                  <a:gd name="T2" fmla="*/ 40 w 43"/>
                  <a:gd name="T3" fmla="*/ 0 h 26"/>
                  <a:gd name="T4" fmla="*/ 2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0" y="0"/>
                    </a:lnTo>
                    <a:lnTo>
                      <a:pt x="2"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41" name="Freeform 53">
                <a:extLst>
                  <a:ext uri="{FF2B5EF4-FFF2-40B4-BE49-F238E27FC236}">
                    <a16:creationId xmlns:a16="http://schemas.microsoft.com/office/drawing/2014/main" id="{C058B199-370A-4046-B53C-C315EF9C5CF7}"/>
                  </a:ext>
                </a:extLst>
              </p:cNvPr>
              <p:cNvSpPr>
                <a:spLocks/>
              </p:cNvSpPr>
              <p:nvPr/>
            </p:nvSpPr>
            <p:spPr bwMode="auto">
              <a:xfrm>
                <a:off x="2911475" y="3113088"/>
                <a:ext cx="68263" cy="41275"/>
              </a:xfrm>
              <a:custGeom>
                <a:avLst/>
                <a:gdLst>
                  <a:gd name="T0" fmla="*/ 43 w 43"/>
                  <a:gd name="T1" fmla="*/ 26 h 26"/>
                  <a:gd name="T2" fmla="*/ 43 w 43"/>
                  <a:gd name="T3" fmla="*/ 0 h 26"/>
                  <a:gd name="T4" fmla="*/ 3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3" y="0"/>
                    </a:lnTo>
                    <a:lnTo>
                      <a:pt x="3"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42" name="Freeform 54">
                <a:extLst>
                  <a:ext uri="{FF2B5EF4-FFF2-40B4-BE49-F238E27FC236}">
                    <a16:creationId xmlns:a16="http://schemas.microsoft.com/office/drawing/2014/main" id="{96117716-51B5-4C5D-A93A-1A9D9C783035}"/>
                  </a:ext>
                </a:extLst>
              </p:cNvPr>
              <p:cNvSpPr>
                <a:spLocks/>
              </p:cNvSpPr>
              <p:nvPr/>
            </p:nvSpPr>
            <p:spPr bwMode="auto">
              <a:xfrm>
                <a:off x="2614613" y="3157538"/>
                <a:ext cx="82550" cy="166688"/>
              </a:xfrm>
              <a:custGeom>
                <a:avLst/>
                <a:gdLst>
                  <a:gd name="T0" fmla="*/ 5 w 52"/>
                  <a:gd name="T1" fmla="*/ 0 h 105"/>
                  <a:gd name="T2" fmla="*/ 0 w 52"/>
                  <a:gd name="T3" fmla="*/ 105 h 105"/>
                  <a:gd name="T4" fmla="*/ 52 w 52"/>
                  <a:gd name="T5" fmla="*/ 105 h 105"/>
                  <a:gd name="T6" fmla="*/ 48 w 52"/>
                  <a:gd name="T7" fmla="*/ 0 h 105"/>
                  <a:gd name="T8" fmla="*/ 5 w 52"/>
                  <a:gd name="T9" fmla="*/ 0 h 105"/>
                </a:gdLst>
                <a:ahLst/>
                <a:cxnLst>
                  <a:cxn ang="0">
                    <a:pos x="T0" y="T1"/>
                  </a:cxn>
                  <a:cxn ang="0">
                    <a:pos x="T2" y="T3"/>
                  </a:cxn>
                  <a:cxn ang="0">
                    <a:pos x="T4" y="T5"/>
                  </a:cxn>
                  <a:cxn ang="0">
                    <a:pos x="T6" y="T7"/>
                  </a:cxn>
                  <a:cxn ang="0">
                    <a:pos x="T8" y="T9"/>
                  </a:cxn>
                </a:cxnLst>
                <a:rect l="0" t="0" r="r" b="b"/>
                <a:pathLst>
                  <a:path w="52" h="105">
                    <a:moveTo>
                      <a:pt x="5" y="0"/>
                    </a:moveTo>
                    <a:lnTo>
                      <a:pt x="0" y="105"/>
                    </a:lnTo>
                    <a:lnTo>
                      <a:pt x="52"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43" name="Freeform 55">
                <a:extLst>
                  <a:ext uri="{FF2B5EF4-FFF2-40B4-BE49-F238E27FC236}">
                    <a16:creationId xmlns:a16="http://schemas.microsoft.com/office/drawing/2014/main" id="{E830BB48-D73A-4601-90B4-C2A1C760BDD6}"/>
                  </a:ext>
                </a:extLst>
              </p:cNvPr>
              <p:cNvSpPr>
                <a:spLocks/>
              </p:cNvSpPr>
              <p:nvPr/>
            </p:nvSpPr>
            <p:spPr bwMode="auto">
              <a:xfrm>
                <a:off x="2903538" y="3157538"/>
                <a:ext cx="87313" cy="166688"/>
              </a:xfrm>
              <a:custGeom>
                <a:avLst/>
                <a:gdLst>
                  <a:gd name="T0" fmla="*/ 5 w 55"/>
                  <a:gd name="T1" fmla="*/ 0 h 105"/>
                  <a:gd name="T2" fmla="*/ 0 w 55"/>
                  <a:gd name="T3" fmla="*/ 105 h 105"/>
                  <a:gd name="T4" fmla="*/ 55 w 55"/>
                  <a:gd name="T5" fmla="*/ 105 h 105"/>
                  <a:gd name="T6" fmla="*/ 48 w 55"/>
                  <a:gd name="T7" fmla="*/ 0 h 105"/>
                  <a:gd name="T8" fmla="*/ 5 w 55"/>
                  <a:gd name="T9" fmla="*/ 0 h 105"/>
                </a:gdLst>
                <a:ahLst/>
                <a:cxnLst>
                  <a:cxn ang="0">
                    <a:pos x="T0" y="T1"/>
                  </a:cxn>
                  <a:cxn ang="0">
                    <a:pos x="T2" y="T3"/>
                  </a:cxn>
                  <a:cxn ang="0">
                    <a:pos x="T4" y="T5"/>
                  </a:cxn>
                  <a:cxn ang="0">
                    <a:pos x="T6" y="T7"/>
                  </a:cxn>
                  <a:cxn ang="0">
                    <a:pos x="T8" y="T9"/>
                  </a:cxn>
                </a:cxnLst>
                <a:rect l="0" t="0" r="r" b="b"/>
                <a:pathLst>
                  <a:path w="55" h="105">
                    <a:moveTo>
                      <a:pt x="5" y="0"/>
                    </a:moveTo>
                    <a:lnTo>
                      <a:pt x="0" y="105"/>
                    </a:lnTo>
                    <a:lnTo>
                      <a:pt x="55"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44" name="Freeform 56">
                <a:extLst>
                  <a:ext uri="{FF2B5EF4-FFF2-40B4-BE49-F238E27FC236}">
                    <a16:creationId xmlns:a16="http://schemas.microsoft.com/office/drawing/2014/main" id="{655A91EC-8506-4E69-A1A4-36FEFEA32FA9}"/>
                  </a:ext>
                </a:extLst>
              </p:cNvPr>
              <p:cNvSpPr>
                <a:spLocks/>
              </p:cNvSpPr>
              <p:nvPr/>
            </p:nvSpPr>
            <p:spPr bwMode="auto">
              <a:xfrm>
                <a:off x="2757488" y="3157538"/>
                <a:ext cx="87313" cy="166688"/>
              </a:xfrm>
              <a:custGeom>
                <a:avLst/>
                <a:gdLst>
                  <a:gd name="T0" fmla="*/ 7 w 55"/>
                  <a:gd name="T1" fmla="*/ 0 h 105"/>
                  <a:gd name="T2" fmla="*/ 0 w 55"/>
                  <a:gd name="T3" fmla="*/ 105 h 105"/>
                  <a:gd name="T4" fmla="*/ 55 w 55"/>
                  <a:gd name="T5" fmla="*/ 105 h 105"/>
                  <a:gd name="T6" fmla="*/ 50 w 55"/>
                  <a:gd name="T7" fmla="*/ 0 h 105"/>
                  <a:gd name="T8" fmla="*/ 7 w 55"/>
                  <a:gd name="T9" fmla="*/ 0 h 105"/>
                </a:gdLst>
                <a:ahLst/>
                <a:cxnLst>
                  <a:cxn ang="0">
                    <a:pos x="T0" y="T1"/>
                  </a:cxn>
                  <a:cxn ang="0">
                    <a:pos x="T2" y="T3"/>
                  </a:cxn>
                  <a:cxn ang="0">
                    <a:pos x="T4" y="T5"/>
                  </a:cxn>
                  <a:cxn ang="0">
                    <a:pos x="T6" y="T7"/>
                  </a:cxn>
                  <a:cxn ang="0">
                    <a:pos x="T8" y="T9"/>
                  </a:cxn>
                </a:cxnLst>
                <a:rect l="0" t="0" r="r" b="b"/>
                <a:pathLst>
                  <a:path w="55" h="105">
                    <a:moveTo>
                      <a:pt x="7" y="0"/>
                    </a:moveTo>
                    <a:lnTo>
                      <a:pt x="0" y="105"/>
                    </a:lnTo>
                    <a:lnTo>
                      <a:pt x="55" y="105"/>
                    </a:lnTo>
                    <a:lnTo>
                      <a:pt x="50" y="0"/>
                    </a:lnTo>
                    <a:lnTo>
                      <a:pt x="7"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45" name="Freeform 57">
                <a:extLst>
                  <a:ext uri="{FF2B5EF4-FFF2-40B4-BE49-F238E27FC236}">
                    <a16:creationId xmlns:a16="http://schemas.microsoft.com/office/drawing/2014/main" id="{62A214E8-A925-4AA6-B1EC-F5ABFED9AAFF}"/>
                  </a:ext>
                </a:extLst>
              </p:cNvPr>
              <p:cNvSpPr>
                <a:spLocks/>
              </p:cNvSpPr>
              <p:nvPr/>
            </p:nvSpPr>
            <p:spPr bwMode="auto">
              <a:xfrm>
                <a:off x="2281238" y="2614613"/>
                <a:ext cx="115888" cy="136525"/>
              </a:xfrm>
              <a:custGeom>
                <a:avLst/>
                <a:gdLst>
                  <a:gd name="T0" fmla="*/ 6 w 31"/>
                  <a:gd name="T1" fmla="*/ 36 h 36"/>
                  <a:gd name="T2" fmla="*/ 31 w 31"/>
                  <a:gd name="T3" fmla="*/ 36 h 36"/>
                  <a:gd name="T4" fmla="*/ 31 w 31"/>
                  <a:gd name="T5" fmla="*/ 0 h 36"/>
                  <a:gd name="T6" fmla="*/ 6 w 31"/>
                  <a:gd name="T7" fmla="*/ 0 h 36"/>
                  <a:gd name="T8" fmla="*/ 0 w 31"/>
                  <a:gd name="T9" fmla="*/ 6 h 36"/>
                  <a:gd name="T10" fmla="*/ 0 w 31"/>
                  <a:gd name="T11" fmla="*/ 30 h 36"/>
                  <a:gd name="T12" fmla="*/ 6 w 3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1" h="36">
                    <a:moveTo>
                      <a:pt x="6" y="36"/>
                    </a:moveTo>
                    <a:cubicBezTo>
                      <a:pt x="31" y="36"/>
                      <a:pt x="31" y="36"/>
                      <a:pt x="31" y="36"/>
                    </a:cubicBezTo>
                    <a:cubicBezTo>
                      <a:pt x="31" y="0"/>
                      <a:pt x="31" y="0"/>
                      <a:pt x="31" y="0"/>
                    </a:cubicBezTo>
                    <a:cubicBezTo>
                      <a:pt x="6" y="0"/>
                      <a:pt x="6" y="0"/>
                      <a:pt x="6" y="0"/>
                    </a:cubicBezTo>
                    <a:cubicBezTo>
                      <a:pt x="3" y="0"/>
                      <a:pt x="0" y="3"/>
                      <a:pt x="0" y="6"/>
                    </a:cubicBezTo>
                    <a:cubicBezTo>
                      <a:pt x="0" y="30"/>
                      <a:pt x="0" y="30"/>
                      <a:pt x="0" y="30"/>
                    </a:cubicBezTo>
                    <a:cubicBezTo>
                      <a:pt x="0" y="33"/>
                      <a:pt x="3" y="36"/>
                      <a:pt x="6" y="3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46" name="Rectangle 58">
                <a:extLst>
                  <a:ext uri="{FF2B5EF4-FFF2-40B4-BE49-F238E27FC236}">
                    <a16:creationId xmlns:a16="http://schemas.microsoft.com/office/drawing/2014/main" id="{669C969B-5608-481A-B038-8F0748A64733}"/>
                  </a:ext>
                </a:extLst>
              </p:cNvPr>
              <p:cNvSpPr>
                <a:spLocks noChangeArrowheads="1"/>
              </p:cNvSpPr>
              <p:nvPr/>
            </p:nvSpPr>
            <p:spPr bwMode="auto">
              <a:xfrm>
                <a:off x="2322513" y="2751138"/>
                <a:ext cx="44450" cy="142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47" name="Rectangle 59">
                <a:extLst>
                  <a:ext uri="{FF2B5EF4-FFF2-40B4-BE49-F238E27FC236}">
                    <a16:creationId xmlns:a16="http://schemas.microsoft.com/office/drawing/2014/main" id="{2E6B3DBF-B2AC-4A6E-B694-B56C64260F25}"/>
                  </a:ext>
                </a:extLst>
              </p:cNvPr>
              <p:cNvSpPr>
                <a:spLocks noChangeArrowheads="1"/>
              </p:cNvSpPr>
              <p:nvPr/>
            </p:nvSpPr>
            <p:spPr bwMode="auto">
              <a:xfrm>
                <a:off x="2322513" y="2751138"/>
                <a:ext cx="44450"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48" name="Freeform 60">
                <a:extLst>
                  <a:ext uri="{FF2B5EF4-FFF2-40B4-BE49-F238E27FC236}">
                    <a16:creationId xmlns:a16="http://schemas.microsoft.com/office/drawing/2014/main" id="{54278DBD-6201-42B4-B75F-00A855BA53CB}"/>
                  </a:ext>
                </a:extLst>
              </p:cNvPr>
              <p:cNvSpPr>
                <a:spLocks/>
              </p:cNvSpPr>
              <p:nvPr/>
            </p:nvSpPr>
            <p:spPr bwMode="auto">
              <a:xfrm>
                <a:off x="2355850" y="2935288"/>
                <a:ext cx="104775" cy="109538"/>
              </a:xfrm>
              <a:custGeom>
                <a:avLst/>
                <a:gdLst>
                  <a:gd name="T0" fmla="*/ 66 w 66"/>
                  <a:gd name="T1" fmla="*/ 47 h 69"/>
                  <a:gd name="T2" fmla="*/ 47 w 66"/>
                  <a:gd name="T3" fmla="*/ 69 h 69"/>
                  <a:gd name="T4" fmla="*/ 0 w 66"/>
                  <a:gd name="T5" fmla="*/ 19 h 69"/>
                  <a:gd name="T6" fmla="*/ 19 w 66"/>
                  <a:gd name="T7" fmla="*/ 0 h 69"/>
                  <a:gd name="T8" fmla="*/ 66 w 66"/>
                  <a:gd name="T9" fmla="*/ 47 h 69"/>
                </a:gdLst>
                <a:ahLst/>
                <a:cxnLst>
                  <a:cxn ang="0">
                    <a:pos x="T0" y="T1"/>
                  </a:cxn>
                  <a:cxn ang="0">
                    <a:pos x="T2" y="T3"/>
                  </a:cxn>
                  <a:cxn ang="0">
                    <a:pos x="T4" y="T5"/>
                  </a:cxn>
                  <a:cxn ang="0">
                    <a:pos x="T6" y="T7"/>
                  </a:cxn>
                  <a:cxn ang="0">
                    <a:pos x="T8" y="T9"/>
                  </a:cxn>
                </a:cxnLst>
                <a:rect l="0" t="0" r="r" b="b"/>
                <a:pathLst>
                  <a:path w="66" h="69">
                    <a:moveTo>
                      <a:pt x="66" y="47"/>
                    </a:moveTo>
                    <a:lnTo>
                      <a:pt x="47" y="69"/>
                    </a:lnTo>
                    <a:lnTo>
                      <a:pt x="0" y="19"/>
                    </a:lnTo>
                    <a:lnTo>
                      <a:pt x="19" y="0"/>
                    </a:lnTo>
                    <a:lnTo>
                      <a:pt x="66" y="4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49" name="Freeform 61">
                <a:extLst>
                  <a:ext uri="{FF2B5EF4-FFF2-40B4-BE49-F238E27FC236}">
                    <a16:creationId xmlns:a16="http://schemas.microsoft.com/office/drawing/2014/main" id="{AC5A8729-BD6B-4870-81BF-75A139B30B68}"/>
                  </a:ext>
                </a:extLst>
              </p:cNvPr>
              <p:cNvSpPr>
                <a:spLocks/>
              </p:cNvSpPr>
              <p:nvPr/>
            </p:nvSpPr>
            <p:spPr bwMode="auto">
              <a:xfrm>
                <a:off x="2355850" y="2935288"/>
                <a:ext cx="63500" cy="68263"/>
              </a:xfrm>
              <a:custGeom>
                <a:avLst/>
                <a:gdLst>
                  <a:gd name="T0" fmla="*/ 40 w 40"/>
                  <a:gd name="T1" fmla="*/ 21 h 43"/>
                  <a:gd name="T2" fmla="*/ 21 w 40"/>
                  <a:gd name="T3" fmla="*/ 43 h 43"/>
                  <a:gd name="T4" fmla="*/ 0 w 40"/>
                  <a:gd name="T5" fmla="*/ 19 h 43"/>
                  <a:gd name="T6" fmla="*/ 19 w 40"/>
                  <a:gd name="T7" fmla="*/ 0 h 43"/>
                  <a:gd name="T8" fmla="*/ 40 w 40"/>
                  <a:gd name="T9" fmla="*/ 21 h 43"/>
                </a:gdLst>
                <a:ahLst/>
                <a:cxnLst>
                  <a:cxn ang="0">
                    <a:pos x="T0" y="T1"/>
                  </a:cxn>
                  <a:cxn ang="0">
                    <a:pos x="T2" y="T3"/>
                  </a:cxn>
                  <a:cxn ang="0">
                    <a:pos x="T4" y="T5"/>
                  </a:cxn>
                  <a:cxn ang="0">
                    <a:pos x="T6" y="T7"/>
                  </a:cxn>
                  <a:cxn ang="0">
                    <a:pos x="T8" y="T9"/>
                  </a:cxn>
                </a:cxnLst>
                <a:rect l="0" t="0" r="r" b="b"/>
                <a:pathLst>
                  <a:path w="40" h="43">
                    <a:moveTo>
                      <a:pt x="40" y="21"/>
                    </a:moveTo>
                    <a:lnTo>
                      <a:pt x="21" y="43"/>
                    </a:lnTo>
                    <a:lnTo>
                      <a:pt x="0" y="19"/>
                    </a:lnTo>
                    <a:lnTo>
                      <a:pt x="19" y="0"/>
                    </a:lnTo>
                    <a:lnTo>
                      <a:pt x="4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50" name="Freeform 62">
                <a:extLst>
                  <a:ext uri="{FF2B5EF4-FFF2-40B4-BE49-F238E27FC236}">
                    <a16:creationId xmlns:a16="http://schemas.microsoft.com/office/drawing/2014/main" id="{3C2F84AC-862C-47F9-B8A2-69BC3D67D656}"/>
                  </a:ext>
                </a:extLst>
              </p:cNvPr>
              <p:cNvSpPr>
                <a:spLocks/>
              </p:cNvSpPr>
              <p:nvPr/>
            </p:nvSpPr>
            <p:spPr bwMode="auto">
              <a:xfrm>
                <a:off x="2295525" y="2833688"/>
                <a:ext cx="98425" cy="139700"/>
              </a:xfrm>
              <a:custGeom>
                <a:avLst/>
                <a:gdLst>
                  <a:gd name="T0" fmla="*/ 26 w 26"/>
                  <a:gd name="T1" fmla="*/ 30 h 37"/>
                  <a:gd name="T2" fmla="*/ 19 w 26"/>
                  <a:gd name="T3" fmla="*/ 37 h 37"/>
                  <a:gd name="T4" fmla="*/ 7 w 26"/>
                  <a:gd name="T5" fmla="*/ 37 h 37"/>
                  <a:gd name="T6" fmla="*/ 0 w 26"/>
                  <a:gd name="T7" fmla="*/ 30 h 37"/>
                  <a:gd name="T8" fmla="*/ 0 w 26"/>
                  <a:gd name="T9" fmla="*/ 8 h 37"/>
                  <a:gd name="T10" fmla="*/ 7 w 26"/>
                  <a:gd name="T11" fmla="*/ 0 h 37"/>
                  <a:gd name="T12" fmla="*/ 19 w 26"/>
                  <a:gd name="T13" fmla="*/ 0 h 37"/>
                  <a:gd name="T14" fmla="*/ 26 w 26"/>
                  <a:gd name="T15" fmla="*/ 8 h 37"/>
                  <a:gd name="T16" fmla="*/ 26 w 26"/>
                  <a:gd name="T17"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30"/>
                    </a:moveTo>
                    <a:cubicBezTo>
                      <a:pt x="26" y="34"/>
                      <a:pt x="23" y="37"/>
                      <a:pt x="19" y="37"/>
                    </a:cubicBezTo>
                    <a:cubicBezTo>
                      <a:pt x="7" y="37"/>
                      <a:pt x="7" y="37"/>
                      <a:pt x="7" y="37"/>
                    </a:cubicBezTo>
                    <a:cubicBezTo>
                      <a:pt x="3" y="37"/>
                      <a:pt x="0" y="34"/>
                      <a:pt x="0" y="30"/>
                    </a:cubicBezTo>
                    <a:cubicBezTo>
                      <a:pt x="0" y="8"/>
                      <a:pt x="0" y="8"/>
                      <a:pt x="0" y="8"/>
                    </a:cubicBezTo>
                    <a:cubicBezTo>
                      <a:pt x="0" y="4"/>
                      <a:pt x="3" y="0"/>
                      <a:pt x="7" y="0"/>
                    </a:cubicBezTo>
                    <a:cubicBezTo>
                      <a:pt x="19" y="0"/>
                      <a:pt x="19" y="0"/>
                      <a:pt x="19" y="0"/>
                    </a:cubicBezTo>
                    <a:cubicBezTo>
                      <a:pt x="23" y="0"/>
                      <a:pt x="26" y="4"/>
                      <a:pt x="26" y="8"/>
                    </a:cubicBezTo>
                    <a:lnTo>
                      <a:pt x="26"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51" name="Freeform 63">
                <a:extLst>
                  <a:ext uri="{FF2B5EF4-FFF2-40B4-BE49-F238E27FC236}">
                    <a16:creationId xmlns:a16="http://schemas.microsoft.com/office/drawing/2014/main" id="{80F9D601-09A9-4745-B6FF-156C9D9F0927}"/>
                  </a:ext>
                </a:extLst>
              </p:cNvPr>
              <p:cNvSpPr>
                <a:spLocks/>
              </p:cNvSpPr>
              <p:nvPr/>
            </p:nvSpPr>
            <p:spPr bwMode="auto">
              <a:xfrm>
                <a:off x="2401888" y="2984501"/>
                <a:ext cx="138113" cy="142875"/>
              </a:xfrm>
              <a:custGeom>
                <a:avLst/>
                <a:gdLst>
                  <a:gd name="T0" fmla="*/ 20 w 37"/>
                  <a:gd name="T1" fmla="*/ 28 h 38"/>
                  <a:gd name="T2" fmla="*/ 13 w 37"/>
                  <a:gd name="T3" fmla="*/ 26 h 38"/>
                  <a:gd name="T4" fmla="*/ 13 w 37"/>
                  <a:gd name="T5" fmla="*/ 13 h 38"/>
                  <a:gd name="T6" fmla="*/ 26 w 37"/>
                  <a:gd name="T7" fmla="*/ 13 h 38"/>
                  <a:gd name="T8" fmla="*/ 29 w 37"/>
                  <a:gd name="T9" fmla="*/ 19 h 38"/>
                  <a:gd name="T10" fmla="*/ 37 w 37"/>
                  <a:gd name="T11" fmla="*/ 19 h 38"/>
                  <a:gd name="T12" fmla="*/ 32 w 37"/>
                  <a:gd name="T13" fmla="*/ 7 h 38"/>
                  <a:gd name="T14" fmla="*/ 7 w 37"/>
                  <a:gd name="T15" fmla="*/ 6 h 38"/>
                  <a:gd name="T16" fmla="*/ 7 w 37"/>
                  <a:gd name="T17" fmla="*/ 32 h 38"/>
                  <a:gd name="T18" fmla="*/ 20 w 37"/>
                  <a:gd name="T19" fmla="*/ 37 h 38"/>
                  <a:gd name="T20" fmla="*/ 20 w 37"/>
                  <a:gd name="T2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8">
                    <a:moveTo>
                      <a:pt x="20" y="28"/>
                    </a:moveTo>
                    <a:cubicBezTo>
                      <a:pt x="18" y="28"/>
                      <a:pt x="15" y="28"/>
                      <a:pt x="13" y="26"/>
                    </a:cubicBezTo>
                    <a:cubicBezTo>
                      <a:pt x="10" y="22"/>
                      <a:pt x="10" y="17"/>
                      <a:pt x="13" y="13"/>
                    </a:cubicBezTo>
                    <a:cubicBezTo>
                      <a:pt x="17" y="9"/>
                      <a:pt x="22" y="9"/>
                      <a:pt x="26" y="13"/>
                    </a:cubicBezTo>
                    <a:cubicBezTo>
                      <a:pt x="28" y="15"/>
                      <a:pt x="28" y="17"/>
                      <a:pt x="29" y="19"/>
                    </a:cubicBezTo>
                    <a:cubicBezTo>
                      <a:pt x="37" y="19"/>
                      <a:pt x="37" y="19"/>
                      <a:pt x="37" y="19"/>
                    </a:cubicBezTo>
                    <a:cubicBezTo>
                      <a:pt x="37" y="15"/>
                      <a:pt x="36" y="10"/>
                      <a:pt x="32" y="7"/>
                    </a:cubicBezTo>
                    <a:cubicBezTo>
                      <a:pt x="25" y="0"/>
                      <a:pt x="14" y="0"/>
                      <a:pt x="7" y="6"/>
                    </a:cubicBezTo>
                    <a:cubicBezTo>
                      <a:pt x="0" y="14"/>
                      <a:pt x="0" y="25"/>
                      <a:pt x="7" y="32"/>
                    </a:cubicBezTo>
                    <a:cubicBezTo>
                      <a:pt x="11" y="36"/>
                      <a:pt x="15" y="38"/>
                      <a:pt x="20" y="37"/>
                    </a:cubicBezTo>
                    <a:lnTo>
                      <a:pt x="20" y="2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52" name="Freeform 64">
                <a:extLst>
                  <a:ext uri="{FF2B5EF4-FFF2-40B4-BE49-F238E27FC236}">
                    <a16:creationId xmlns:a16="http://schemas.microsoft.com/office/drawing/2014/main" id="{930AF965-E738-4FE9-A2A4-40E11E2CBB50}"/>
                  </a:ext>
                </a:extLst>
              </p:cNvPr>
              <p:cNvSpPr>
                <a:spLocks/>
              </p:cNvSpPr>
              <p:nvPr/>
            </p:nvSpPr>
            <p:spPr bwMode="auto">
              <a:xfrm>
                <a:off x="1912938" y="3275013"/>
                <a:ext cx="404813" cy="403225"/>
              </a:xfrm>
              <a:custGeom>
                <a:avLst/>
                <a:gdLst>
                  <a:gd name="T0" fmla="*/ 48 w 108"/>
                  <a:gd name="T1" fmla="*/ 0 h 107"/>
                  <a:gd name="T2" fmla="*/ 13 w 108"/>
                  <a:gd name="T3" fmla="*/ 19 h 107"/>
                  <a:gd name="T4" fmla="*/ 1 w 108"/>
                  <a:gd name="T5" fmla="*/ 58 h 107"/>
                  <a:gd name="T6" fmla="*/ 21 w 108"/>
                  <a:gd name="T7" fmla="*/ 94 h 107"/>
                  <a:gd name="T8" fmla="*/ 60 w 108"/>
                  <a:gd name="T9" fmla="*/ 106 h 107"/>
                  <a:gd name="T10" fmla="*/ 95 w 108"/>
                  <a:gd name="T11" fmla="*/ 86 h 107"/>
                  <a:gd name="T12" fmla="*/ 107 w 108"/>
                  <a:gd name="T13" fmla="*/ 47 h 107"/>
                  <a:gd name="T14" fmla="*/ 87 w 108"/>
                  <a:gd name="T15" fmla="*/ 11 h 107"/>
                  <a:gd name="T16" fmla="*/ 54 w 108"/>
                  <a:gd name="T17" fmla="*/ 0 h 107"/>
                  <a:gd name="T18" fmla="*/ 48 w 108"/>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7">
                    <a:moveTo>
                      <a:pt x="48" y="0"/>
                    </a:moveTo>
                    <a:cubicBezTo>
                      <a:pt x="34" y="2"/>
                      <a:pt x="21" y="9"/>
                      <a:pt x="13" y="19"/>
                    </a:cubicBezTo>
                    <a:cubicBezTo>
                      <a:pt x="4" y="30"/>
                      <a:pt x="0" y="44"/>
                      <a:pt x="1" y="58"/>
                    </a:cubicBezTo>
                    <a:cubicBezTo>
                      <a:pt x="3" y="73"/>
                      <a:pt x="10" y="86"/>
                      <a:pt x="21" y="94"/>
                    </a:cubicBezTo>
                    <a:cubicBezTo>
                      <a:pt x="31" y="103"/>
                      <a:pt x="45" y="107"/>
                      <a:pt x="60" y="106"/>
                    </a:cubicBezTo>
                    <a:cubicBezTo>
                      <a:pt x="74" y="104"/>
                      <a:pt x="87" y="97"/>
                      <a:pt x="95" y="86"/>
                    </a:cubicBezTo>
                    <a:cubicBezTo>
                      <a:pt x="104" y="76"/>
                      <a:pt x="108" y="62"/>
                      <a:pt x="107" y="47"/>
                    </a:cubicBezTo>
                    <a:cubicBezTo>
                      <a:pt x="105" y="33"/>
                      <a:pt x="98" y="20"/>
                      <a:pt x="87" y="11"/>
                    </a:cubicBezTo>
                    <a:cubicBezTo>
                      <a:pt x="78" y="4"/>
                      <a:pt x="66" y="0"/>
                      <a:pt x="54" y="0"/>
                    </a:cubicBezTo>
                    <a:cubicBezTo>
                      <a:pt x="52" y="0"/>
                      <a:pt x="50"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53" name="Freeform 65">
                <a:extLst>
                  <a:ext uri="{FF2B5EF4-FFF2-40B4-BE49-F238E27FC236}">
                    <a16:creationId xmlns:a16="http://schemas.microsoft.com/office/drawing/2014/main" id="{0CAF94EB-E134-489A-BEAC-29D0E3146681}"/>
                  </a:ext>
                </a:extLst>
              </p:cNvPr>
              <p:cNvSpPr>
                <a:spLocks/>
              </p:cNvSpPr>
              <p:nvPr/>
            </p:nvSpPr>
            <p:spPr bwMode="auto">
              <a:xfrm>
                <a:off x="1954213" y="3379788"/>
                <a:ext cx="79375" cy="98425"/>
              </a:xfrm>
              <a:custGeom>
                <a:avLst/>
                <a:gdLst>
                  <a:gd name="T0" fmla="*/ 8 w 21"/>
                  <a:gd name="T1" fmla="*/ 0 h 26"/>
                  <a:gd name="T2" fmla="*/ 1 w 21"/>
                  <a:gd name="T3" fmla="*/ 26 h 26"/>
                  <a:gd name="T4" fmla="*/ 17 w 21"/>
                  <a:gd name="T5" fmla="*/ 25 h 26"/>
                  <a:gd name="T6" fmla="*/ 21 w 21"/>
                  <a:gd name="T7" fmla="*/ 11 h 26"/>
                  <a:gd name="T8" fmla="*/ 8 w 21"/>
                  <a:gd name="T9" fmla="*/ 0 h 26"/>
                </a:gdLst>
                <a:ahLst/>
                <a:cxnLst>
                  <a:cxn ang="0">
                    <a:pos x="T0" y="T1"/>
                  </a:cxn>
                  <a:cxn ang="0">
                    <a:pos x="T2" y="T3"/>
                  </a:cxn>
                  <a:cxn ang="0">
                    <a:pos x="T4" y="T5"/>
                  </a:cxn>
                  <a:cxn ang="0">
                    <a:pos x="T6" y="T7"/>
                  </a:cxn>
                  <a:cxn ang="0">
                    <a:pos x="T8" y="T9"/>
                  </a:cxn>
                </a:cxnLst>
                <a:rect l="0" t="0" r="r" b="b"/>
                <a:pathLst>
                  <a:path w="21" h="26">
                    <a:moveTo>
                      <a:pt x="8" y="0"/>
                    </a:moveTo>
                    <a:cubicBezTo>
                      <a:pt x="3" y="8"/>
                      <a:pt x="0" y="17"/>
                      <a:pt x="1" y="26"/>
                    </a:cubicBezTo>
                    <a:cubicBezTo>
                      <a:pt x="17" y="25"/>
                      <a:pt x="17" y="25"/>
                      <a:pt x="17" y="25"/>
                    </a:cubicBezTo>
                    <a:cubicBezTo>
                      <a:pt x="17" y="20"/>
                      <a:pt x="18" y="15"/>
                      <a:pt x="21" y="11"/>
                    </a:cubicBezTo>
                    <a:cubicBezTo>
                      <a:pt x="8" y="0"/>
                      <a:pt x="8" y="0"/>
                      <a:pt x="8" y="0"/>
                    </a:cubicBezTo>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54" name="Freeform 66">
                <a:extLst>
                  <a:ext uri="{FF2B5EF4-FFF2-40B4-BE49-F238E27FC236}">
                    <a16:creationId xmlns:a16="http://schemas.microsoft.com/office/drawing/2014/main" id="{64E92A2A-3646-4BFE-96C6-F05F234A9C30}"/>
                  </a:ext>
                </a:extLst>
              </p:cNvPr>
              <p:cNvSpPr>
                <a:spLocks/>
              </p:cNvSpPr>
              <p:nvPr/>
            </p:nvSpPr>
            <p:spPr bwMode="auto">
              <a:xfrm>
                <a:off x="2111375" y="3311526"/>
                <a:ext cx="98425" cy="76200"/>
              </a:xfrm>
              <a:custGeom>
                <a:avLst/>
                <a:gdLst>
                  <a:gd name="T0" fmla="*/ 1 w 26"/>
                  <a:gd name="T1" fmla="*/ 0 h 20"/>
                  <a:gd name="T2" fmla="*/ 0 w 26"/>
                  <a:gd name="T3" fmla="*/ 0 h 20"/>
                  <a:gd name="T4" fmla="*/ 1 w 26"/>
                  <a:gd name="T5" fmla="*/ 16 h 20"/>
                  <a:gd name="T6" fmla="*/ 1 w 26"/>
                  <a:gd name="T7" fmla="*/ 16 h 20"/>
                  <a:gd name="T8" fmla="*/ 15 w 26"/>
                  <a:gd name="T9" fmla="*/ 20 h 20"/>
                  <a:gd name="T10" fmla="*/ 26 w 26"/>
                  <a:gd name="T11" fmla="*/ 8 h 20"/>
                  <a:gd name="T12" fmla="*/ 1 w 2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1" y="0"/>
                    </a:moveTo>
                    <a:cubicBezTo>
                      <a:pt x="1" y="0"/>
                      <a:pt x="0" y="0"/>
                      <a:pt x="0" y="0"/>
                    </a:cubicBezTo>
                    <a:cubicBezTo>
                      <a:pt x="1" y="16"/>
                      <a:pt x="1" y="16"/>
                      <a:pt x="1" y="16"/>
                    </a:cubicBezTo>
                    <a:cubicBezTo>
                      <a:pt x="1" y="16"/>
                      <a:pt x="1" y="16"/>
                      <a:pt x="1" y="16"/>
                    </a:cubicBezTo>
                    <a:cubicBezTo>
                      <a:pt x="6" y="16"/>
                      <a:pt x="11" y="18"/>
                      <a:pt x="15" y="20"/>
                    </a:cubicBezTo>
                    <a:cubicBezTo>
                      <a:pt x="26" y="8"/>
                      <a:pt x="26" y="8"/>
                      <a:pt x="26" y="8"/>
                    </a:cubicBezTo>
                    <a:cubicBezTo>
                      <a:pt x="18" y="2"/>
                      <a:pt x="10" y="0"/>
                      <a:pt x="1" y="0"/>
                    </a:cubicBezTo>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55" name="Freeform 67">
                <a:extLst>
                  <a:ext uri="{FF2B5EF4-FFF2-40B4-BE49-F238E27FC236}">
                    <a16:creationId xmlns:a16="http://schemas.microsoft.com/office/drawing/2014/main" id="{93B96EA0-7736-47E2-8197-122E6EC026F6}"/>
                  </a:ext>
                </a:extLst>
              </p:cNvPr>
              <p:cNvSpPr>
                <a:spLocks/>
              </p:cNvSpPr>
              <p:nvPr/>
            </p:nvSpPr>
            <p:spPr bwMode="auto">
              <a:xfrm>
                <a:off x="1998663" y="3316288"/>
                <a:ext cx="98425" cy="85725"/>
              </a:xfrm>
              <a:custGeom>
                <a:avLst/>
                <a:gdLst>
                  <a:gd name="T0" fmla="*/ 24 w 26"/>
                  <a:gd name="T1" fmla="*/ 0 h 23"/>
                  <a:gd name="T2" fmla="*/ 0 w 26"/>
                  <a:gd name="T3" fmla="*/ 13 h 23"/>
                  <a:gd name="T4" fmla="*/ 13 w 26"/>
                  <a:gd name="T5" fmla="*/ 23 h 23"/>
                  <a:gd name="T6" fmla="*/ 26 w 26"/>
                  <a:gd name="T7" fmla="*/ 16 h 23"/>
                  <a:gd name="T8" fmla="*/ 24 w 26"/>
                  <a:gd name="T9" fmla="*/ 0 h 23"/>
                </a:gdLst>
                <a:ahLst/>
                <a:cxnLst>
                  <a:cxn ang="0">
                    <a:pos x="T0" y="T1"/>
                  </a:cxn>
                  <a:cxn ang="0">
                    <a:pos x="T2" y="T3"/>
                  </a:cxn>
                  <a:cxn ang="0">
                    <a:pos x="T4" y="T5"/>
                  </a:cxn>
                  <a:cxn ang="0">
                    <a:pos x="T6" y="T7"/>
                  </a:cxn>
                  <a:cxn ang="0">
                    <a:pos x="T8" y="T9"/>
                  </a:cxn>
                </a:cxnLst>
                <a:rect l="0" t="0" r="r" b="b"/>
                <a:pathLst>
                  <a:path w="26" h="23">
                    <a:moveTo>
                      <a:pt x="24" y="0"/>
                    </a:moveTo>
                    <a:cubicBezTo>
                      <a:pt x="15" y="1"/>
                      <a:pt x="6" y="6"/>
                      <a:pt x="0" y="13"/>
                    </a:cubicBezTo>
                    <a:cubicBezTo>
                      <a:pt x="13" y="23"/>
                      <a:pt x="13" y="23"/>
                      <a:pt x="13" y="23"/>
                    </a:cubicBezTo>
                    <a:cubicBezTo>
                      <a:pt x="16" y="20"/>
                      <a:pt x="21" y="17"/>
                      <a:pt x="26" y="16"/>
                    </a:cubicBezTo>
                    <a:cubicBezTo>
                      <a:pt x="24" y="0"/>
                      <a:pt x="24" y="0"/>
                      <a:pt x="24" y="0"/>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56" name="Freeform 68">
                <a:extLst>
                  <a:ext uri="{FF2B5EF4-FFF2-40B4-BE49-F238E27FC236}">
                    <a16:creationId xmlns:a16="http://schemas.microsoft.com/office/drawing/2014/main" id="{6F1E5BFA-8AA9-422F-94CC-960CFC032A2D}"/>
                  </a:ext>
                </a:extLst>
              </p:cNvPr>
              <p:cNvSpPr>
                <a:spLocks/>
              </p:cNvSpPr>
              <p:nvPr/>
            </p:nvSpPr>
            <p:spPr bwMode="auto">
              <a:xfrm>
                <a:off x="1957388" y="3492501"/>
                <a:ext cx="90488" cy="98425"/>
              </a:xfrm>
              <a:custGeom>
                <a:avLst/>
                <a:gdLst>
                  <a:gd name="T0" fmla="*/ 17 w 24"/>
                  <a:gd name="T1" fmla="*/ 0 h 26"/>
                  <a:gd name="T2" fmla="*/ 0 w 24"/>
                  <a:gd name="T3" fmla="*/ 2 h 26"/>
                  <a:gd name="T4" fmla="*/ 13 w 24"/>
                  <a:gd name="T5" fmla="*/ 26 h 26"/>
                  <a:gd name="T6" fmla="*/ 24 w 24"/>
                  <a:gd name="T7" fmla="*/ 13 h 26"/>
                  <a:gd name="T8" fmla="*/ 17 w 24"/>
                  <a:gd name="T9" fmla="*/ 0 h 26"/>
                </a:gdLst>
                <a:ahLst/>
                <a:cxnLst>
                  <a:cxn ang="0">
                    <a:pos x="T0" y="T1"/>
                  </a:cxn>
                  <a:cxn ang="0">
                    <a:pos x="T2" y="T3"/>
                  </a:cxn>
                  <a:cxn ang="0">
                    <a:pos x="T4" y="T5"/>
                  </a:cxn>
                  <a:cxn ang="0">
                    <a:pos x="T6" y="T7"/>
                  </a:cxn>
                  <a:cxn ang="0">
                    <a:pos x="T8" y="T9"/>
                  </a:cxn>
                </a:cxnLst>
                <a:rect l="0" t="0" r="r" b="b"/>
                <a:pathLst>
                  <a:path w="24" h="26">
                    <a:moveTo>
                      <a:pt x="17" y="0"/>
                    </a:moveTo>
                    <a:cubicBezTo>
                      <a:pt x="0" y="2"/>
                      <a:pt x="0" y="2"/>
                      <a:pt x="0" y="2"/>
                    </a:cubicBezTo>
                    <a:cubicBezTo>
                      <a:pt x="2" y="11"/>
                      <a:pt x="6" y="20"/>
                      <a:pt x="13" y="26"/>
                    </a:cubicBezTo>
                    <a:cubicBezTo>
                      <a:pt x="24" y="13"/>
                      <a:pt x="24" y="13"/>
                      <a:pt x="24" y="13"/>
                    </a:cubicBezTo>
                    <a:cubicBezTo>
                      <a:pt x="20" y="10"/>
                      <a:pt x="18" y="5"/>
                      <a:pt x="17" y="0"/>
                    </a:cubicBezTo>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57" name="Freeform 69">
                <a:extLst>
                  <a:ext uri="{FF2B5EF4-FFF2-40B4-BE49-F238E27FC236}">
                    <a16:creationId xmlns:a16="http://schemas.microsoft.com/office/drawing/2014/main" id="{0015DC74-6E00-44F4-92CD-4EE4F641E3A1}"/>
                  </a:ext>
                </a:extLst>
              </p:cNvPr>
              <p:cNvSpPr>
                <a:spLocks/>
              </p:cNvSpPr>
              <p:nvPr/>
            </p:nvSpPr>
            <p:spPr bwMode="auto">
              <a:xfrm>
                <a:off x="2014538" y="3263901"/>
                <a:ext cx="349250" cy="455613"/>
              </a:xfrm>
              <a:custGeom>
                <a:avLst/>
                <a:gdLst>
                  <a:gd name="T0" fmla="*/ 91 w 93"/>
                  <a:gd name="T1" fmla="*/ 49 h 121"/>
                  <a:gd name="T2" fmla="*/ 67 w 93"/>
                  <a:gd name="T3" fmla="*/ 6 h 121"/>
                  <a:gd name="T4" fmla="*/ 59 w 93"/>
                  <a:gd name="T5" fmla="*/ 0 h 121"/>
                  <a:gd name="T6" fmla="*/ 54 w 93"/>
                  <a:gd name="T7" fmla="*/ 10 h 121"/>
                  <a:gd name="T8" fmla="*/ 60 w 93"/>
                  <a:gd name="T9" fmla="*/ 14 h 121"/>
                  <a:gd name="T10" fmla="*/ 80 w 93"/>
                  <a:gd name="T11" fmla="*/ 50 h 121"/>
                  <a:gd name="T12" fmla="*/ 68 w 93"/>
                  <a:gd name="T13" fmla="*/ 89 h 121"/>
                  <a:gd name="T14" fmla="*/ 33 w 93"/>
                  <a:gd name="T15" fmla="*/ 109 h 121"/>
                  <a:gd name="T16" fmla="*/ 5 w 93"/>
                  <a:gd name="T17" fmla="*/ 104 h 121"/>
                  <a:gd name="T18" fmla="*/ 0 w 93"/>
                  <a:gd name="T19" fmla="*/ 114 h 121"/>
                  <a:gd name="T20" fmla="*/ 34 w 93"/>
                  <a:gd name="T21" fmla="*/ 119 h 121"/>
                  <a:gd name="T22" fmla="*/ 77 w 93"/>
                  <a:gd name="T23" fmla="*/ 96 h 121"/>
                  <a:gd name="T24" fmla="*/ 91 w 93"/>
                  <a:gd name="T25"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21">
                    <a:moveTo>
                      <a:pt x="91" y="49"/>
                    </a:moveTo>
                    <a:cubicBezTo>
                      <a:pt x="89" y="31"/>
                      <a:pt x="80" y="16"/>
                      <a:pt x="67" y="6"/>
                    </a:cubicBezTo>
                    <a:cubicBezTo>
                      <a:pt x="64" y="4"/>
                      <a:pt x="62" y="2"/>
                      <a:pt x="59" y="0"/>
                    </a:cubicBezTo>
                    <a:cubicBezTo>
                      <a:pt x="54" y="10"/>
                      <a:pt x="54" y="10"/>
                      <a:pt x="54" y="10"/>
                    </a:cubicBezTo>
                    <a:cubicBezTo>
                      <a:pt x="56" y="11"/>
                      <a:pt x="58" y="13"/>
                      <a:pt x="60" y="14"/>
                    </a:cubicBezTo>
                    <a:cubicBezTo>
                      <a:pt x="71" y="23"/>
                      <a:pt x="78" y="36"/>
                      <a:pt x="80" y="50"/>
                    </a:cubicBezTo>
                    <a:cubicBezTo>
                      <a:pt x="81" y="65"/>
                      <a:pt x="77" y="79"/>
                      <a:pt x="68" y="89"/>
                    </a:cubicBezTo>
                    <a:cubicBezTo>
                      <a:pt x="60" y="100"/>
                      <a:pt x="47" y="107"/>
                      <a:pt x="33" y="109"/>
                    </a:cubicBezTo>
                    <a:cubicBezTo>
                      <a:pt x="23" y="110"/>
                      <a:pt x="13" y="108"/>
                      <a:pt x="5" y="104"/>
                    </a:cubicBezTo>
                    <a:cubicBezTo>
                      <a:pt x="0" y="114"/>
                      <a:pt x="0" y="114"/>
                      <a:pt x="0" y="114"/>
                    </a:cubicBezTo>
                    <a:cubicBezTo>
                      <a:pt x="10" y="119"/>
                      <a:pt x="22" y="121"/>
                      <a:pt x="34" y="119"/>
                    </a:cubicBezTo>
                    <a:cubicBezTo>
                      <a:pt x="51" y="118"/>
                      <a:pt x="66" y="109"/>
                      <a:pt x="77" y="96"/>
                    </a:cubicBezTo>
                    <a:cubicBezTo>
                      <a:pt x="87" y="83"/>
                      <a:pt x="93" y="67"/>
                      <a:pt x="91" y="49"/>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58" name="Freeform 70">
                <a:extLst>
                  <a:ext uri="{FF2B5EF4-FFF2-40B4-BE49-F238E27FC236}">
                    <a16:creationId xmlns:a16="http://schemas.microsoft.com/office/drawing/2014/main" id="{208263A1-681A-47E4-9B9A-5EFA313BFCE2}"/>
                  </a:ext>
                </a:extLst>
              </p:cNvPr>
              <p:cNvSpPr>
                <a:spLocks/>
              </p:cNvSpPr>
              <p:nvPr/>
            </p:nvSpPr>
            <p:spPr bwMode="auto">
              <a:xfrm>
                <a:off x="1871663" y="3228976"/>
                <a:ext cx="363538" cy="463550"/>
              </a:xfrm>
              <a:custGeom>
                <a:avLst/>
                <a:gdLst>
                  <a:gd name="T0" fmla="*/ 32 w 97"/>
                  <a:gd name="T1" fmla="*/ 106 h 123"/>
                  <a:gd name="T2" fmla="*/ 12 w 97"/>
                  <a:gd name="T3" fmla="*/ 70 h 123"/>
                  <a:gd name="T4" fmla="*/ 24 w 97"/>
                  <a:gd name="T5" fmla="*/ 31 h 123"/>
                  <a:gd name="T6" fmla="*/ 59 w 97"/>
                  <a:gd name="T7" fmla="*/ 12 h 123"/>
                  <a:gd name="T8" fmla="*/ 92 w 97"/>
                  <a:gd name="T9" fmla="*/ 19 h 123"/>
                  <a:gd name="T10" fmla="*/ 97 w 97"/>
                  <a:gd name="T11" fmla="*/ 9 h 123"/>
                  <a:gd name="T12" fmla="*/ 58 w 97"/>
                  <a:gd name="T13" fmla="*/ 1 h 123"/>
                  <a:gd name="T14" fmla="*/ 15 w 97"/>
                  <a:gd name="T15" fmla="*/ 25 h 123"/>
                  <a:gd name="T16" fmla="*/ 15 w 97"/>
                  <a:gd name="T17" fmla="*/ 25 h 123"/>
                  <a:gd name="T18" fmla="*/ 1 w 97"/>
                  <a:gd name="T19" fmla="*/ 72 h 123"/>
                  <a:gd name="T20" fmla="*/ 25 w 97"/>
                  <a:gd name="T21" fmla="*/ 115 h 123"/>
                  <a:gd name="T22" fmla="*/ 38 w 97"/>
                  <a:gd name="T23" fmla="*/ 123 h 123"/>
                  <a:gd name="T24" fmla="*/ 43 w 97"/>
                  <a:gd name="T25" fmla="*/ 113 h 123"/>
                  <a:gd name="T26" fmla="*/ 32 w 97"/>
                  <a:gd name="T27" fmla="*/ 10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23">
                    <a:moveTo>
                      <a:pt x="32" y="106"/>
                    </a:moveTo>
                    <a:cubicBezTo>
                      <a:pt x="21" y="98"/>
                      <a:pt x="14" y="85"/>
                      <a:pt x="12" y="70"/>
                    </a:cubicBezTo>
                    <a:cubicBezTo>
                      <a:pt x="11" y="56"/>
                      <a:pt x="15" y="42"/>
                      <a:pt x="24" y="31"/>
                    </a:cubicBezTo>
                    <a:cubicBezTo>
                      <a:pt x="32" y="21"/>
                      <a:pt x="45" y="14"/>
                      <a:pt x="59" y="12"/>
                    </a:cubicBezTo>
                    <a:cubicBezTo>
                      <a:pt x="71" y="11"/>
                      <a:pt x="83" y="13"/>
                      <a:pt x="92" y="19"/>
                    </a:cubicBezTo>
                    <a:cubicBezTo>
                      <a:pt x="97" y="9"/>
                      <a:pt x="97" y="9"/>
                      <a:pt x="97" y="9"/>
                    </a:cubicBezTo>
                    <a:cubicBezTo>
                      <a:pt x="86" y="3"/>
                      <a:pt x="72" y="0"/>
                      <a:pt x="58" y="1"/>
                    </a:cubicBezTo>
                    <a:cubicBezTo>
                      <a:pt x="41" y="3"/>
                      <a:pt x="26" y="12"/>
                      <a:pt x="15" y="25"/>
                    </a:cubicBezTo>
                    <a:cubicBezTo>
                      <a:pt x="15" y="25"/>
                      <a:pt x="15" y="25"/>
                      <a:pt x="15" y="25"/>
                    </a:cubicBezTo>
                    <a:cubicBezTo>
                      <a:pt x="5" y="37"/>
                      <a:pt x="0" y="54"/>
                      <a:pt x="1" y="72"/>
                    </a:cubicBezTo>
                    <a:cubicBezTo>
                      <a:pt x="3" y="89"/>
                      <a:pt x="12" y="104"/>
                      <a:pt x="25" y="115"/>
                    </a:cubicBezTo>
                    <a:cubicBezTo>
                      <a:pt x="29" y="118"/>
                      <a:pt x="33" y="121"/>
                      <a:pt x="38" y="123"/>
                    </a:cubicBezTo>
                    <a:cubicBezTo>
                      <a:pt x="43" y="113"/>
                      <a:pt x="43" y="113"/>
                      <a:pt x="43" y="113"/>
                    </a:cubicBezTo>
                    <a:cubicBezTo>
                      <a:pt x="39" y="111"/>
                      <a:pt x="35" y="109"/>
                      <a:pt x="32" y="106"/>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59" name="Freeform 71">
                <a:extLst>
                  <a:ext uri="{FF2B5EF4-FFF2-40B4-BE49-F238E27FC236}">
                    <a16:creationId xmlns:a16="http://schemas.microsoft.com/office/drawing/2014/main" id="{CE603704-64F1-404B-BE3B-111B891A34ED}"/>
                  </a:ext>
                </a:extLst>
              </p:cNvPr>
              <p:cNvSpPr>
                <a:spLocks/>
              </p:cNvSpPr>
              <p:nvPr/>
            </p:nvSpPr>
            <p:spPr bwMode="auto">
              <a:xfrm>
                <a:off x="1874838" y="3233738"/>
                <a:ext cx="360363" cy="458788"/>
              </a:xfrm>
              <a:custGeom>
                <a:avLst/>
                <a:gdLst>
                  <a:gd name="T0" fmla="*/ 64 w 96"/>
                  <a:gd name="T1" fmla="*/ 0 h 122"/>
                  <a:gd name="T2" fmla="*/ 57 w 96"/>
                  <a:gd name="T3" fmla="*/ 0 h 122"/>
                  <a:gd name="T4" fmla="*/ 14 w 96"/>
                  <a:gd name="T5" fmla="*/ 24 h 122"/>
                  <a:gd name="T6" fmla="*/ 14 w 96"/>
                  <a:gd name="T7" fmla="*/ 24 h 122"/>
                  <a:gd name="T8" fmla="*/ 0 w 96"/>
                  <a:gd name="T9" fmla="*/ 64 h 122"/>
                  <a:gd name="T10" fmla="*/ 0 w 96"/>
                  <a:gd name="T11" fmla="*/ 71 h 122"/>
                  <a:gd name="T12" fmla="*/ 24 w 96"/>
                  <a:gd name="T13" fmla="*/ 114 h 122"/>
                  <a:gd name="T14" fmla="*/ 37 w 96"/>
                  <a:gd name="T15" fmla="*/ 122 h 122"/>
                  <a:gd name="T16" fmla="*/ 42 w 96"/>
                  <a:gd name="T17" fmla="*/ 112 h 122"/>
                  <a:gd name="T18" fmla="*/ 31 w 96"/>
                  <a:gd name="T19" fmla="*/ 106 h 122"/>
                  <a:gd name="T20" fmla="*/ 31 w 96"/>
                  <a:gd name="T21" fmla="*/ 105 h 122"/>
                  <a:gd name="T22" fmla="*/ 11 w 96"/>
                  <a:gd name="T23" fmla="*/ 69 h 122"/>
                  <a:gd name="T24" fmla="*/ 11 w 96"/>
                  <a:gd name="T25" fmla="*/ 64 h 122"/>
                  <a:gd name="T26" fmla="*/ 23 w 96"/>
                  <a:gd name="T27" fmla="*/ 30 h 122"/>
                  <a:gd name="T28" fmla="*/ 58 w 96"/>
                  <a:gd name="T29" fmla="*/ 11 h 122"/>
                  <a:gd name="T30" fmla="*/ 64 w 96"/>
                  <a:gd name="T31" fmla="*/ 11 h 122"/>
                  <a:gd name="T32" fmla="*/ 91 w 96"/>
                  <a:gd name="T33" fmla="*/ 18 h 122"/>
                  <a:gd name="T34" fmla="*/ 96 w 96"/>
                  <a:gd name="T35" fmla="*/ 8 h 122"/>
                  <a:gd name="T36" fmla="*/ 64 w 96"/>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64" y="0"/>
                    </a:moveTo>
                    <a:cubicBezTo>
                      <a:pt x="62" y="0"/>
                      <a:pt x="60" y="0"/>
                      <a:pt x="57" y="0"/>
                    </a:cubicBezTo>
                    <a:cubicBezTo>
                      <a:pt x="40" y="2"/>
                      <a:pt x="25" y="11"/>
                      <a:pt x="14" y="24"/>
                    </a:cubicBezTo>
                    <a:cubicBezTo>
                      <a:pt x="14" y="24"/>
                      <a:pt x="14" y="24"/>
                      <a:pt x="14" y="24"/>
                    </a:cubicBezTo>
                    <a:cubicBezTo>
                      <a:pt x="5" y="35"/>
                      <a:pt x="0" y="49"/>
                      <a:pt x="0" y="64"/>
                    </a:cubicBezTo>
                    <a:cubicBezTo>
                      <a:pt x="0" y="66"/>
                      <a:pt x="0" y="68"/>
                      <a:pt x="0" y="71"/>
                    </a:cubicBezTo>
                    <a:cubicBezTo>
                      <a:pt x="2" y="88"/>
                      <a:pt x="11" y="103"/>
                      <a:pt x="24" y="114"/>
                    </a:cubicBezTo>
                    <a:cubicBezTo>
                      <a:pt x="28" y="117"/>
                      <a:pt x="32" y="120"/>
                      <a:pt x="37" y="122"/>
                    </a:cubicBezTo>
                    <a:cubicBezTo>
                      <a:pt x="42" y="112"/>
                      <a:pt x="42" y="112"/>
                      <a:pt x="42" y="112"/>
                    </a:cubicBezTo>
                    <a:cubicBezTo>
                      <a:pt x="38" y="110"/>
                      <a:pt x="34" y="108"/>
                      <a:pt x="31" y="106"/>
                    </a:cubicBezTo>
                    <a:cubicBezTo>
                      <a:pt x="31" y="105"/>
                      <a:pt x="31" y="105"/>
                      <a:pt x="31" y="105"/>
                    </a:cubicBezTo>
                    <a:cubicBezTo>
                      <a:pt x="20" y="97"/>
                      <a:pt x="13" y="84"/>
                      <a:pt x="11" y="69"/>
                    </a:cubicBezTo>
                    <a:cubicBezTo>
                      <a:pt x="11" y="68"/>
                      <a:pt x="11" y="66"/>
                      <a:pt x="11" y="64"/>
                    </a:cubicBezTo>
                    <a:cubicBezTo>
                      <a:pt x="11" y="51"/>
                      <a:pt x="15" y="40"/>
                      <a:pt x="23" y="30"/>
                    </a:cubicBezTo>
                    <a:cubicBezTo>
                      <a:pt x="31" y="20"/>
                      <a:pt x="44" y="13"/>
                      <a:pt x="58" y="11"/>
                    </a:cubicBezTo>
                    <a:cubicBezTo>
                      <a:pt x="60" y="11"/>
                      <a:pt x="62" y="11"/>
                      <a:pt x="64" y="11"/>
                    </a:cubicBezTo>
                    <a:cubicBezTo>
                      <a:pt x="74" y="11"/>
                      <a:pt x="83" y="13"/>
                      <a:pt x="91" y="18"/>
                    </a:cubicBezTo>
                    <a:cubicBezTo>
                      <a:pt x="96" y="8"/>
                      <a:pt x="96" y="8"/>
                      <a:pt x="96" y="8"/>
                    </a:cubicBezTo>
                    <a:cubicBezTo>
                      <a:pt x="86" y="3"/>
                      <a:pt x="76" y="0"/>
                      <a:pt x="64"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60" name="Freeform 72">
                <a:extLst>
                  <a:ext uri="{FF2B5EF4-FFF2-40B4-BE49-F238E27FC236}">
                    <a16:creationId xmlns:a16="http://schemas.microsoft.com/office/drawing/2014/main" id="{5D2844BF-F233-411A-9219-28BF62B1C94D}"/>
                  </a:ext>
                </a:extLst>
              </p:cNvPr>
              <p:cNvSpPr>
                <a:spLocks/>
              </p:cNvSpPr>
              <p:nvPr/>
            </p:nvSpPr>
            <p:spPr bwMode="auto">
              <a:xfrm>
                <a:off x="2187575" y="3354388"/>
                <a:ext cx="85725" cy="82550"/>
              </a:xfrm>
              <a:custGeom>
                <a:avLst/>
                <a:gdLst>
                  <a:gd name="T0" fmla="*/ 10 w 23"/>
                  <a:gd name="T1" fmla="*/ 0 h 22"/>
                  <a:gd name="T2" fmla="*/ 0 w 23"/>
                  <a:gd name="T3" fmla="*/ 13 h 22"/>
                  <a:gd name="T4" fmla="*/ 6 w 23"/>
                  <a:gd name="T5" fmla="*/ 22 h 22"/>
                  <a:gd name="T6" fmla="*/ 23 w 23"/>
                  <a:gd name="T7" fmla="*/ 22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cubicBezTo>
                      <a:pt x="0" y="13"/>
                      <a:pt x="0" y="13"/>
                      <a:pt x="0" y="13"/>
                    </a:cubicBezTo>
                    <a:cubicBezTo>
                      <a:pt x="2" y="16"/>
                      <a:pt x="4" y="19"/>
                      <a:pt x="6" y="22"/>
                    </a:cubicBezTo>
                    <a:cubicBezTo>
                      <a:pt x="23" y="22"/>
                      <a:pt x="23" y="22"/>
                      <a:pt x="23" y="22"/>
                    </a:cubicBezTo>
                    <a:cubicBezTo>
                      <a:pt x="21" y="14"/>
                      <a:pt x="17" y="6"/>
                      <a:pt x="10" y="0"/>
                    </a:cubicBez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61" name="Freeform 73">
                <a:extLst>
                  <a:ext uri="{FF2B5EF4-FFF2-40B4-BE49-F238E27FC236}">
                    <a16:creationId xmlns:a16="http://schemas.microsoft.com/office/drawing/2014/main" id="{2637A266-24CA-4783-BD10-22E3211EEAC1}"/>
                  </a:ext>
                </a:extLst>
              </p:cNvPr>
              <p:cNvSpPr>
                <a:spLocks/>
              </p:cNvSpPr>
              <p:nvPr/>
            </p:nvSpPr>
            <p:spPr bwMode="auto">
              <a:xfrm>
                <a:off x="2085975" y="3444876"/>
                <a:ext cx="214313" cy="55563"/>
              </a:xfrm>
              <a:custGeom>
                <a:avLst/>
                <a:gdLst>
                  <a:gd name="T0" fmla="*/ 3 w 57"/>
                  <a:gd name="T1" fmla="*/ 13 h 15"/>
                  <a:gd name="T2" fmla="*/ 3 w 57"/>
                  <a:gd name="T3" fmla="*/ 2 h 15"/>
                  <a:gd name="T4" fmla="*/ 8 w 57"/>
                  <a:gd name="T5" fmla="*/ 0 h 15"/>
                  <a:gd name="T6" fmla="*/ 14 w 57"/>
                  <a:gd name="T7" fmla="*/ 2 h 15"/>
                  <a:gd name="T8" fmla="*/ 14 w 57"/>
                  <a:gd name="T9" fmla="*/ 2 h 15"/>
                  <a:gd name="T10" fmla="*/ 33 w 57"/>
                  <a:gd name="T11" fmla="*/ 2 h 15"/>
                  <a:gd name="T12" fmla="*/ 50 w 57"/>
                  <a:gd name="T13" fmla="*/ 2 h 15"/>
                  <a:gd name="T14" fmla="*/ 52 w 57"/>
                  <a:gd name="T15" fmla="*/ 2 h 15"/>
                  <a:gd name="T16" fmla="*/ 52 w 57"/>
                  <a:gd name="T17" fmla="*/ 2 h 15"/>
                  <a:gd name="T18" fmla="*/ 57 w 57"/>
                  <a:gd name="T19" fmla="*/ 8 h 15"/>
                  <a:gd name="T20" fmla="*/ 52 w 57"/>
                  <a:gd name="T21" fmla="*/ 13 h 15"/>
                  <a:gd name="T22" fmla="*/ 13 w 57"/>
                  <a:gd name="T23" fmla="*/ 13 h 15"/>
                  <a:gd name="T24" fmla="*/ 8 w 57"/>
                  <a:gd name="T25" fmla="*/ 15 h 15"/>
                  <a:gd name="T26" fmla="*/ 3 w 5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5">
                    <a:moveTo>
                      <a:pt x="3" y="13"/>
                    </a:moveTo>
                    <a:cubicBezTo>
                      <a:pt x="0" y="10"/>
                      <a:pt x="0" y="5"/>
                      <a:pt x="3" y="2"/>
                    </a:cubicBezTo>
                    <a:cubicBezTo>
                      <a:pt x="5" y="1"/>
                      <a:pt x="6" y="0"/>
                      <a:pt x="8" y="0"/>
                    </a:cubicBezTo>
                    <a:cubicBezTo>
                      <a:pt x="10" y="0"/>
                      <a:pt x="12" y="1"/>
                      <a:pt x="14" y="2"/>
                    </a:cubicBezTo>
                    <a:cubicBezTo>
                      <a:pt x="14" y="2"/>
                      <a:pt x="14" y="2"/>
                      <a:pt x="14" y="2"/>
                    </a:cubicBezTo>
                    <a:cubicBezTo>
                      <a:pt x="33" y="2"/>
                      <a:pt x="33" y="2"/>
                      <a:pt x="33" y="2"/>
                    </a:cubicBezTo>
                    <a:cubicBezTo>
                      <a:pt x="50" y="2"/>
                      <a:pt x="50" y="2"/>
                      <a:pt x="50" y="2"/>
                    </a:cubicBezTo>
                    <a:cubicBezTo>
                      <a:pt x="52" y="2"/>
                      <a:pt x="52" y="2"/>
                      <a:pt x="52" y="2"/>
                    </a:cubicBezTo>
                    <a:cubicBezTo>
                      <a:pt x="52" y="2"/>
                      <a:pt x="52" y="2"/>
                      <a:pt x="52" y="2"/>
                    </a:cubicBezTo>
                    <a:cubicBezTo>
                      <a:pt x="55" y="2"/>
                      <a:pt x="57" y="5"/>
                      <a:pt x="57" y="8"/>
                    </a:cubicBezTo>
                    <a:cubicBezTo>
                      <a:pt x="57" y="11"/>
                      <a:pt x="55" y="13"/>
                      <a:pt x="52" y="13"/>
                    </a:cubicBezTo>
                    <a:cubicBezTo>
                      <a:pt x="13" y="13"/>
                      <a:pt x="13" y="13"/>
                      <a:pt x="13" y="13"/>
                    </a:cubicBezTo>
                    <a:cubicBezTo>
                      <a:pt x="12" y="14"/>
                      <a:pt x="10" y="15"/>
                      <a:pt x="8" y="15"/>
                    </a:cubicBezTo>
                    <a:cubicBezTo>
                      <a:pt x="6" y="15"/>
                      <a:pt x="5" y="14"/>
                      <a:pt x="3" y="13"/>
                    </a:cubicBezTo>
                  </a:path>
                </a:pathLst>
              </a:custGeom>
              <a:solidFill>
                <a:srgbClr val="DB5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62" name="Freeform 74">
                <a:extLst>
                  <a:ext uri="{FF2B5EF4-FFF2-40B4-BE49-F238E27FC236}">
                    <a16:creationId xmlns:a16="http://schemas.microsoft.com/office/drawing/2014/main" id="{22649954-301B-4E05-8232-8493B21599C8}"/>
                  </a:ext>
                </a:extLst>
              </p:cNvPr>
              <p:cNvSpPr>
                <a:spLocks/>
              </p:cNvSpPr>
              <p:nvPr/>
            </p:nvSpPr>
            <p:spPr bwMode="auto">
              <a:xfrm>
                <a:off x="2089150" y="3444876"/>
                <a:ext cx="211138" cy="30163"/>
              </a:xfrm>
              <a:custGeom>
                <a:avLst/>
                <a:gdLst>
                  <a:gd name="T0" fmla="*/ 51 w 56"/>
                  <a:gd name="T1" fmla="*/ 2 h 8"/>
                  <a:gd name="T2" fmla="*/ 51 w 56"/>
                  <a:gd name="T3" fmla="*/ 2 h 8"/>
                  <a:gd name="T4" fmla="*/ 49 w 56"/>
                  <a:gd name="T5" fmla="*/ 2 h 8"/>
                  <a:gd name="T6" fmla="*/ 32 w 56"/>
                  <a:gd name="T7" fmla="*/ 2 h 8"/>
                  <a:gd name="T8" fmla="*/ 13 w 56"/>
                  <a:gd name="T9" fmla="*/ 2 h 8"/>
                  <a:gd name="T10" fmla="*/ 13 w 56"/>
                  <a:gd name="T11" fmla="*/ 2 h 8"/>
                  <a:gd name="T12" fmla="*/ 7 w 56"/>
                  <a:gd name="T13" fmla="*/ 0 h 8"/>
                  <a:gd name="T14" fmla="*/ 2 w 56"/>
                  <a:gd name="T15" fmla="*/ 3 h 8"/>
                  <a:gd name="T16" fmla="*/ 0 w 56"/>
                  <a:gd name="T17" fmla="*/ 8 h 8"/>
                  <a:gd name="T18" fmla="*/ 56 w 56"/>
                  <a:gd name="T19" fmla="*/ 8 h 8"/>
                  <a:gd name="T20" fmla="*/ 51 w 56"/>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51" y="2"/>
                    </a:moveTo>
                    <a:cubicBezTo>
                      <a:pt x="51" y="2"/>
                      <a:pt x="51" y="2"/>
                      <a:pt x="51" y="2"/>
                    </a:cubicBezTo>
                    <a:cubicBezTo>
                      <a:pt x="49" y="2"/>
                      <a:pt x="49" y="2"/>
                      <a:pt x="49" y="2"/>
                    </a:cubicBezTo>
                    <a:cubicBezTo>
                      <a:pt x="32" y="2"/>
                      <a:pt x="32" y="2"/>
                      <a:pt x="32" y="2"/>
                    </a:cubicBezTo>
                    <a:cubicBezTo>
                      <a:pt x="13" y="2"/>
                      <a:pt x="13" y="2"/>
                      <a:pt x="13" y="2"/>
                    </a:cubicBezTo>
                    <a:cubicBezTo>
                      <a:pt x="13" y="2"/>
                      <a:pt x="13" y="2"/>
                      <a:pt x="13" y="2"/>
                    </a:cubicBezTo>
                    <a:cubicBezTo>
                      <a:pt x="11" y="1"/>
                      <a:pt x="9" y="0"/>
                      <a:pt x="7" y="0"/>
                    </a:cubicBezTo>
                    <a:cubicBezTo>
                      <a:pt x="5" y="0"/>
                      <a:pt x="4" y="1"/>
                      <a:pt x="2" y="3"/>
                    </a:cubicBezTo>
                    <a:cubicBezTo>
                      <a:pt x="1" y="4"/>
                      <a:pt x="0" y="6"/>
                      <a:pt x="0" y="8"/>
                    </a:cubicBezTo>
                    <a:cubicBezTo>
                      <a:pt x="56" y="8"/>
                      <a:pt x="56" y="8"/>
                      <a:pt x="56" y="8"/>
                    </a:cubicBezTo>
                    <a:cubicBezTo>
                      <a:pt x="56" y="5"/>
                      <a:pt x="54" y="2"/>
                      <a:pt x="51" y="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63" name="Freeform 75">
                <a:extLst>
                  <a:ext uri="{FF2B5EF4-FFF2-40B4-BE49-F238E27FC236}">
                    <a16:creationId xmlns:a16="http://schemas.microsoft.com/office/drawing/2014/main" id="{D7652748-2B50-4F73-B40B-7E74C2C9D3FA}"/>
                  </a:ext>
                </a:extLst>
              </p:cNvPr>
              <p:cNvSpPr>
                <a:spLocks/>
              </p:cNvSpPr>
              <p:nvPr/>
            </p:nvSpPr>
            <p:spPr bwMode="auto">
              <a:xfrm>
                <a:off x="1755775" y="2570163"/>
                <a:ext cx="330200" cy="482600"/>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3" y="128"/>
                      <a:pt x="0" y="124"/>
                      <a:pt x="0" y="120"/>
                    </a:cubicBezTo>
                    <a:cubicBezTo>
                      <a:pt x="0" y="8"/>
                      <a:pt x="0" y="8"/>
                      <a:pt x="0" y="8"/>
                    </a:cubicBezTo>
                    <a:cubicBezTo>
                      <a:pt x="0" y="3"/>
                      <a:pt x="3" y="0"/>
                      <a:pt x="8" y="0"/>
                    </a:cubicBezTo>
                    <a:cubicBezTo>
                      <a:pt x="80" y="0"/>
                      <a:pt x="80" y="0"/>
                      <a:pt x="80" y="0"/>
                    </a:cubicBezTo>
                    <a:cubicBezTo>
                      <a:pt x="85" y="0"/>
                      <a:pt x="88" y="3"/>
                      <a:pt x="88" y="8"/>
                    </a:cubicBezTo>
                    <a:cubicBezTo>
                      <a:pt x="88" y="120"/>
                      <a:pt x="88" y="120"/>
                      <a:pt x="88" y="12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64" name="Rectangle 76">
                <a:extLst>
                  <a:ext uri="{FF2B5EF4-FFF2-40B4-BE49-F238E27FC236}">
                    <a16:creationId xmlns:a16="http://schemas.microsoft.com/office/drawing/2014/main" id="{CC75731B-DB16-4362-8C82-B5EDFFC880EB}"/>
                  </a:ext>
                </a:extLst>
              </p:cNvPr>
              <p:cNvSpPr>
                <a:spLocks noChangeArrowheads="1"/>
              </p:cNvSpPr>
              <p:nvPr/>
            </p:nvSpPr>
            <p:spPr bwMode="auto">
              <a:xfrm>
                <a:off x="1778000" y="2617788"/>
                <a:ext cx="285750" cy="3397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65" name="Rectangle 77">
                <a:extLst>
                  <a:ext uri="{FF2B5EF4-FFF2-40B4-BE49-F238E27FC236}">
                    <a16:creationId xmlns:a16="http://schemas.microsoft.com/office/drawing/2014/main" id="{185C5F76-7F49-441C-8020-ACB5AC06812D}"/>
                  </a:ext>
                </a:extLst>
              </p:cNvPr>
              <p:cNvSpPr>
                <a:spLocks noChangeArrowheads="1"/>
              </p:cNvSpPr>
              <p:nvPr/>
            </p:nvSpPr>
            <p:spPr bwMode="auto">
              <a:xfrm>
                <a:off x="1778000" y="2617788"/>
                <a:ext cx="285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66" name="Oval 78">
                <a:extLst>
                  <a:ext uri="{FF2B5EF4-FFF2-40B4-BE49-F238E27FC236}">
                    <a16:creationId xmlns:a16="http://schemas.microsoft.com/office/drawing/2014/main" id="{4284DC79-6930-44AF-B6F7-CFD15B7D9454}"/>
                  </a:ext>
                </a:extLst>
              </p:cNvPr>
              <p:cNvSpPr>
                <a:spLocks noChangeArrowheads="1"/>
              </p:cNvSpPr>
              <p:nvPr/>
            </p:nvSpPr>
            <p:spPr bwMode="auto">
              <a:xfrm>
                <a:off x="1893888" y="2976563"/>
                <a:ext cx="52388"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67" name="Oval 79">
                <a:extLst>
                  <a:ext uri="{FF2B5EF4-FFF2-40B4-BE49-F238E27FC236}">
                    <a16:creationId xmlns:a16="http://schemas.microsoft.com/office/drawing/2014/main" id="{D0D4277F-DD2C-4712-B632-B9C8E9F30555}"/>
                  </a:ext>
                </a:extLst>
              </p:cNvPr>
              <p:cNvSpPr>
                <a:spLocks noChangeArrowheads="1"/>
              </p:cNvSpPr>
              <p:nvPr/>
            </p:nvSpPr>
            <p:spPr bwMode="auto">
              <a:xfrm>
                <a:off x="1901825" y="2984501"/>
                <a:ext cx="38100" cy="38100"/>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68" name="Freeform 80">
                <a:extLst>
                  <a:ext uri="{FF2B5EF4-FFF2-40B4-BE49-F238E27FC236}">
                    <a16:creationId xmlns:a16="http://schemas.microsoft.com/office/drawing/2014/main" id="{0FD2E38F-5DD3-4AF2-914C-1F775C5A87BD}"/>
                  </a:ext>
                </a:extLst>
              </p:cNvPr>
              <p:cNvSpPr>
                <a:spLocks/>
              </p:cNvSpPr>
              <p:nvPr/>
            </p:nvSpPr>
            <p:spPr bwMode="auto">
              <a:xfrm>
                <a:off x="1755775" y="3022601"/>
                <a:ext cx="25400" cy="30163"/>
              </a:xfrm>
              <a:custGeom>
                <a:avLst/>
                <a:gdLst>
                  <a:gd name="T0" fmla="*/ 0 w 7"/>
                  <a:gd name="T1" fmla="*/ 0 h 8"/>
                  <a:gd name="T2" fmla="*/ 7 w 7"/>
                  <a:gd name="T3" fmla="*/ 8 h 8"/>
                  <a:gd name="T4" fmla="*/ 0 w 7"/>
                  <a:gd name="T5" fmla="*/ 0 h 8"/>
                </a:gdLst>
                <a:ahLst/>
                <a:cxnLst>
                  <a:cxn ang="0">
                    <a:pos x="T0" y="T1"/>
                  </a:cxn>
                  <a:cxn ang="0">
                    <a:pos x="T2" y="T3"/>
                  </a:cxn>
                  <a:cxn ang="0">
                    <a:pos x="T4" y="T5"/>
                  </a:cxn>
                </a:cxnLst>
                <a:rect l="0" t="0" r="r" b="b"/>
                <a:pathLst>
                  <a:path w="7" h="8">
                    <a:moveTo>
                      <a:pt x="0" y="0"/>
                    </a:moveTo>
                    <a:cubicBezTo>
                      <a:pt x="0" y="4"/>
                      <a:pt x="3" y="8"/>
                      <a:pt x="7" y="8"/>
                    </a:cubicBezTo>
                    <a:cubicBezTo>
                      <a:pt x="3" y="8"/>
                      <a:pt x="0" y="4"/>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69" name="Freeform 81">
                <a:extLst>
                  <a:ext uri="{FF2B5EF4-FFF2-40B4-BE49-F238E27FC236}">
                    <a16:creationId xmlns:a16="http://schemas.microsoft.com/office/drawing/2014/main" id="{EDDEAC9F-86AC-4BCA-BB88-EF37638829BF}"/>
                  </a:ext>
                </a:extLst>
              </p:cNvPr>
              <p:cNvSpPr>
                <a:spLocks/>
              </p:cNvSpPr>
              <p:nvPr/>
            </p:nvSpPr>
            <p:spPr bwMode="auto">
              <a:xfrm>
                <a:off x="1755775" y="2570163"/>
                <a:ext cx="258763" cy="482600"/>
              </a:xfrm>
              <a:custGeom>
                <a:avLst/>
                <a:gdLst>
                  <a:gd name="T0" fmla="*/ 69 w 69"/>
                  <a:gd name="T1" fmla="*/ 0 h 128"/>
                  <a:gd name="T2" fmla="*/ 8 w 69"/>
                  <a:gd name="T3" fmla="*/ 0 h 128"/>
                  <a:gd name="T4" fmla="*/ 0 w 69"/>
                  <a:gd name="T5" fmla="*/ 8 h 128"/>
                  <a:gd name="T6" fmla="*/ 0 w 69"/>
                  <a:gd name="T7" fmla="*/ 120 h 128"/>
                  <a:gd name="T8" fmla="*/ 0 w 69"/>
                  <a:gd name="T9" fmla="*/ 120 h 128"/>
                  <a:gd name="T10" fmla="*/ 7 w 69"/>
                  <a:gd name="T11" fmla="*/ 128 h 128"/>
                  <a:gd name="T12" fmla="*/ 8 w 69"/>
                  <a:gd name="T13" fmla="*/ 128 h 128"/>
                  <a:gd name="T14" fmla="*/ 17 w 69"/>
                  <a:gd name="T15" fmla="*/ 128 h 128"/>
                  <a:gd name="T16" fmla="*/ 27 w 69"/>
                  <a:gd name="T17" fmla="*/ 103 h 128"/>
                  <a:gd name="T18" fmla="*/ 6 w 69"/>
                  <a:gd name="T19" fmla="*/ 103 h 128"/>
                  <a:gd name="T20" fmla="*/ 6 w 69"/>
                  <a:gd name="T21" fmla="*/ 103 h 128"/>
                  <a:gd name="T22" fmla="*/ 6 w 69"/>
                  <a:gd name="T23" fmla="*/ 13 h 128"/>
                  <a:gd name="T24" fmla="*/ 64 w 69"/>
                  <a:gd name="T25" fmla="*/ 13 h 128"/>
                  <a:gd name="T26" fmla="*/ 69 w 69"/>
                  <a:gd name="T2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28">
                    <a:moveTo>
                      <a:pt x="69" y="0"/>
                    </a:moveTo>
                    <a:cubicBezTo>
                      <a:pt x="8" y="0"/>
                      <a:pt x="8" y="0"/>
                      <a:pt x="8" y="0"/>
                    </a:cubicBezTo>
                    <a:cubicBezTo>
                      <a:pt x="3" y="0"/>
                      <a:pt x="0" y="3"/>
                      <a:pt x="0" y="8"/>
                    </a:cubicBezTo>
                    <a:cubicBezTo>
                      <a:pt x="0" y="120"/>
                      <a:pt x="0" y="120"/>
                      <a:pt x="0" y="120"/>
                    </a:cubicBezTo>
                    <a:cubicBezTo>
                      <a:pt x="0" y="120"/>
                      <a:pt x="0" y="120"/>
                      <a:pt x="0" y="120"/>
                    </a:cubicBezTo>
                    <a:cubicBezTo>
                      <a:pt x="0" y="124"/>
                      <a:pt x="3" y="128"/>
                      <a:pt x="7" y="128"/>
                    </a:cubicBezTo>
                    <a:cubicBezTo>
                      <a:pt x="7" y="128"/>
                      <a:pt x="8" y="128"/>
                      <a:pt x="8" y="128"/>
                    </a:cubicBezTo>
                    <a:cubicBezTo>
                      <a:pt x="17" y="128"/>
                      <a:pt x="17" y="128"/>
                      <a:pt x="17" y="128"/>
                    </a:cubicBezTo>
                    <a:cubicBezTo>
                      <a:pt x="27" y="103"/>
                      <a:pt x="27" y="103"/>
                      <a:pt x="27" y="103"/>
                    </a:cubicBezTo>
                    <a:cubicBezTo>
                      <a:pt x="6" y="103"/>
                      <a:pt x="6" y="103"/>
                      <a:pt x="6" y="103"/>
                    </a:cubicBezTo>
                    <a:cubicBezTo>
                      <a:pt x="6" y="103"/>
                      <a:pt x="6" y="103"/>
                      <a:pt x="6" y="103"/>
                    </a:cubicBezTo>
                    <a:cubicBezTo>
                      <a:pt x="6" y="13"/>
                      <a:pt x="6" y="13"/>
                      <a:pt x="6" y="13"/>
                    </a:cubicBezTo>
                    <a:cubicBezTo>
                      <a:pt x="64" y="13"/>
                      <a:pt x="64" y="13"/>
                      <a:pt x="64" y="13"/>
                    </a:cubicBezTo>
                    <a:cubicBezTo>
                      <a:pt x="69" y="0"/>
                      <a:pt x="69" y="0"/>
                      <a:pt x="69"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70" name="Freeform 82">
                <a:extLst>
                  <a:ext uri="{FF2B5EF4-FFF2-40B4-BE49-F238E27FC236}">
                    <a16:creationId xmlns:a16="http://schemas.microsoft.com/office/drawing/2014/main" id="{CA114E5E-282A-4FBB-A54A-E01C6955B959}"/>
                  </a:ext>
                </a:extLst>
              </p:cNvPr>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71" name="Freeform 83">
                <a:extLst>
                  <a:ext uri="{FF2B5EF4-FFF2-40B4-BE49-F238E27FC236}">
                    <a16:creationId xmlns:a16="http://schemas.microsoft.com/office/drawing/2014/main" id="{193A2FD2-F056-422C-B036-DA55BC79DDF5}"/>
                  </a:ext>
                </a:extLst>
              </p:cNvPr>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72" name="Freeform 84">
                <a:extLst>
                  <a:ext uri="{FF2B5EF4-FFF2-40B4-BE49-F238E27FC236}">
                    <a16:creationId xmlns:a16="http://schemas.microsoft.com/office/drawing/2014/main" id="{1EF0DD70-A4BF-4CCF-B5B1-32D7A64B553B}"/>
                  </a:ext>
                </a:extLst>
              </p:cNvPr>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73" name="Freeform 85">
                <a:extLst>
                  <a:ext uri="{FF2B5EF4-FFF2-40B4-BE49-F238E27FC236}">
                    <a16:creationId xmlns:a16="http://schemas.microsoft.com/office/drawing/2014/main" id="{8AF746FE-07D4-4E75-8E74-249611947852}"/>
                  </a:ext>
                </a:extLst>
              </p:cNvPr>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74" name="Freeform 86">
                <a:extLst>
                  <a:ext uri="{FF2B5EF4-FFF2-40B4-BE49-F238E27FC236}">
                    <a16:creationId xmlns:a16="http://schemas.microsoft.com/office/drawing/2014/main" id="{44B96589-8B0C-482C-98AA-FE973EE85318}"/>
                  </a:ext>
                </a:extLst>
              </p:cNvPr>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75" name="Freeform 87">
                <a:extLst>
                  <a:ext uri="{FF2B5EF4-FFF2-40B4-BE49-F238E27FC236}">
                    <a16:creationId xmlns:a16="http://schemas.microsoft.com/office/drawing/2014/main" id="{93436096-4F5C-4F4C-B21C-131329FC82A1}"/>
                  </a:ext>
                </a:extLst>
              </p:cNvPr>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76" name="Freeform 88">
                <a:extLst>
                  <a:ext uri="{FF2B5EF4-FFF2-40B4-BE49-F238E27FC236}">
                    <a16:creationId xmlns:a16="http://schemas.microsoft.com/office/drawing/2014/main" id="{A6F3D0E0-D103-41E6-87B4-2020730CBD31}"/>
                  </a:ext>
                </a:extLst>
              </p:cNvPr>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close/>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77" name="Freeform 89">
                <a:extLst>
                  <a:ext uri="{FF2B5EF4-FFF2-40B4-BE49-F238E27FC236}">
                    <a16:creationId xmlns:a16="http://schemas.microsoft.com/office/drawing/2014/main" id="{8F309118-76E8-4A9A-BEF7-EEA3B5268795}"/>
                  </a:ext>
                </a:extLst>
              </p:cNvPr>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grpSp>
        <p:sp>
          <p:nvSpPr>
            <p:cNvPr id="179" name="Rectangle 47">
              <a:extLst>
                <a:ext uri="{FF2B5EF4-FFF2-40B4-BE49-F238E27FC236}">
                  <a16:creationId xmlns:a16="http://schemas.microsoft.com/office/drawing/2014/main" id="{017236C0-1C43-4134-AC95-58040EC8CBC1}"/>
                </a:ext>
              </a:extLst>
            </p:cNvPr>
            <p:cNvSpPr>
              <a:spLocks noChangeArrowheads="1"/>
            </p:cNvSpPr>
            <p:nvPr/>
          </p:nvSpPr>
          <p:spPr bwMode="auto">
            <a:xfrm>
              <a:off x="989847" y="3774773"/>
              <a:ext cx="1324268" cy="27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214">
                <a:lnSpc>
                  <a:spcPct val="90000"/>
                </a:lnSpc>
                <a:defRPr/>
              </a:pPr>
              <a:r>
                <a:rPr lang="en-US" altLang="en-US" sz="980" kern="0" dirty="0">
                  <a:gradFill>
                    <a:gsLst>
                      <a:gs pos="0">
                        <a:srgbClr val="353535"/>
                      </a:gs>
                      <a:gs pos="100000">
                        <a:srgbClr val="353535"/>
                      </a:gs>
                    </a:gsLst>
                    <a:lin ang="16200000" scaled="1"/>
                  </a:gradFill>
                  <a:latin typeface="Segoe UI Semilight"/>
                  <a:cs typeface="Segoe UI Semibold" panose="020B0702040204020203" pitchFamily="34" charset="0"/>
                </a:rPr>
                <a:t>Millions of devices feed </a:t>
              </a:r>
              <a:br>
                <a:rPr lang="en-US" altLang="en-US" sz="980" kern="0" dirty="0">
                  <a:gradFill>
                    <a:gsLst>
                      <a:gs pos="0">
                        <a:srgbClr val="353535"/>
                      </a:gs>
                      <a:gs pos="100000">
                        <a:srgbClr val="353535"/>
                      </a:gs>
                    </a:gsLst>
                    <a:lin ang="16200000" scaled="1"/>
                  </a:gradFill>
                  <a:latin typeface="Segoe UI Semilight"/>
                  <a:cs typeface="Segoe UI Semibold" panose="020B0702040204020203" pitchFamily="34" charset="0"/>
                </a:rPr>
              </a:br>
              <a:r>
                <a:rPr lang="en-US" altLang="en-US" sz="980" kern="0" dirty="0">
                  <a:gradFill>
                    <a:gsLst>
                      <a:gs pos="0">
                        <a:srgbClr val="353535"/>
                      </a:gs>
                      <a:gs pos="100000">
                        <a:srgbClr val="353535"/>
                      </a:gs>
                    </a:gsLst>
                    <a:lin ang="16200000" scaled="1"/>
                  </a:gradFill>
                  <a:latin typeface="Segoe UI Semilight"/>
                  <a:cs typeface="Segoe UI Semibold" panose="020B0702040204020203" pitchFamily="34" charset="0"/>
                </a:rPr>
                <a:t>into Stream Analytics</a:t>
              </a:r>
              <a:endParaRPr lang="en-US" altLang="en-US" sz="1077" kern="0" dirty="0">
                <a:gradFill>
                  <a:gsLst>
                    <a:gs pos="0">
                      <a:srgbClr val="353535"/>
                    </a:gs>
                    <a:gs pos="100000">
                      <a:srgbClr val="353535"/>
                    </a:gs>
                  </a:gsLst>
                  <a:lin ang="16200000" scaled="1"/>
                </a:gradFill>
                <a:latin typeface="Segoe UI Semilight"/>
                <a:cs typeface="Segoe UI Semibold" panose="020B0702040204020203" pitchFamily="34" charset="0"/>
              </a:endParaRPr>
            </a:p>
          </p:txBody>
        </p:sp>
        <p:cxnSp>
          <p:nvCxnSpPr>
            <p:cNvPr id="180" name="Straight Arrow Connector 179">
              <a:extLst>
                <a:ext uri="{FF2B5EF4-FFF2-40B4-BE49-F238E27FC236}">
                  <a16:creationId xmlns:a16="http://schemas.microsoft.com/office/drawing/2014/main" id="{DD947475-FB1D-4E75-BC8D-AEBDC2AC8951}"/>
                </a:ext>
              </a:extLst>
            </p:cNvPr>
            <p:cNvCxnSpPr>
              <a:cxnSpLocks/>
            </p:cNvCxnSpPr>
            <p:nvPr/>
          </p:nvCxnSpPr>
          <p:spPr>
            <a:xfrm>
              <a:off x="148384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181" name="Group 180">
              <a:extLst>
                <a:ext uri="{FF2B5EF4-FFF2-40B4-BE49-F238E27FC236}">
                  <a16:creationId xmlns:a16="http://schemas.microsoft.com/office/drawing/2014/main" id="{74155FE1-721E-43F3-818A-7136CCA75887}"/>
                </a:ext>
              </a:extLst>
            </p:cNvPr>
            <p:cNvGrpSpPr/>
            <p:nvPr/>
          </p:nvGrpSpPr>
          <p:grpSpPr>
            <a:xfrm>
              <a:off x="1885584" y="2877820"/>
              <a:ext cx="600318" cy="467142"/>
              <a:chOff x="3708400" y="2781301"/>
              <a:chExt cx="930275" cy="723900"/>
            </a:xfrm>
          </p:grpSpPr>
          <p:sp>
            <p:nvSpPr>
              <p:cNvPr id="182" name="Freeform 90">
                <a:extLst>
                  <a:ext uri="{FF2B5EF4-FFF2-40B4-BE49-F238E27FC236}">
                    <a16:creationId xmlns:a16="http://schemas.microsoft.com/office/drawing/2014/main" id="{7BA44BC5-FE2D-4685-9833-580606C18E61}"/>
                  </a:ext>
                </a:extLst>
              </p:cNvPr>
              <p:cNvSpPr>
                <a:spLocks/>
              </p:cNvSpPr>
              <p:nvPr/>
            </p:nvSpPr>
            <p:spPr bwMode="auto">
              <a:xfrm>
                <a:off x="3978275" y="2781301"/>
                <a:ext cx="660400" cy="723900"/>
              </a:xfrm>
              <a:custGeom>
                <a:avLst/>
                <a:gdLst>
                  <a:gd name="T0" fmla="*/ 143 w 176"/>
                  <a:gd name="T1" fmla="*/ 130 h 192"/>
                  <a:gd name="T2" fmla="*/ 149 w 176"/>
                  <a:gd name="T3" fmla="*/ 115 h 192"/>
                  <a:gd name="T4" fmla="*/ 176 w 176"/>
                  <a:gd name="T5" fmla="*/ 105 h 192"/>
                  <a:gd name="T6" fmla="*/ 176 w 176"/>
                  <a:gd name="T7" fmla="*/ 84 h 192"/>
                  <a:gd name="T8" fmla="*/ 173 w 176"/>
                  <a:gd name="T9" fmla="*/ 83 h 192"/>
                  <a:gd name="T10" fmla="*/ 149 w 176"/>
                  <a:gd name="T11" fmla="*/ 76 h 192"/>
                  <a:gd name="T12" fmla="*/ 143 w 176"/>
                  <a:gd name="T13" fmla="*/ 60 h 192"/>
                  <a:gd name="T14" fmla="*/ 155 w 176"/>
                  <a:gd name="T15" fmla="*/ 35 h 192"/>
                  <a:gd name="T16" fmla="*/ 140 w 176"/>
                  <a:gd name="T17" fmla="*/ 20 h 192"/>
                  <a:gd name="T18" fmla="*/ 137 w 176"/>
                  <a:gd name="T19" fmla="*/ 21 h 192"/>
                  <a:gd name="T20" fmla="*/ 114 w 176"/>
                  <a:gd name="T21" fmla="*/ 32 h 192"/>
                  <a:gd name="T22" fmla="*/ 99 w 176"/>
                  <a:gd name="T23" fmla="*/ 26 h 192"/>
                  <a:gd name="T24" fmla="*/ 89 w 176"/>
                  <a:gd name="T25" fmla="*/ 0 h 192"/>
                  <a:gd name="T26" fmla="*/ 66 w 176"/>
                  <a:gd name="T27" fmla="*/ 0 h 192"/>
                  <a:gd name="T28" fmla="*/ 65 w 176"/>
                  <a:gd name="T29" fmla="*/ 3 h 192"/>
                  <a:gd name="T30" fmla="*/ 58 w 176"/>
                  <a:gd name="T31" fmla="*/ 26 h 192"/>
                  <a:gd name="T32" fmla="*/ 43 w 176"/>
                  <a:gd name="T33" fmla="*/ 32 h 192"/>
                  <a:gd name="T34" fmla="*/ 16 w 176"/>
                  <a:gd name="T35" fmla="*/ 21 h 192"/>
                  <a:gd name="T36" fmla="*/ 0 w 176"/>
                  <a:gd name="T37" fmla="*/ 36 h 192"/>
                  <a:gd name="T38" fmla="*/ 2 w 176"/>
                  <a:gd name="T39" fmla="*/ 39 h 192"/>
                  <a:gd name="T40" fmla="*/ 9 w 176"/>
                  <a:gd name="T41" fmla="*/ 52 h 192"/>
                  <a:gd name="T42" fmla="*/ 48 w 176"/>
                  <a:gd name="T43" fmla="*/ 42 h 192"/>
                  <a:gd name="T44" fmla="*/ 99 w 176"/>
                  <a:gd name="T45" fmla="*/ 63 h 192"/>
                  <a:gd name="T46" fmla="*/ 109 w 176"/>
                  <a:gd name="T47" fmla="*/ 71 h 192"/>
                  <a:gd name="T48" fmla="*/ 113 w 176"/>
                  <a:gd name="T49" fmla="*/ 76 h 192"/>
                  <a:gd name="T50" fmla="*/ 103 w 176"/>
                  <a:gd name="T51" fmla="*/ 126 h 192"/>
                  <a:gd name="T52" fmla="*/ 63 w 176"/>
                  <a:gd name="T53" fmla="*/ 131 h 192"/>
                  <a:gd name="T54" fmla="*/ 60 w 176"/>
                  <a:gd name="T55" fmla="*/ 130 h 192"/>
                  <a:gd name="T56" fmla="*/ 52 w 176"/>
                  <a:gd name="T57" fmla="*/ 124 h 192"/>
                  <a:gd name="T58" fmla="*/ 49 w 176"/>
                  <a:gd name="T59" fmla="*/ 123 h 192"/>
                  <a:gd name="T60" fmla="*/ 41 w 176"/>
                  <a:gd name="T61" fmla="*/ 127 h 192"/>
                  <a:gd name="T62" fmla="*/ 40 w 176"/>
                  <a:gd name="T63" fmla="*/ 128 h 192"/>
                  <a:gd name="T64" fmla="*/ 8 w 176"/>
                  <a:gd name="T65" fmla="*/ 148 h 192"/>
                  <a:gd name="T66" fmla="*/ 3 w 176"/>
                  <a:gd name="T67" fmla="*/ 157 h 192"/>
                  <a:gd name="T68" fmla="*/ 18 w 176"/>
                  <a:gd name="T69" fmla="*/ 172 h 192"/>
                  <a:gd name="T70" fmla="*/ 19 w 176"/>
                  <a:gd name="T71" fmla="*/ 173 h 192"/>
                  <a:gd name="T72" fmla="*/ 22 w 176"/>
                  <a:gd name="T73" fmla="*/ 171 h 192"/>
                  <a:gd name="T74" fmla="*/ 45 w 176"/>
                  <a:gd name="T75" fmla="*/ 160 h 192"/>
                  <a:gd name="T76" fmla="*/ 60 w 176"/>
                  <a:gd name="T77" fmla="*/ 166 h 192"/>
                  <a:gd name="T78" fmla="*/ 68 w 176"/>
                  <a:gd name="T79" fmla="*/ 192 h 192"/>
                  <a:gd name="T80" fmla="*/ 91 w 176"/>
                  <a:gd name="T81" fmla="*/ 192 h 192"/>
                  <a:gd name="T82" fmla="*/ 92 w 176"/>
                  <a:gd name="T83" fmla="*/ 189 h 192"/>
                  <a:gd name="T84" fmla="*/ 100 w 176"/>
                  <a:gd name="T85" fmla="*/ 166 h 192"/>
                  <a:gd name="T86" fmla="*/ 115 w 176"/>
                  <a:gd name="T87" fmla="*/ 160 h 192"/>
                  <a:gd name="T88" fmla="*/ 141 w 176"/>
                  <a:gd name="T89" fmla="*/ 171 h 192"/>
                  <a:gd name="T90" fmla="*/ 156 w 176"/>
                  <a:gd name="T91" fmla="*/ 155 h 192"/>
                  <a:gd name="T92" fmla="*/ 155 w 176"/>
                  <a:gd name="T93" fmla="*/ 152 h 192"/>
                  <a:gd name="T94" fmla="*/ 143 w 176"/>
                  <a:gd name="T95" fmla="*/ 1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92">
                    <a:moveTo>
                      <a:pt x="143" y="130"/>
                    </a:moveTo>
                    <a:cubicBezTo>
                      <a:pt x="149" y="115"/>
                      <a:pt x="149" y="115"/>
                      <a:pt x="149" y="115"/>
                    </a:cubicBezTo>
                    <a:cubicBezTo>
                      <a:pt x="176" y="105"/>
                      <a:pt x="176" y="105"/>
                      <a:pt x="176" y="105"/>
                    </a:cubicBezTo>
                    <a:cubicBezTo>
                      <a:pt x="176" y="84"/>
                      <a:pt x="176" y="84"/>
                      <a:pt x="176" y="84"/>
                    </a:cubicBezTo>
                    <a:cubicBezTo>
                      <a:pt x="173" y="83"/>
                      <a:pt x="173" y="83"/>
                      <a:pt x="173" y="83"/>
                    </a:cubicBezTo>
                    <a:cubicBezTo>
                      <a:pt x="149" y="76"/>
                      <a:pt x="149" y="76"/>
                      <a:pt x="149" y="76"/>
                    </a:cubicBezTo>
                    <a:cubicBezTo>
                      <a:pt x="143" y="60"/>
                      <a:pt x="143" y="60"/>
                      <a:pt x="143" y="60"/>
                    </a:cubicBezTo>
                    <a:cubicBezTo>
                      <a:pt x="155" y="35"/>
                      <a:pt x="155" y="35"/>
                      <a:pt x="155" y="35"/>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2" y="65"/>
                      <a:pt x="105" y="67"/>
                      <a:pt x="109" y="71"/>
                    </a:cubicBezTo>
                    <a:cubicBezTo>
                      <a:pt x="110" y="72"/>
                      <a:pt x="112" y="75"/>
                      <a:pt x="113" y="76"/>
                    </a:cubicBezTo>
                    <a:cubicBezTo>
                      <a:pt x="122" y="92"/>
                      <a:pt x="118" y="113"/>
                      <a:pt x="103" y="126"/>
                    </a:cubicBezTo>
                    <a:cubicBezTo>
                      <a:pt x="91" y="135"/>
                      <a:pt x="75" y="137"/>
                      <a:pt x="63" y="131"/>
                    </a:cubicBezTo>
                    <a:cubicBezTo>
                      <a:pt x="62" y="130"/>
                      <a:pt x="61" y="130"/>
                      <a:pt x="60" y="130"/>
                    </a:cubicBezTo>
                    <a:cubicBezTo>
                      <a:pt x="57" y="128"/>
                      <a:pt x="54" y="126"/>
                      <a:pt x="52" y="124"/>
                    </a:cubicBezTo>
                    <a:cubicBezTo>
                      <a:pt x="51" y="124"/>
                      <a:pt x="51" y="123"/>
                      <a:pt x="49" y="123"/>
                    </a:cubicBezTo>
                    <a:cubicBezTo>
                      <a:pt x="46" y="123"/>
                      <a:pt x="43" y="124"/>
                      <a:pt x="41" y="127"/>
                    </a:cubicBezTo>
                    <a:cubicBezTo>
                      <a:pt x="40" y="128"/>
                      <a:pt x="40" y="128"/>
                      <a:pt x="40" y="128"/>
                    </a:cubicBezTo>
                    <a:cubicBezTo>
                      <a:pt x="30" y="137"/>
                      <a:pt x="20" y="144"/>
                      <a:pt x="8" y="148"/>
                    </a:cubicBezTo>
                    <a:cubicBezTo>
                      <a:pt x="3" y="157"/>
                      <a:pt x="3" y="157"/>
                      <a:pt x="3" y="157"/>
                    </a:cubicBezTo>
                    <a:cubicBezTo>
                      <a:pt x="18" y="172"/>
                      <a:pt x="18" y="172"/>
                      <a:pt x="18" y="172"/>
                    </a:cubicBezTo>
                    <a:cubicBezTo>
                      <a:pt x="19" y="173"/>
                      <a:pt x="19" y="173"/>
                      <a:pt x="19" y="173"/>
                    </a:cubicBezTo>
                    <a:cubicBezTo>
                      <a:pt x="22" y="171"/>
                      <a:pt x="22" y="171"/>
                      <a:pt x="22" y="171"/>
                    </a:cubicBezTo>
                    <a:cubicBezTo>
                      <a:pt x="45" y="160"/>
                      <a:pt x="45" y="160"/>
                      <a:pt x="45" y="160"/>
                    </a:cubicBezTo>
                    <a:cubicBezTo>
                      <a:pt x="60" y="166"/>
                      <a:pt x="60" y="166"/>
                      <a:pt x="60" y="166"/>
                    </a:cubicBezTo>
                    <a:cubicBezTo>
                      <a:pt x="68" y="192"/>
                      <a:pt x="68" y="192"/>
                      <a:pt x="68" y="192"/>
                    </a:cubicBezTo>
                    <a:cubicBezTo>
                      <a:pt x="91" y="192"/>
                      <a:pt x="91" y="192"/>
                      <a:pt x="91" y="192"/>
                    </a:cubicBezTo>
                    <a:cubicBezTo>
                      <a:pt x="92" y="189"/>
                      <a:pt x="92" y="189"/>
                      <a:pt x="92" y="189"/>
                    </a:cubicBezTo>
                    <a:cubicBezTo>
                      <a:pt x="100" y="166"/>
                      <a:pt x="100" y="166"/>
                      <a:pt x="100" y="166"/>
                    </a:cubicBezTo>
                    <a:cubicBezTo>
                      <a:pt x="115" y="160"/>
                      <a:pt x="115" y="160"/>
                      <a:pt x="115" y="160"/>
                    </a:cubicBezTo>
                    <a:cubicBezTo>
                      <a:pt x="141" y="171"/>
                      <a:pt x="141" y="171"/>
                      <a:pt x="141" y="171"/>
                    </a:cubicBezTo>
                    <a:cubicBezTo>
                      <a:pt x="156" y="155"/>
                      <a:pt x="156" y="155"/>
                      <a:pt x="156" y="155"/>
                    </a:cubicBezTo>
                    <a:cubicBezTo>
                      <a:pt x="155" y="152"/>
                      <a:pt x="155" y="152"/>
                      <a:pt x="155" y="152"/>
                    </a:cubicBezTo>
                    <a:cubicBezTo>
                      <a:pt x="143" y="130"/>
                      <a:pt x="143" y="130"/>
                      <a:pt x="143" y="13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83" name="Freeform 91">
                <a:extLst>
                  <a:ext uri="{FF2B5EF4-FFF2-40B4-BE49-F238E27FC236}">
                    <a16:creationId xmlns:a16="http://schemas.microsoft.com/office/drawing/2014/main" id="{8238E471-3093-4C80-9C37-C1A4CA680F69}"/>
                  </a:ext>
                </a:extLst>
              </p:cNvPr>
              <p:cNvSpPr>
                <a:spLocks/>
              </p:cNvSpPr>
              <p:nvPr/>
            </p:nvSpPr>
            <p:spPr bwMode="auto">
              <a:xfrm>
                <a:off x="3756025" y="3044826"/>
                <a:ext cx="541338" cy="192088"/>
              </a:xfrm>
              <a:custGeom>
                <a:avLst/>
                <a:gdLst>
                  <a:gd name="T0" fmla="*/ 69 w 144"/>
                  <a:gd name="T1" fmla="*/ 21 h 51"/>
                  <a:gd name="T2" fmla="*/ 69 w 144"/>
                  <a:gd name="T3" fmla="*/ 21 h 51"/>
                  <a:gd name="T4" fmla="*/ 9 w 144"/>
                  <a:gd name="T5" fmla="*/ 20 h 51"/>
                  <a:gd name="T6" fmla="*/ 2 w 144"/>
                  <a:gd name="T7" fmla="*/ 20 h 51"/>
                  <a:gd name="T8" fmla="*/ 0 w 144"/>
                  <a:gd name="T9" fmla="*/ 24 h 51"/>
                  <a:gd name="T10" fmla="*/ 2 w 144"/>
                  <a:gd name="T11" fmla="*/ 28 h 51"/>
                  <a:gd name="T12" fmla="*/ 76 w 144"/>
                  <a:gd name="T13" fmla="*/ 29 h 51"/>
                  <a:gd name="T14" fmla="*/ 136 w 144"/>
                  <a:gd name="T15" fmla="*/ 31 h 51"/>
                  <a:gd name="T16" fmla="*/ 143 w 144"/>
                  <a:gd name="T17" fmla="*/ 31 h 51"/>
                  <a:gd name="T18" fmla="*/ 144 w 144"/>
                  <a:gd name="T19" fmla="*/ 27 h 51"/>
                  <a:gd name="T20" fmla="*/ 143 w 144"/>
                  <a:gd name="T21" fmla="*/ 23 h 51"/>
                  <a:gd name="T22" fmla="*/ 69 w 144"/>
                  <a:gd name="T2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1">
                    <a:moveTo>
                      <a:pt x="69" y="21"/>
                    </a:moveTo>
                    <a:cubicBezTo>
                      <a:pt x="69" y="21"/>
                      <a:pt x="69" y="21"/>
                      <a:pt x="69" y="21"/>
                    </a:cubicBezTo>
                    <a:cubicBezTo>
                      <a:pt x="52" y="39"/>
                      <a:pt x="25" y="39"/>
                      <a:pt x="9" y="20"/>
                    </a:cubicBezTo>
                    <a:cubicBezTo>
                      <a:pt x="7" y="18"/>
                      <a:pt x="3" y="18"/>
                      <a:pt x="2" y="20"/>
                    </a:cubicBezTo>
                    <a:cubicBezTo>
                      <a:pt x="1" y="21"/>
                      <a:pt x="0" y="23"/>
                      <a:pt x="0" y="24"/>
                    </a:cubicBezTo>
                    <a:cubicBezTo>
                      <a:pt x="0" y="26"/>
                      <a:pt x="1" y="27"/>
                      <a:pt x="2" y="28"/>
                    </a:cubicBezTo>
                    <a:cubicBezTo>
                      <a:pt x="22" y="51"/>
                      <a:pt x="55" y="51"/>
                      <a:pt x="76" y="29"/>
                    </a:cubicBezTo>
                    <a:cubicBezTo>
                      <a:pt x="93" y="13"/>
                      <a:pt x="119" y="12"/>
                      <a:pt x="136" y="31"/>
                    </a:cubicBezTo>
                    <a:cubicBezTo>
                      <a:pt x="138" y="33"/>
                      <a:pt x="141" y="33"/>
                      <a:pt x="143" y="31"/>
                    </a:cubicBezTo>
                    <a:cubicBezTo>
                      <a:pt x="144" y="30"/>
                      <a:pt x="144" y="28"/>
                      <a:pt x="144" y="27"/>
                    </a:cubicBezTo>
                    <a:cubicBezTo>
                      <a:pt x="144" y="25"/>
                      <a:pt x="143" y="24"/>
                      <a:pt x="143" y="23"/>
                    </a:cubicBezTo>
                    <a:cubicBezTo>
                      <a:pt x="123" y="1"/>
                      <a:pt x="90" y="0"/>
                      <a:pt x="69" y="21"/>
                    </a:cubicBezTo>
                    <a:close/>
                  </a:path>
                </a:pathLst>
              </a:custGeom>
              <a:solidFill>
                <a:srgbClr val="48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84" name="Freeform 92">
                <a:extLst>
                  <a:ext uri="{FF2B5EF4-FFF2-40B4-BE49-F238E27FC236}">
                    <a16:creationId xmlns:a16="http://schemas.microsoft.com/office/drawing/2014/main" id="{7766609D-7DED-4260-90C0-82002415F49A}"/>
                  </a:ext>
                </a:extLst>
              </p:cNvPr>
              <p:cNvSpPr>
                <a:spLocks/>
              </p:cNvSpPr>
              <p:nvPr/>
            </p:nvSpPr>
            <p:spPr bwMode="auto">
              <a:xfrm>
                <a:off x="3708400" y="3160713"/>
                <a:ext cx="544513" cy="155575"/>
              </a:xfrm>
              <a:custGeom>
                <a:avLst/>
                <a:gdLst>
                  <a:gd name="T0" fmla="*/ 119 w 145"/>
                  <a:gd name="T1" fmla="*/ 0 h 41"/>
                  <a:gd name="T2" fmla="*/ 95 w 145"/>
                  <a:gd name="T3" fmla="*/ 10 h 41"/>
                  <a:gd name="T4" fmla="*/ 94 w 145"/>
                  <a:gd name="T5" fmla="*/ 11 h 41"/>
                  <a:gd name="T6" fmla="*/ 93 w 145"/>
                  <a:gd name="T7" fmla="*/ 12 h 41"/>
                  <a:gd name="T8" fmla="*/ 50 w 145"/>
                  <a:gd name="T9" fmla="*/ 30 h 41"/>
                  <a:gd name="T10" fmla="*/ 7 w 145"/>
                  <a:gd name="T11" fmla="*/ 10 h 41"/>
                  <a:gd name="T12" fmla="*/ 0 w 145"/>
                  <a:gd name="T13" fmla="*/ 10 h 41"/>
                  <a:gd name="T14" fmla="*/ 0 w 145"/>
                  <a:gd name="T15" fmla="*/ 12 h 41"/>
                  <a:gd name="T16" fmla="*/ 2 w 145"/>
                  <a:gd name="T17" fmla="*/ 17 h 41"/>
                  <a:gd name="T18" fmla="*/ 52 w 145"/>
                  <a:gd name="T19" fmla="*/ 40 h 41"/>
                  <a:gd name="T20" fmla="*/ 102 w 145"/>
                  <a:gd name="T21" fmla="*/ 18 h 41"/>
                  <a:gd name="T22" fmla="*/ 103 w 145"/>
                  <a:gd name="T23" fmla="*/ 17 h 41"/>
                  <a:gd name="T24" fmla="*/ 104 w 145"/>
                  <a:gd name="T25" fmla="*/ 16 h 41"/>
                  <a:gd name="T26" fmla="*/ 121 w 145"/>
                  <a:gd name="T27" fmla="*/ 9 h 41"/>
                  <a:gd name="T28" fmla="*/ 137 w 145"/>
                  <a:gd name="T29" fmla="*/ 17 h 41"/>
                  <a:gd name="T30" fmla="*/ 144 w 145"/>
                  <a:gd name="T31" fmla="*/ 17 h 41"/>
                  <a:gd name="T32" fmla="*/ 145 w 145"/>
                  <a:gd name="T33" fmla="*/ 13 h 41"/>
                  <a:gd name="T34" fmla="*/ 144 w 145"/>
                  <a:gd name="T35" fmla="*/ 9 h 41"/>
                  <a:gd name="T36" fmla="*/ 119 w 145"/>
                  <a:gd name="T3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119" y="0"/>
                    </a:moveTo>
                    <a:cubicBezTo>
                      <a:pt x="110" y="0"/>
                      <a:pt x="102" y="3"/>
                      <a:pt x="95" y="10"/>
                    </a:cubicBezTo>
                    <a:cubicBezTo>
                      <a:pt x="94" y="11"/>
                      <a:pt x="94" y="11"/>
                      <a:pt x="94" y="11"/>
                    </a:cubicBezTo>
                    <a:cubicBezTo>
                      <a:pt x="93" y="12"/>
                      <a:pt x="93" y="12"/>
                      <a:pt x="93" y="12"/>
                    </a:cubicBezTo>
                    <a:cubicBezTo>
                      <a:pt x="82" y="24"/>
                      <a:pt x="66" y="30"/>
                      <a:pt x="50" y="30"/>
                    </a:cubicBezTo>
                    <a:cubicBezTo>
                      <a:pt x="34" y="30"/>
                      <a:pt x="19" y="22"/>
                      <a:pt x="7" y="10"/>
                    </a:cubicBezTo>
                    <a:cubicBezTo>
                      <a:pt x="5" y="7"/>
                      <a:pt x="2" y="7"/>
                      <a:pt x="0" y="10"/>
                    </a:cubicBezTo>
                    <a:cubicBezTo>
                      <a:pt x="0" y="10"/>
                      <a:pt x="0" y="11"/>
                      <a:pt x="0" y="12"/>
                    </a:cubicBezTo>
                    <a:cubicBezTo>
                      <a:pt x="0" y="14"/>
                      <a:pt x="1" y="16"/>
                      <a:pt x="2" y="17"/>
                    </a:cubicBezTo>
                    <a:cubicBezTo>
                      <a:pt x="15" y="32"/>
                      <a:pt x="33" y="40"/>
                      <a:pt x="52" y="40"/>
                    </a:cubicBezTo>
                    <a:cubicBezTo>
                      <a:pt x="70" y="41"/>
                      <a:pt x="88" y="33"/>
                      <a:pt x="102" y="18"/>
                    </a:cubicBezTo>
                    <a:cubicBezTo>
                      <a:pt x="103" y="17"/>
                      <a:pt x="103" y="17"/>
                      <a:pt x="103" y="17"/>
                    </a:cubicBezTo>
                    <a:cubicBezTo>
                      <a:pt x="104" y="16"/>
                      <a:pt x="104" y="16"/>
                      <a:pt x="104" y="16"/>
                    </a:cubicBezTo>
                    <a:cubicBezTo>
                      <a:pt x="109" y="12"/>
                      <a:pt x="114" y="9"/>
                      <a:pt x="121" y="9"/>
                    </a:cubicBezTo>
                    <a:cubicBezTo>
                      <a:pt x="126" y="9"/>
                      <a:pt x="132" y="12"/>
                      <a:pt x="137" y="17"/>
                    </a:cubicBezTo>
                    <a:cubicBezTo>
                      <a:pt x="139" y="20"/>
                      <a:pt x="142" y="20"/>
                      <a:pt x="144" y="17"/>
                    </a:cubicBezTo>
                    <a:cubicBezTo>
                      <a:pt x="145" y="16"/>
                      <a:pt x="145" y="15"/>
                      <a:pt x="145" y="13"/>
                    </a:cubicBezTo>
                    <a:cubicBezTo>
                      <a:pt x="145" y="12"/>
                      <a:pt x="144" y="10"/>
                      <a:pt x="144" y="9"/>
                    </a:cubicBezTo>
                    <a:cubicBezTo>
                      <a:pt x="137" y="4"/>
                      <a:pt x="128" y="0"/>
                      <a:pt x="119" y="0"/>
                    </a:cubicBezTo>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85" name="Freeform 93">
                <a:extLst>
                  <a:ext uri="{FF2B5EF4-FFF2-40B4-BE49-F238E27FC236}">
                    <a16:creationId xmlns:a16="http://schemas.microsoft.com/office/drawing/2014/main" id="{4E9EF1E1-0146-4ECD-B69F-19D69F05EA69}"/>
                  </a:ext>
                </a:extLst>
              </p:cNvPr>
              <p:cNvSpPr>
                <a:spLocks/>
              </p:cNvSpPr>
              <p:nvPr/>
            </p:nvSpPr>
            <p:spPr bwMode="auto">
              <a:xfrm>
                <a:off x="3805238" y="2973388"/>
                <a:ext cx="544513" cy="153988"/>
              </a:xfrm>
              <a:custGeom>
                <a:avLst/>
                <a:gdLst>
                  <a:gd name="T0" fmla="*/ 51 w 145"/>
                  <a:gd name="T1" fmla="*/ 30 h 41"/>
                  <a:gd name="T2" fmla="*/ 95 w 145"/>
                  <a:gd name="T3" fmla="*/ 11 h 41"/>
                  <a:gd name="T4" fmla="*/ 136 w 145"/>
                  <a:gd name="T5" fmla="*/ 31 h 41"/>
                  <a:gd name="T6" fmla="*/ 143 w 145"/>
                  <a:gd name="T7" fmla="*/ 31 h 41"/>
                  <a:gd name="T8" fmla="*/ 145 w 145"/>
                  <a:gd name="T9" fmla="*/ 27 h 41"/>
                  <a:gd name="T10" fmla="*/ 143 w 145"/>
                  <a:gd name="T11" fmla="*/ 23 h 41"/>
                  <a:gd name="T12" fmla="*/ 94 w 145"/>
                  <a:gd name="T13" fmla="*/ 0 h 41"/>
                  <a:gd name="T14" fmla="*/ 43 w 145"/>
                  <a:gd name="T15" fmla="*/ 22 h 41"/>
                  <a:gd name="T16" fmla="*/ 42 w 145"/>
                  <a:gd name="T17" fmla="*/ 23 h 41"/>
                  <a:gd name="T18" fmla="*/ 41 w 145"/>
                  <a:gd name="T19" fmla="*/ 24 h 41"/>
                  <a:gd name="T20" fmla="*/ 25 w 145"/>
                  <a:gd name="T21" fmla="*/ 31 h 41"/>
                  <a:gd name="T22" fmla="*/ 9 w 145"/>
                  <a:gd name="T23" fmla="*/ 23 h 41"/>
                  <a:gd name="T24" fmla="*/ 2 w 145"/>
                  <a:gd name="T25" fmla="*/ 23 h 41"/>
                  <a:gd name="T26" fmla="*/ 0 w 145"/>
                  <a:gd name="T27" fmla="*/ 27 h 41"/>
                  <a:gd name="T28" fmla="*/ 2 w 145"/>
                  <a:gd name="T29" fmla="*/ 31 h 41"/>
                  <a:gd name="T30" fmla="*/ 25 w 145"/>
                  <a:gd name="T31" fmla="*/ 41 h 41"/>
                  <a:gd name="T32" fmla="*/ 49 w 145"/>
                  <a:gd name="T33" fmla="*/ 32 h 41"/>
                  <a:gd name="T34" fmla="*/ 50 w 145"/>
                  <a:gd name="T35" fmla="*/ 31 h 41"/>
                  <a:gd name="T36" fmla="*/ 51 w 145"/>
                  <a:gd name="T3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51" y="30"/>
                    </a:moveTo>
                    <a:cubicBezTo>
                      <a:pt x="63" y="17"/>
                      <a:pt x="79" y="11"/>
                      <a:pt x="95" y="11"/>
                    </a:cubicBezTo>
                    <a:cubicBezTo>
                      <a:pt x="110" y="11"/>
                      <a:pt x="125" y="19"/>
                      <a:pt x="136" y="31"/>
                    </a:cubicBezTo>
                    <a:cubicBezTo>
                      <a:pt x="139" y="34"/>
                      <a:pt x="142" y="34"/>
                      <a:pt x="143" y="31"/>
                    </a:cubicBezTo>
                    <a:cubicBezTo>
                      <a:pt x="144" y="30"/>
                      <a:pt x="145" y="29"/>
                      <a:pt x="145" y="27"/>
                    </a:cubicBezTo>
                    <a:cubicBezTo>
                      <a:pt x="145" y="26"/>
                      <a:pt x="144" y="24"/>
                      <a:pt x="143" y="23"/>
                    </a:cubicBezTo>
                    <a:cubicBezTo>
                      <a:pt x="130" y="8"/>
                      <a:pt x="112" y="0"/>
                      <a:pt x="94" y="0"/>
                    </a:cubicBezTo>
                    <a:cubicBezTo>
                      <a:pt x="75" y="0"/>
                      <a:pt x="57" y="7"/>
                      <a:pt x="43" y="22"/>
                    </a:cubicBezTo>
                    <a:cubicBezTo>
                      <a:pt x="42" y="23"/>
                      <a:pt x="42" y="23"/>
                      <a:pt x="42" y="23"/>
                    </a:cubicBezTo>
                    <a:cubicBezTo>
                      <a:pt x="41" y="24"/>
                      <a:pt x="41" y="24"/>
                      <a:pt x="41" y="24"/>
                    </a:cubicBezTo>
                    <a:cubicBezTo>
                      <a:pt x="37" y="28"/>
                      <a:pt x="32" y="31"/>
                      <a:pt x="25" y="31"/>
                    </a:cubicBezTo>
                    <a:cubicBezTo>
                      <a:pt x="19" y="31"/>
                      <a:pt x="14" y="28"/>
                      <a:pt x="9" y="23"/>
                    </a:cubicBezTo>
                    <a:cubicBezTo>
                      <a:pt x="6" y="20"/>
                      <a:pt x="3" y="20"/>
                      <a:pt x="2" y="23"/>
                    </a:cubicBezTo>
                    <a:cubicBezTo>
                      <a:pt x="1" y="24"/>
                      <a:pt x="0" y="25"/>
                      <a:pt x="0" y="27"/>
                    </a:cubicBezTo>
                    <a:cubicBezTo>
                      <a:pt x="0" y="28"/>
                      <a:pt x="1" y="30"/>
                      <a:pt x="2" y="31"/>
                    </a:cubicBezTo>
                    <a:cubicBezTo>
                      <a:pt x="8" y="38"/>
                      <a:pt x="17" y="41"/>
                      <a:pt x="25" y="41"/>
                    </a:cubicBezTo>
                    <a:cubicBezTo>
                      <a:pt x="35" y="41"/>
                      <a:pt x="42" y="39"/>
                      <a:pt x="49" y="32"/>
                    </a:cubicBezTo>
                    <a:cubicBezTo>
                      <a:pt x="50" y="31"/>
                      <a:pt x="50" y="31"/>
                      <a:pt x="50" y="31"/>
                    </a:cubicBezTo>
                    <a:lnTo>
                      <a:pt x="51" y="30"/>
                    </a:lnTo>
                    <a:close/>
                  </a:path>
                </a:pathLst>
              </a:custGeom>
              <a:solidFill>
                <a:srgbClr val="84D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86" name="Freeform 94">
                <a:extLst>
                  <a:ext uri="{FF2B5EF4-FFF2-40B4-BE49-F238E27FC236}">
                    <a16:creationId xmlns:a16="http://schemas.microsoft.com/office/drawing/2014/main" id="{8EC885EF-05E7-4332-B885-907605E7BD53}"/>
                  </a:ext>
                </a:extLst>
              </p:cNvPr>
              <p:cNvSpPr>
                <a:spLocks/>
              </p:cNvSpPr>
              <p:nvPr/>
            </p:nvSpPr>
            <p:spPr bwMode="auto">
              <a:xfrm>
                <a:off x="3989388" y="3240088"/>
                <a:ext cx="184150" cy="131763"/>
              </a:xfrm>
              <a:custGeom>
                <a:avLst/>
                <a:gdLst>
                  <a:gd name="T0" fmla="*/ 46 w 49"/>
                  <a:gd name="T1" fmla="*/ 0 h 35"/>
                  <a:gd name="T2" fmla="*/ 37 w 49"/>
                  <a:gd name="T3" fmla="*/ 4 h 35"/>
                  <a:gd name="T4" fmla="*/ 36 w 49"/>
                  <a:gd name="T5" fmla="*/ 5 h 35"/>
                  <a:gd name="T6" fmla="*/ 4 w 49"/>
                  <a:gd name="T7" fmla="*/ 25 h 35"/>
                  <a:gd name="T8" fmla="*/ 0 w 49"/>
                  <a:gd name="T9" fmla="*/ 34 h 35"/>
                  <a:gd name="T10" fmla="*/ 0 w 49"/>
                  <a:gd name="T11" fmla="*/ 35 h 35"/>
                  <a:gd name="T12" fmla="*/ 5 w 49"/>
                  <a:gd name="T13" fmla="*/ 26 h 35"/>
                  <a:gd name="T14" fmla="*/ 37 w 49"/>
                  <a:gd name="T15" fmla="*/ 6 h 35"/>
                  <a:gd name="T16" fmla="*/ 38 w 49"/>
                  <a:gd name="T17" fmla="*/ 5 h 35"/>
                  <a:gd name="T18" fmla="*/ 46 w 49"/>
                  <a:gd name="T19" fmla="*/ 1 h 35"/>
                  <a:gd name="T20" fmla="*/ 48 w 49"/>
                  <a:gd name="T21" fmla="*/ 2 h 35"/>
                  <a:gd name="T22" fmla="*/ 49 w 49"/>
                  <a:gd name="T23" fmla="*/ 1 h 35"/>
                  <a:gd name="T24" fmla="*/ 46 w 49"/>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5">
                    <a:moveTo>
                      <a:pt x="46" y="0"/>
                    </a:moveTo>
                    <a:cubicBezTo>
                      <a:pt x="43" y="0"/>
                      <a:pt x="40" y="2"/>
                      <a:pt x="37" y="4"/>
                    </a:cubicBezTo>
                    <a:cubicBezTo>
                      <a:pt x="36" y="5"/>
                      <a:pt x="36" y="5"/>
                      <a:pt x="36" y="5"/>
                    </a:cubicBezTo>
                    <a:cubicBezTo>
                      <a:pt x="27" y="15"/>
                      <a:pt x="16" y="22"/>
                      <a:pt x="4" y="25"/>
                    </a:cubicBezTo>
                    <a:cubicBezTo>
                      <a:pt x="0" y="34"/>
                      <a:pt x="0" y="34"/>
                      <a:pt x="0" y="34"/>
                    </a:cubicBezTo>
                    <a:cubicBezTo>
                      <a:pt x="0" y="35"/>
                      <a:pt x="0" y="35"/>
                      <a:pt x="0" y="35"/>
                    </a:cubicBezTo>
                    <a:cubicBezTo>
                      <a:pt x="5" y="26"/>
                      <a:pt x="5" y="26"/>
                      <a:pt x="5" y="26"/>
                    </a:cubicBezTo>
                    <a:cubicBezTo>
                      <a:pt x="17" y="22"/>
                      <a:pt x="27" y="15"/>
                      <a:pt x="37" y="6"/>
                    </a:cubicBezTo>
                    <a:cubicBezTo>
                      <a:pt x="38" y="5"/>
                      <a:pt x="38" y="5"/>
                      <a:pt x="38" y="5"/>
                    </a:cubicBezTo>
                    <a:cubicBezTo>
                      <a:pt x="40" y="2"/>
                      <a:pt x="43" y="1"/>
                      <a:pt x="46" y="1"/>
                    </a:cubicBezTo>
                    <a:cubicBezTo>
                      <a:pt x="47" y="1"/>
                      <a:pt x="48" y="1"/>
                      <a:pt x="48" y="2"/>
                    </a:cubicBezTo>
                    <a:cubicBezTo>
                      <a:pt x="49" y="1"/>
                      <a:pt x="49" y="1"/>
                      <a:pt x="49" y="1"/>
                    </a:cubicBezTo>
                    <a:cubicBezTo>
                      <a:pt x="48" y="1"/>
                      <a:pt x="47" y="0"/>
                      <a:pt x="46"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87" name="Freeform 95">
                <a:extLst>
                  <a:ext uri="{FF2B5EF4-FFF2-40B4-BE49-F238E27FC236}">
                    <a16:creationId xmlns:a16="http://schemas.microsoft.com/office/drawing/2014/main" id="{972022C8-879A-4BC7-81AE-18F3CDD7814A}"/>
                  </a:ext>
                </a:extLst>
              </p:cNvPr>
              <p:cNvSpPr>
                <a:spLocks/>
              </p:cNvSpPr>
              <p:nvPr/>
            </p:nvSpPr>
            <p:spPr bwMode="auto">
              <a:xfrm>
                <a:off x="3989388" y="3244851"/>
                <a:ext cx="180975" cy="153988"/>
              </a:xfrm>
              <a:custGeom>
                <a:avLst/>
                <a:gdLst>
                  <a:gd name="T0" fmla="*/ 46 w 48"/>
                  <a:gd name="T1" fmla="*/ 0 h 41"/>
                  <a:gd name="T2" fmla="*/ 38 w 48"/>
                  <a:gd name="T3" fmla="*/ 4 h 41"/>
                  <a:gd name="T4" fmla="*/ 37 w 48"/>
                  <a:gd name="T5" fmla="*/ 5 h 41"/>
                  <a:gd name="T6" fmla="*/ 5 w 48"/>
                  <a:gd name="T7" fmla="*/ 25 h 41"/>
                  <a:gd name="T8" fmla="*/ 0 w 48"/>
                  <a:gd name="T9" fmla="*/ 34 h 41"/>
                  <a:gd name="T10" fmla="*/ 8 w 48"/>
                  <a:gd name="T11" fmla="*/ 41 h 41"/>
                  <a:gd name="T12" fmla="*/ 48 w 48"/>
                  <a:gd name="T13" fmla="*/ 1 h 41"/>
                  <a:gd name="T14" fmla="*/ 46 w 48"/>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1">
                    <a:moveTo>
                      <a:pt x="46" y="0"/>
                    </a:moveTo>
                    <a:cubicBezTo>
                      <a:pt x="43" y="0"/>
                      <a:pt x="40" y="1"/>
                      <a:pt x="38" y="4"/>
                    </a:cubicBezTo>
                    <a:cubicBezTo>
                      <a:pt x="37" y="5"/>
                      <a:pt x="37" y="5"/>
                      <a:pt x="37" y="5"/>
                    </a:cubicBezTo>
                    <a:cubicBezTo>
                      <a:pt x="27" y="14"/>
                      <a:pt x="17" y="21"/>
                      <a:pt x="5" y="25"/>
                    </a:cubicBezTo>
                    <a:cubicBezTo>
                      <a:pt x="0" y="34"/>
                      <a:pt x="0" y="34"/>
                      <a:pt x="0" y="34"/>
                    </a:cubicBezTo>
                    <a:cubicBezTo>
                      <a:pt x="8" y="41"/>
                      <a:pt x="8" y="41"/>
                      <a:pt x="8" y="41"/>
                    </a:cubicBezTo>
                    <a:cubicBezTo>
                      <a:pt x="48" y="1"/>
                      <a:pt x="48" y="1"/>
                      <a:pt x="48" y="1"/>
                    </a:cubicBezTo>
                    <a:cubicBezTo>
                      <a:pt x="48" y="0"/>
                      <a:pt x="47" y="0"/>
                      <a:pt x="46"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88" name="Freeform 96">
                <a:extLst>
                  <a:ext uri="{FF2B5EF4-FFF2-40B4-BE49-F238E27FC236}">
                    <a16:creationId xmlns:a16="http://schemas.microsoft.com/office/drawing/2014/main" id="{211F96D6-71F1-4599-8E2E-FD5926B78A06}"/>
                  </a:ext>
                </a:extLst>
              </p:cNvPr>
              <p:cNvSpPr>
                <a:spLocks noEditPoints="1"/>
              </p:cNvSpPr>
              <p:nvPr/>
            </p:nvSpPr>
            <p:spPr bwMode="auto">
              <a:xfrm>
                <a:off x="3978275" y="2781301"/>
                <a:ext cx="555625" cy="255588"/>
              </a:xfrm>
              <a:custGeom>
                <a:avLst/>
                <a:gdLst>
                  <a:gd name="T0" fmla="*/ 48 w 148"/>
                  <a:gd name="T1" fmla="*/ 42 h 68"/>
                  <a:gd name="T2" fmla="*/ 9 w 148"/>
                  <a:gd name="T3" fmla="*/ 52 h 68"/>
                  <a:gd name="T4" fmla="*/ 9 w 148"/>
                  <a:gd name="T5" fmla="*/ 52 h 68"/>
                  <a:gd name="T6" fmla="*/ 49 w 148"/>
                  <a:gd name="T7" fmla="*/ 42 h 68"/>
                  <a:gd name="T8" fmla="*/ 100 w 148"/>
                  <a:gd name="T9" fmla="*/ 63 h 68"/>
                  <a:gd name="T10" fmla="*/ 105 w 148"/>
                  <a:gd name="T11" fmla="*/ 68 h 68"/>
                  <a:gd name="T12" fmla="*/ 99 w 148"/>
                  <a:gd name="T13" fmla="*/ 63 h 68"/>
                  <a:gd name="T14" fmla="*/ 48 w 148"/>
                  <a:gd name="T15" fmla="*/ 42 h 68"/>
                  <a:gd name="T16" fmla="*/ 89 w 148"/>
                  <a:gd name="T17" fmla="*/ 0 h 68"/>
                  <a:gd name="T18" fmla="*/ 66 w 148"/>
                  <a:gd name="T19" fmla="*/ 0 h 68"/>
                  <a:gd name="T20" fmla="*/ 65 w 148"/>
                  <a:gd name="T21" fmla="*/ 3 h 68"/>
                  <a:gd name="T22" fmla="*/ 58 w 148"/>
                  <a:gd name="T23" fmla="*/ 26 h 68"/>
                  <a:gd name="T24" fmla="*/ 43 w 148"/>
                  <a:gd name="T25" fmla="*/ 32 h 68"/>
                  <a:gd name="T26" fmla="*/ 16 w 148"/>
                  <a:gd name="T27" fmla="*/ 21 h 68"/>
                  <a:gd name="T28" fmla="*/ 0 w 148"/>
                  <a:gd name="T29" fmla="*/ 36 h 68"/>
                  <a:gd name="T30" fmla="*/ 16 w 148"/>
                  <a:gd name="T31" fmla="*/ 21 h 68"/>
                  <a:gd name="T32" fmla="*/ 43 w 148"/>
                  <a:gd name="T33" fmla="*/ 32 h 68"/>
                  <a:gd name="T34" fmla="*/ 58 w 148"/>
                  <a:gd name="T35" fmla="*/ 26 h 68"/>
                  <a:gd name="T36" fmla="*/ 65 w 148"/>
                  <a:gd name="T37" fmla="*/ 3 h 68"/>
                  <a:gd name="T38" fmla="*/ 66 w 148"/>
                  <a:gd name="T39" fmla="*/ 0 h 68"/>
                  <a:gd name="T40" fmla="*/ 89 w 148"/>
                  <a:gd name="T41" fmla="*/ 0 h 68"/>
                  <a:gd name="T42" fmla="*/ 99 w 148"/>
                  <a:gd name="T43" fmla="*/ 26 h 68"/>
                  <a:gd name="T44" fmla="*/ 114 w 148"/>
                  <a:gd name="T45" fmla="*/ 32 h 68"/>
                  <a:gd name="T46" fmla="*/ 137 w 148"/>
                  <a:gd name="T47" fmla="*/ 21 h 68"/>
                  <a:gd name="T48" fmla="*/ 140 w 148"/>
                  <a:gd name="T49" fmla="*/ 20 h 68"/>
                  <a:gd name="T50" fmla="*/ 148 w 148"/>
                  <a:gd name="T51" fmla="*/ 28 h 68"/>
                  <a:gd name="T52" fmla="*/ 139 w 148"/>
                  <a:gd name="T53" fmla="*/ 19 h 68"/>
                  <a:gd name="T54" fmla="*/ 136 w 148"/>
                  <a:gd name="T55" fmla="*/ 21 h 68"/>
                  <a:gd name="T56" fmla="*/ 114 w 148"/>
                  <a:gd name="T57" fmla="*/ 32 h 68"/>
                  <a:gd name="T58" fmla="*/ 99 w 148"/>
                  <a:gd name="T59" fmla="*/ 26 h 68"/>
                  <a:gd name="T60" fmla="*/ 89 w 148"/>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68">
                    <a:moveTo>
                      <a:pt x="48" y="42"/>
                    </a:moveTo>
                    <a:cubicBezTo>
                      <a:pt x="34" y="42"/>
                      <a:pt x="21" y="45"/>
                      <a:pt x="9" y="52"/>
                    </a:cubicBezTo>
                    <a:cubicBezTo>
                      <a:pt x="9" y="52"/>
                      <a:pt x="9" y="52"/>
                      <a:pt x="9" y="52"/>
                    </a:cubicBezTo>
                    <a:cubicBezTo>
                      <a:pt x="22" y="45"/>
                      <a:pt x="35" y="42"/>
                      <a:pt x="49" y="42"/>
                    </a:cubicBezTo>
                    <a:cubicBezTo>
                      <a:pt x="68" y="43"/>
                      <a:pt x="86" y="50"/>
                      <a:pt x="100" y="63"/>
                    </a:cubicBezTo>
                    <a:cubicBezTo>
                      <a:pt x="102" y="65"/>
                      <a:pt x="103" y="66"/>
                      <a:pt x="105" y="68"/>
                    </a:cubicBezTo>
                    <a:cubicBezTo>
                      <a:pt x="103" y="66"/>
                      <a:pt x="101" y="64"/>
                      <a:pt x="99" y="63"/>
                    </a:cubicBezTo>
                    <a:cubicBezTo>
                      <a:pt x="85" y="50"/>
                      <a:pt x="67" y="43"/>
                      <a:pt x="48" y="42"/>
                    </a:cubicBezTo>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16" y="21"/>
                      <a:pt x="16" y="21"/>
                      <a:pt x="16" y="21"/>
                    </a:cubicBezTo>
                    <a:cubicBezTo>
                      <a:pt x="43" y="32"/>
                      <a:pt x="43" y="32"/>
                      <a:pt x="43" y="32"/>
                    </a:cubicBezTo>
                    <a:cubicBezTo>
                      <a:pt x="58" y="26"/>
                      <a:pt x="58" y="26"/>
                      <a:pt x="58" y="26"/>
                    </a:cubicBezTo>
                    <a:cubicBezTo>
                      <a:pt x="65" y="3"/>
                      <a:pt x="65" y="3"/>
                      <a:pt x="65" y="3"/>
                    </a:cubicBezTo>
                    <a:cubicBezTo>
                      <a:pt x="66" y="0"/>
                      <a:pt x="66" y="0"/>
                      <a:pt x="66" y="0"/>
                    </a:cubicBezTo>
                    <a:cubicBezTo>
                      <a:pt x="89" y="0"/>
                      <a:pt x="89" y="0"/>
                      <a:pt x="89" y="0"/>
                    </a:cubicBezTo>
                    <a:cubicBezTo>
                      <a:pt x="99" y="26"/>
                      <a:pt x="99" y="26"/>
                      <a:pt x="99" y="26"/>
                    </a:cubicBezTo>
                    <a:cubicBezTo>
                      <a:pt x="114" y="32"/>
                      <a:pt x="114" y="32"/>
                      <a:pt x="114" y="32"/>
                    </a:cubicBezTo>
                    <a:cubicBezTo>
                      <a:pt x="137" y="21"/>
                      <a:pt x="137" y="21"/>
                      <a:pt x="137" y="21"/>
                    </a:cubicBezTo>
                    <a:cubicBezTo>
                      <a:pt x="140" y="20"/>
                      <a:pt x="140" y="20"/>
                      <a:pt x="140" y="20"/>
                    </a:cubicBezTo>
                    <a:cubicBezTo>
                      <a:pt x="148" y="28"/>
                      <a:pt x="148" y="28"/>
                      <a:pt x="148" y="28"/>
                    </a:cubicBezTo>
                    <a:cubicBezTo>
                      <a:pt x="139" y="19"/>
                      <a:pt x="139" y="19"/>
                      <a:pt x="139" y="19"/>
                    </a:cubicBezTo>
                    <a:cubicBezTo>
                      <a:pt x="136" y="21"/>
                      <a:pt x="136" y="21"/>
                      <a:pt x="136" y="21"/>
                    </a:cubicBezTo>
                    <a:cubicBezTo>
                      <a:pt x="114" y="32"/>
                      <a:pt x="114" y="32"/>
                      <a:pt x="114" y="32"/>
                    </a:cubicBezTo>
                    <a:cubicBezTo>
                      <a:pt x="99" y="26"/>
                      <a:pt x="99" y="26"/>
                      <a:pt x="99" y="26"/>
                    </a:cubicBezTo>
                    <a:cubicBezTo>
                      <a:pt x="89" y="0"/>
                      <a:pt x="89" y="0"/>
                      <a:pt x="89"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189" name="Freeform 97">
                <a:extLst>
                  <a:ext uri="{FF2B5EF4-FFF2-40B4-BE49-F238E27FC236}">
                    <a16:creationId xmlns:a16="http://schemas.microsoft.com/office/drawing/2014/main" id="{A90F311A-B72A-44FB-AC96-27EB7E603D1A}"/>
                  </a:ext>
                </a:extLst>
              </p:cNvPr>
              <p:cNvSpPr>
                <a:spLocks/>
              </p:cNvSpPr>
              <p:nvPr/>
            </p:nvSpPr>
            <p:spPr bwMode="auto">
              <a:xfrm>
                <a:off x="3978275" y="2781301"/>
                <a:ext cx="555625" cy="258763"/>
              </a:xfrm>
              <a:custGeom>
                <a:avLst/>
                <a:gdLst>
                  <a:gd name="T0" fmla="*/ 89 w 148"/>
                  <a:gd name="T1" fmla="*/ 0 h 69"/>
                  <a:gd name="T2" fmla="*/ 66 w 148"/>
                  <a:gd name="T3" fmla="*/ 0 h 69"/>
                  <a:gd name="T4" fmla="*/ 65 w 148"/>
                  <a:gd name="T5" fmla="*/ 3 h 69"/>
                  <a:gd name="T6" fmla="*/ 58 w 148"/>
                  <a:gd name="T7" fmla="*/ 26 h 69"/>
                  <a:gd name="T8" fmla="*/ 43 w 148"/>
                  <a:gd name="T9" fmla="*/ 32 h 69"/>
                  <a:gd name="T10" fmla="*/ 16 w 148"/>
                  <a:gd name="T11" fmla="*/ 21 h 69"/>
                  <a:gd name="T12" fmla="*/ 0 w 148"/>
                  <a:gd name="T13" fmla="*/ 36 h 69"/>
                  <a:gd name="T14" fmla="*/ 2 w 148"/>
                  <a:gd name="T15" fmla="*/ 39 h 69"/>
                  <a:gd name="T16" fmla="*/ 9 w 148"/>
                  <a:gd name="T17" fmla="*/ 52 h 69"/>
                  <a:gd name="T18" fmla="*/ 48 w 148"/>
                  <a:gd name="T19" fmla="*/ 42 h 69"/>
                  <a:gd name="T20" fmla="*/ 99 w 148"/>
                  <a:gd name="T21" fmla="*/ 63 h 69"/>
                  <a:gd name="T22" fmla="*/ 105 w 148"/>
                  <a:gd name="T23" fmla="*/ 68 h 69"/>
                  <a:gd name="T24" fmla="*/ 107 w 148"/>
                  <a:gd name="T25" fmla="*/ 69 h 69"/>
                  <a:gd name="T26" fmla="*/ 148 w 148"/>
                  <a:gd name="T27" fmla="*/ 28 h 69"/>
                  <a:gd name="T28" fmla="*/ 140 w 148"/>
                  <a:gd name="T29" fmla="*/ 20 h 69"/>
                  <a:gd name="T30" fmla="*/ 137 w 148"/>
                  <a:gd name="T31" fmla="*/ 21 h 69"/>
                  <a:gd name="T32" fmla="*/ 114 w 148"/>
                  <a:gd name="T33" fmla="*/ 32 h 69"/>
                  <a:gd name="T34" fmla="*/ 99 w 148"/>
                  <a:gd name="T35" fmla="*/ 26 h 69"/>
                  <a:gd name="T36" fmla="*/ 89 w 148"/>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69">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1" y="64"/>
                      <a:pt x="103" y="66"/>
                      <a:pt x="105" y="68"/>
                    </a:cubicBezTo>
                    <a:cubicBezTo>
                      <a:pt x="106" y="68"/>
                      <a:pt x="106" y="68"/>
                      <a:pt x="107" y="69"/>
                    </a:cubicBezTo>
                    <a:cubicBezTo>
                      <a:pt x="148" y="28"/>
                      <a:pt x="148" y="28"/>
                      <a:pt x="148" y="28"/>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grpSp>
        <p:sp>
          <p:nvSpPr>
            <p:cNvPr id="192" name="Rectangle: Rounded Corners 191">
              <a:extLst>
                <a:ext uri="{FF2B5EF4-FFF2-40B4-BE49-F238E27FC236}">
                  <a16:creationId xmlns:a16="http://schemas.microsoft.com/office/drawing/2014/main" id="{D1F910DE-0E56-4F8B-A8FD-650CE365FD2A}"/>
                </a:ext>
              </a:extLst>
            </p:cNvPr>
            <p:cNvSpPr/>
            <p:nvPr/>
          </p:nvSpPr>
          <p:spPr bwMode="auto">
            <a:xfrm>
              <a:off x="2911880" y="2622692"/>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93" name="Group 192">
              <a:extLst>
                <a:ext uri="{FF2B5EF4-FFF2-40B4-BE49-F238E27FC236}">
                  <a16:creationId xmlns:a16="http://schemas.microsoft.com/office/drawing/2014/main" id="{718CC4CF-2525-4815-8852-62CD5C82882B}"/>
                </a:ext>
              </a:extLst>
            </p:cNvPr>
            <p:cNvGrpSpPr/>
            <p:nvPr/>
          </p:nvGrpSpPr>
          <p:grpSpPr>
            <a:xfrm>
              <a:off x="2915340" y="2507238"/>
              <a:ext cx="452260" cy="417074"/>
              <a:chOff x="7989965" y="5173839"/>
              <a:chExt cx="308230" cy="284249"/>
            </a:xfrm>
          </p:grpSpPr>
          <p:sp>
            <p:nvSpPr>
              <p:cNvPr id="194" name="Rectangle 193">
                <a:extLst>
                  <a:ext uri="{FF2B5EF4-FFF2-40B4-BE49-F238E27FC236}">
                    <a16:creationId xmlns:a16="http://schemas.microsoft.com/office/drawing/2014/main" id="{16AA8108-641E-4100-89C2-C7874EBADD32}"/>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95" name="Group 194">
                <a:extLst>
                  <a:ext uri="{FF2B5EF4-FFF2-40B4-BE49-F238E27FC236}">
                    <a16:creationId xmlns:a16="http://schemas.microsoft.com/office/drawing/2014/main" id="{9AD58A32-5978-4F75-97F7-B9583BC7C5A5}"/>
                  </a:ext>
                </a:extLst>
              </p:cNvPr>
              <p:cNvGrpSpPr/>
              <p:nvPr/>
            </p:nvGrpSpPr>
            <p:grpSpPr>
              <a:xfrm>
                <a:off x="7989965" y="5173839"/>
                <a:ext cx="308230" cy="284249"/>
                <a:chOff x="7875624" y="5410159"/>
                <a:chExt cx="308230" cy="284249"/>
              </a:xfrm>
            </p:grpSpPr>
            <p:sp>
              <p:nvSpPr>
                <p:cNvPr id="196" name="Freeform 17">
                  <a:extLst>
                    <a:ext uri="{FF2B5EF4-FFF2-40B4-BE49-F238E27FC236}">
                      <a16:creationId xmlns:a16="http://schemas.microsoft.com/office/drawing/2014/main" id="{FCAAE2C8-DD0E-4706-8AE0-3848ADB4446D}"/>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grpSp>
              <p:nvGrpSpPr>
                <p:cNvPr id="197" name="Group 196">
                  <a:extLst>
                    <a:ext uri="{FF2B5EF4-FFF2-40B4-BE49-F238E27FC236}">
                      <a16:creationId xmlns:a16="http://schemas.microsoft.com/office/drawing/2014/main" id="{19336598-DF6A-486B-B0B8-5E6481B30847}"/>
                    </a:ext>
                  </a:extLst>
                </p:cNvPr>
                <p:cNvGrpSpPr/>
                <p:nvPr/>
              </p:nvGrpSpPr>
              <p:grpSpPr>
                <a:xfrm>
                  <a:off x="7875624" y="5410159"/>
                  <a:ext cx="308230" cy="284249"/>
                  <a:chOff x="7875624" y="5410159"/>
                  <a:chExt cx="308230" cy="284249"/>
                </a:xfrm>
              </p:grpSpPr>
              <p:sp>
                <p:nvSpPr>
                  <p:cNvPr id="198" name="Freeform 15">
                    <a:extLst>
                      <a:ext uri="{FF2B5EF4-FFF2-40B4-BE49-F238E27FC236}">
                        <a16:creationId xmlns:a16="http://schemas.microsoft.com/office/drawing/2014/main" id="{4014F543-DBB8-4E46-84D4-D727ABF59914}"/>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199" name="Freeform 16">
                    <a:extLst>
                      <a:ext uri="{FF2B5EF4-FFF2-40B4-BE49-F238E27FC236}">
                        <a16:creationId xmlns:a16="http://schemas.microsoft.com/office/drawing/2014/main" id="{E69CF32C-7820-4B89-ABA8-0880A8C4DE82}"/>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200" name="Freeform 19">
                    <a:extLst>
                      <a:ext uri="{FF2B5EF4-FFF2-40B4-BE49-F238E27FC236}">
                        <a16:creationId xmlns:a16="http://schemas.microsoft.com/office/drawing/2014/main" id="{9327995E-262B-457B-8243-3B520AF1B38B}"/>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grpSp>
          </p:grpSp>
        </p:grpSp>
        <p:cxnSp>
          <p:nvCxnSpPr>
            <p:cNvPr id="201" name="Straight Arrow Connector 200">
              <a:extLst>
                <a:ext uri="{FF2B5EF4-FFF2-40B4-BE49-F238E27FC236}">
                  <a16:creationId xmlns:a16="http://schemas.microsoft.com/office/drawing/2014/main" id="{DECBC327-4E99-4E9F-A964-2F30BF1B13BA}"/>
                </a:ext>
              </a:extLst>
            </p:cNvPr>
            <p:cNvCxnSpPr>
              <a:cxnSpLocks/>
            </p:cNvCxnSpPr>
            <p:nvPr/>
          </p:nvCxnSpPr>
          <p:spPr>
            <a:xfrm>
              <a:off x="248460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04" name="Rectangle 107">
              <a:extLst>
                <a:ext uri="{FF2B5EF4-FFF2-40B4-BE49-F238E27FC236}">
                  <a16:creationId xmlns:a16="http://schemas.microsoft.com/office/drawing/2014/main" id="{932F0973-37E5-4252-86FD-8306520777FF}"/>
                </a:ext>
              </a:extLst>
            </p:cNvPr>
            <p:cNvSpPr>
              <a:spLocks noChangeArrowheads="1"/>
            </p:cNvSpPr>
            <p:nvPr/>
          </p:nvSpPr>
          <p:spPr bwMode="auto">
            <a:xfrm>
              <a:off x="3932710" y="3032363"/>
              <a:ext cx="59613" cy="60503"/>
            </a:xfrm>
            <a:prstGeom prst="rect">
              <a:avLst/>
            </a:prstGeom>
            <a:solidFill>
              <a:schemeClr val="accent1"/>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05" name="Rectangle 108">
              <a:extLst>
                <a:ext uri="{FF2B5EF4-FFF2-40B4-BE49-F238E27FC236}">
                  <a16:creationId xmlns:a16="http://schemas.microsoft.com/office/drawing/2014/main" id="{E0FE5DE9-AC51-4202-991F-94E698D52DF1}"/>
                </a:ext>
              </a:extLst>
            </p:cNvPr>
            <p:cNvSpPr>
              <a:spLocks noChangeArrowheads="1"/>
            </p:cNvSpPr>
            <p:nvPr/>
          </p:nvSpPr>
          <p:spPr bwMode="auto">
            <a:xfrm>
              <a:off x="4021684" y="3032363"/>
              <a:ext cx="60503" cy="60503"/>
            </a:xfrm>
            <a:prstGeom prst="rect">
              <a:avLst/>
            </a:prstGeom>
            <a:solidFill>
              <a:schemeClr val="accent1"/>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10" name="Rectangle 109">
              <a:extLst>
                <a:ext uri="{FF2B5EF4-FFF2-40B4-BE49-F238E27FC236}">
                  <a16:creationId xmlns:a16="http://schemas.microsoft.com/office/drawing/2014/main" id="{69CBB896-02A1-43F6-849C-FAFF9E2BB3F8}"/>
                </a:ext>
              </a:extLst>
            </p:cNvPr>
            <p:cNvSpPr>
              <a:spLocks noChangeArrowheads="1"/>
            </p:cNvSpPr>
            <p:nvPr/>
          </p:nvSpPr>
          <p:spPr bwMode="auto">
            <a:xfrm>
              <a:off x="4112438" y="3032363"/>
              <a:ext cx="60503" cy="60503"/>
            </a:xfrm>
            <a:prstGeom prst="rect">
              <a:avLst/>
            </a:prstGeom>
            <a:solidFill>
              <a:schemeClr val="accent1"/>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11" name="Rectangle 110">
              <a:extLst>
                <a:ext uri="{FF2B5EF4-FFF2-40B4-BE49-F238E27FC236}">
                  <a16:creationId xmlns:a16="http://schemas.microsoft.com/office/drawing/2014/main" id="{91A996D6-8662-4263-811D-44B852F9A863}"/>
                </a:ext>
              </a:extLst>
            </p:cNvPr>
            <p:cNvSpPr>
              <a:spLocks noChangeArrowheads="1"/>
            </p:cNvSpPr>
            <p:nvPr/>
          </p:nvSpPr>
          <p:spPr bwMode="auto">
            <a:xfrm>
              <a:off x="4202301" y="3032363"/>
              <a:ext cx="61393" cy="60503"/>
            </a:xfrm>
            <a:prstGeom prst="rect">
              <a:avLst/>
            </a:prstGeom>
            <a:solidFill>
              <a:schemeClr val="accent1"/>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12" name="Rectangle 111">
              <a:extLst>
                <a:ext uri="{FF2B5EF4-FFF2-40B4-BE49-F238E27FC236}">
                  <a16:creationId xmlns:a16="http://schemas.microsoft.com/office/drawing/2014/main" id="{07E0BCE7-6530-47EA-90F7-63F73593E23F}"/>
                </a:ext>
              </a:extLst>
            </p:cNvPr>
            <p:cNvSpPr>
              <a:spLocks noChangeArrowheads="1"/>
            </p:cNvSpPr>
            <p:nvPr/>
          </p:nvSpPr>
          <p:spPr bwMode="auto">
            <a:xfrm>
              <a:off x="3932710" y="3123117"/>
              <a:ext cx="59613" cy="58723"/>
            </a:xfrm>
            <a:prstGeom prst="rect">
              <a:avLst/>
            </a:prstGeom>
            <a:solidFill>
              <a:schemeClr val="accent1"/>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13" name="Rectangle 112">
              <a:extLst>
                <a:ext uri="{FF2B5EF4-FFF2-40B4-BE49-F238E27FC236}">
                  <a16:creationId xmlns:a16="http://schemas.microsoft.com/office/drawing/2014/main" id="{A080D741-8305-4D16-B342-91A19CAE4244}"/>
                </a:ext>
              </a:extLst>
            </p:cNvPr>
            <p:cNvSpPr>
              <a:spLocks noChangeArrowheads="1"/>
            </p:cNvSpPr>
            <p:nvPr/>
          </p:nvSpPr>
          <p:spPr bwMode="auto">
            <a:xfrm>
              <a:off x="4021684" y="3123117"/>
              <a:ext cx="60503" cy="58723"/>
            </a:xfrm>
            <a:prstGeom prst="rect">
              <a:avLst/>
            </a:prstGeom>
            <a:solidFill>
              <a:schemeClr val="accent1"/>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14" name="Rectangle 113">
              <a:extLst>
                <a:ext uri="{FF2B5EF4-FFF2-40B4-BE49-F238E27FC236}">
                  <a16:creationId xmlns:a16="http://schemas.microsoft.com/office/drawing/2014/main" id="{9BC15BDF-88DF-4EF9-BA7A-D8FB5237E657}"/>
                </a:ext>
              </a:extLst>
            </p:cNvPr>
            <p:cNvSpPr>
              <a:spLocks noChangeArrowheads="1"/>
            </p:cNvSpPr>
            <p:nvPr/>
          </p:nvSpPr>
          <p:spPr bwMode="auto">
            <a:xfrm>
              <a:off x="4112438" y="3123117"/>
              <a:ext cx="60503" cy="58723"/>
            </a:xfrm>
            <a:prstGeom prst="rect">
              <a:avLst/>
            </a:prstGeom>
            <a:solidFill>
              <a:schemeClr val="accent1"/>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15" name="Rectangle 114">
              <a:extLst>
                <a:ext uri="{FF2B5EF4-FFF2-40B4-BE49-F238E27FC236}">
                  <a16:creationId xmlns:a16="http://schemas.microsoft.com/office/drawing/2014/main" id="{3A98EE09-B521-4423-BE9D-711B7B33966C}"/>
                </a:ext>
              </a:extLst>
            </p:cNvPr>
            <p:cNvSpPr>
              <a:spLocks noChangeArrowheads="1"/>
            </p:cNvSpPr>
            <p:nvPr/>
          </p:nvSpPr>
          <p:spPr bwMode="auto">
            <a:xfrm>
              <a:off x="4202301" y="3123117"/>
              <a:ext cx="61393" cy="58723"/>
            </a:xfrm>
            <a:prstGeom prst="rect">
              <a:avLst/>
            </a:prstGeom>
            <a:solidFill>
              <a:schemeClr val="accent1"/>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16" name="Rectangle 115">
              <a:extLst>
                <a:ext uri="{FF2B5EF4-FFF2-40B4-BE49-F238E27FC236}">
                  <a16:creationId xmlns:a16="http://schemas.microsoft.com/office/drawing/2014/main" id="{DB49DE42-AB89-4185-AC7D-51142BFAFBE0}"/>
                </a:ext>
              </a:extLst>
            </p:cNvPr>
            <p:cNvSpPr>
              <a:spLocks noChangeArrowheads="1"/>
            </p:cNvSpPr>
            <p:nvPr/>
          </p:nvSpPr>
          <p:spPr bwMode="auto">
            <a:xfrm>
              <a:off x="3152342" y="3024344"/>
              <a:ext cx="58723" cy="59613"/>
            </a:xfrm>
            <a:prstGeom prst="rect">
              <a:avLst/>
            </a:prstGeom>
            <a:solidFill>
              <a:schemeClr val="accent1"/>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17" name="Rectangle 116">
              <a:extLst>
                <a:ext uri="{FF2B5EF4-FFF2-40B4-BE49-F238E27FC236}">
                  <a16:creationId xmlns:a16="http://schemas.microsoft.com/office/drawing/2014/main" id="{17ED48C0-A64A-4CBD-AE53-425B886C3129}"/>
                </a:ext>
              </a:extLst>
            </p:cNvPr>
            <p:cNvSpPr>
              <a:spLocks noChangeArrowheads="1"/>
            </p:cNvSpPr>
            <p:nvPr/>
          </p:nvSpPr>
          <p:spPr bwMode="auto">
            <a:xfrm>
              <a:off x="3286692" y="2938039"/>
              <a:ext cx="59613" cy="61393"/>
            </a:xfrm>
            <a:prstGeom prst="rect">
              <a:avLst/>
            </a:prstGeom>
            <a:solidFill>
              <a:schemeClr val="accent1"/>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18" name="Rectangle 117">
              <a:extLst>
                <a:ext uri="{FF2B5EF4-FFF2-40B4-BE49-F238E27FC236}">
                  <a16:creationId xmlns:a16="http://schemas.microsoft.com/office/drawing/2014/main" id="{82DE44C1-4067-4FE2-A5FF-0EABC4EBF65A}"/>
                </a:ext>
              </a:extLst>
            </p:cNvPr>
            <p:cNvSpPr>
              <a:spLocks noChangeArrowheads="1"/>
            </p:cNvSpPr>
            <p:nvPr/>
          </p:nvSpPr>
          <p:spPr bwMode="auto">
            <a:xfrm>
              <a:off x="3346306" y="3050147"/>
              <a:ext cx="58723" cy="58723"/>
            </a:xfrm>
            <a:prstGeom prst="rect">
              <a:avLst/>
            </a:prstGeom>
            <a:solidFill>
              <a:schemeClr val="accent1"/>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19" name="Rectangle 118">
              <a:extLst>
                <a:ext uri="{FF2B5EF4-FFF2-40B4-BE49-F238E27FC236}">
                  <a16:creationId xmlns:a16="http://schemas.microsoft.com/office/drawing/2014/main" id="{5E03DAF5-5466-42B8-B2EA-97A22C9B72F3}"/>
                </a:ext>
              </a:extLst>
            </p:cNvPr>
            <p:cNvSpPr>
              <a:spLocks noChangeArrowheads="1"/>
            </p:cNvSpPr>
            <p:nvPr/>
          </p:nvSpPr>
          <p:spPr bwMode="auto">
            <a:xfrm>
              <a:off x="3421933" y="2965621"/>
              <a:ext cx="60503" cy="58723"/>
            </a:xfrm>
            <a:prstGeom prst="rect">
              <a:avLst/>
            </a:prstGeom>
            <a:solidFill>
              <a:schemeClr val="accent1"/>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20" name="Rectangle 119">
              <a:extLst>
                <a:ext uri="{FF2B5EF4-FFF2-40B4-BE49-F238E27FC236}">
                  <a16:creationId xmlns:a16="http://schemas.microsoft.com/office/drawing/2014/main" id="{D94E495B-BDA7-4893-B66C-F91633AD70B6}"/>
                </a:ext>
              </a:extLst>
            </p:cNvPr>
            <p:cNvSpPr>
              <a:spLocks noChangeArrowheads="1"/>
            </p:cNvSpPr>
            <p:nvPr/>
          </p:nvSpPr>
          <p:spPr bwMode="auto">
            <a:xfrm>
              <a:off x="3090949" y="3151577"/>
              <a:ext cx="61393" cy="58723"/>
            </a:xfrm>
            <a:prstGeom prst="rect">
              <a:avLst/>
            </a:prstGeom>
            <a:solidFill>
              <a:schemeClr val="accent1"/>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21" name="Rectangle 120">
              <a:extLst>
                <a:ext uri="{FF2B5EF4-FFF2-40B4-BE49-F238E27FC236}">
                  <a16:creationId xmlns:a16="http://schemas.microsoft.com/office/drawing/2014/main" id="{FAE5DF99-D449-451A-93A7-3183B5E30C0E}"/>
                </a:ext>
              </a:extLst>
            </p:cNvPr>
            <p:cNvSpPr>
              <a:spLocks noChangeArrowheads="1"/>
            </p:cNvSpPr>
            <p:nvPr/>
          </p:nvSpPr>
          <p:spPr bwMode="auto">
            <a:xfrm>
              <a:off x="3240426" y="3113319"/>
              <a:ext cx="61393" cy="61393"/>
            </a:xfrm>
            <a:prstGeom prst="rect">
              <a:avLst/>
            </a:prstGeom>
            <a:solidFill>
              <a:schemeClr val="accent1"/>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22" name="Rectangle 121">
              <a:extLst>
                <a:ext uri="{FF2B5EF4-FFF2-40B4-BE49-F238E27FC236}">
                  <a16:creationId xmlns:a16="http://schemas.microsoft.com/office/drawing/2014/main" id="{8F5836EA-2B6D-47DF-95C9-214BE730C7B7}"/>
                </a:ext>
              </a:extLst>
            </p:cNvPr>
            <p:cNvSpPr>
              <a:spLocks noChangeArrowheads="1"/>
            </p:cNvSpPr>
            <p:nvPr/>
          </p:nvSpPr>
          <p:spPr bwMode="auto">
            <a:xfrm>
              <a:off x="3331180" y="3227206"/>
              <a:ext cx="61393" cy="59613"/>
            </a:xfrm>
            <a:prstGeom prst="rect">
              <a:avLst/>
            </a:prstGeom>
            <a:solidFill>
              <a:schemeClr val="accent1"/>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23" name="Rectangle 122">
              <a:extLst>
                <a:ext uri="{FF2B5EF4-FFF2-40B4-BE49-F238E27FC236}">
                  <a16:creationId xmlns:a16="http://schemas.microsoft.com/office/drawing/2014/main" id="{677DE44B-8C59-4B16-95D5-D133123F1221}"/>
                </a:ext>
              </a:extLst>
            </p:cNvPr>
            <p:cNvSpPr>
              <a:spLocks noChangeArrowheads="1"/>
            </p:cNvSpPr>
            <p:nvPr/>
          </p:nvSpPr>
          <p:spPr bwMode="auto">
            <a:xfrm>
              <a:off x="3421933" y="3151577"/>
              <a:ext cx="60503" cy="58723"/>
            </a:xfrm>
            <a:prstGeom prst="rect">
              <a:avLst/>
            </a:prstGeom>
            <a:solidFill>
              <a:schemeClr val="accent1"/>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24" name="Rectangle: Rounded Corners 223">
              <a:extLst>
                <a:ext uri="{FF2B5EF4-FFF2-40B4-BE49-F238E27FC236}">
                  <a16:creationId xmlns:a16="http://schemas.microsoft.com/office/drawing/2014/main" id="{212D50DD-B35A-4071-88C7-655889ED20DA}"/>
                </a:ext>
              </a:extLst>
            </p:cNvPr>
            <p:cNvSpPr/>
            <p:nvPr/>
          </p:nvSpPr>
          <p:spPr bwMode="auto">
            <a:xfrm>
              <a:off x="4904796" y="2614512"/>
              <a:ext cx="974859" cy="974190"/>
            </a:xfrm>
            <a:prstGeom prst="roundRect">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25" name="Straight Arrow Connector 224">
              <a:extLst>
                <a:ext uri="{FF2B5EF4-FFF2-40B4-BE49-F238E27FC236}">
                  <a16:creationId xmlns:a16="http://schemas.microsoft.com/office/drawing/2014/main" id="{1A6B2D1A-15BB-4683-BA6C-7BBC053599FE}"/>
                </a:ext>
              </a:extLst>
            </p:cNvPr>
            <p:cNvCxnSpPr>
              <a:cxnSpLocks/>
            </p:cNvCxnSpPr>
            <p:nvPr/>
          </p:nvCxnSpPr>
          <p:spPr>
            <a:xfrm>
              <a:off x="3518636"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00063285-4342-4933-913F-C209D3CEAA3B}"/>
                </a:ext>
              </a:extLst>
            </p:cNvPr>
            <p:cNvCxnSpPr>
              <a:cxnSpLocks/>
            </p:cNvCxnSpPr>
            <p:nvPr/>
          </p:nvCxnSpPr>
          <p:spPr>
            <a:xfrm>
              <a:off x="446326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227" name="Group 226">
              <a:extLst>
                <a:ext uri="{FF2B5EF4-FFF2-40B4-BE49-F238E27FC236}">
                  <a16:creationId xmlns:a16="http://schemas.microsoft.com/office/drawing/2014/main" id="{C925FF65-677A-4C28-ACC4-9BE19B182A8B}"/>
                </a:ext>
              </a:extLst>
            </p:cNvPr>
            <p:cNvGrpSpPr/>
            <p:nvPr/>
          </p:nvGrpSpPr>
          <p:grpSpPr>
            <a:xfrm>
              <a:off x="5171026" y="2808584"/>
              <a:ext cx="442398" cy="586046"/>
              <a:chOff x="9212263" y="2652713"/>
              <a:chExt cx="796925" cy="1055688"/>
            </a:xfrm>
          </p:grpSpPr>
          <p:sp>
            <p:nvSpPr>
              <p:cNvPr id="228" name="Freeform 98">
                <a:extLst>
                  <a:ext uri="{FF2B5EF4-FFF2-40B4-BE49-F238E27FC236}">
                    <a16:creationId xmlns:a16="http://schemas.microsoft.com/office/drawing/2014/main" id="{BF8A2005-FF82-436B-8809-48CDE8DDED48}"/>
                  </a:ext>
                </a:extLst>
              </p:cNvPr>
              <p:cNvSpPr>
                <a:spLocks/>
              </p:cNvSpPr>
              <p:nvPr/>
            </p:nvSpPr>
            <p:spPr bwMode="auto">
              <a:xfrm>
                <a:off x="9212263" y="2795588"/>
                <a:ext cx="398463" cy="912813"/>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29" name="Freeform 99">
                <a:extLst>
                  <a:ext uri="{FF2B5EF4-FFF2-40B4-BE49-F238E27FC236}">
                    <a16:creationId xmlns:a16="http://schemas.microsoft.com/office/drawing/2014/main" id="{2E7E34F8-39ED-4422-916E-EBF9816172E3}"/>
                  </a:ext>
                </a:extLst>
              </p:cNvPr>
              <p:cNvSpPr>
                <a:spLocks/>
              </p:cNvSpPr>
              <p:nvPr/>
            </p:nvSpPr>
            <p:spPr bwMode="auto">
              <a:xfrm>
                <a:off x="9607550" y="2795588"/>
                <a:ext cx="401638" cy="912813"/>
              </a:xfrm>
              <a:custGeom>
                <a:avLst/>
                <a:gdLst>
                  <a:gd name="T0" fmla="*/ 0 w 107"/>
                  <a:gd name="T1" fmla="*/ 242 h 242"/>
                  <a:gd name="T2" fmla="*/ 1 w 107"/>
                  <a:gd name="T3" fmla="*/ 242 h 242"/>
                  <a:gd name="T4" fmla="*/ 107 w 107"/>
                  <a:gd name="T5" fmla="*/ 204 h 242"/>
                  <a:gd name="T6" fmla="*/ 107 w 107"/>
                  <a:gd name="T7" fmla="*/ 0 h 242"/>
                  <a:gd name="T8" fmla="*/ 0 w 107"/>
                  <a:gd name="T9" fmla="*/ 0 h 242"/>
                  <a:gd name="T10" fmla="*/ 0 w 107"/>
                  <a:gd name="T11" fmla="*/ 242 h 242"/>
                </a:gdLst>
                <a:ahLst/>
                <a:cxnLst>
                  <a:cxn ang="0">
                    <a:pos x="T0" y="T1"/>
                  </a:cxn>
                  <a:cxn ang="0">
                    <a:pos x="T2" y="T3"/>
                  </a:cxn>
                  <a:cxn ang="0">
                    <a:pos x="T4" y="T5"/>
                  </a:cxn>
                  <a:cxn ang="0">
                    <a:pos x="T6" y="T7"/>
                  </a:cxn>
                  <a:cxn ang="0">
                    <a:pos x="T8" y="T9"/>
                  </a:cxn>
                  <a:cxn ang="0">
                    <a:pos x="T10" y="T11"/>
                  </a:cxn>
                </a:cxnLst>
                <a:rect l="0" t="0" r="r" b="b"/>
                <a:pathLst>
                  <a:path w="107" h="242">
                    <a:moveTo>
                      <a:pt x="0" y="242"/>
                    </a:moveTo>
                    <a:cubicBezTo>
                      <a:pt x="1" y="242"/>
                      <a:pt x="1" y="242"/>
                      <a:pt x="1" y="242"/>
                    </a:cubicBezTo>
                    <a:cubicBezTo>
                      <a:pt x="59" y="242"/>
                      <a:pt x="107" y="225"/>
                      <a:pt x="107" y="204"/>
                    </a:cubicBezTo>
                    <a:cubicBezTo>
                      <a:pt x="107" y="0"/>
                      <a:pt x="107" y="0"/>
                      <a:pt x="107" y="0"/>
                    </a:cubicBezTo>
                    <a:cubicBezTo>
                      <a:pt x="0" y="0"/>
                      <a:pt x="0" y="0"/>
                      <a:pt x="0" y="0"/>
                    </a:cubicBezTo>
                    <a:cubicBezTo>
                      <a:pt x="0" y="242"/>
                      <a:pt x="0" y="242"/>
                      <a:pt x="0" y="24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30" name="Freeform 100">
                <a:extLst>
                  <a:ext uri="{FF2B5EF4-FFF2-40B4-BE49-F238E27FC236}">
                    <a16:creationId xmlns:a16="http://schemas.microsoft.com/office/drawing/2014/main" id="{6FF38E74-0418-4749-8CEB-54A056DF54EB}"/>
                  </a:ext>
                </a:extLst>
              </p:cNvPr>
              <p:cNvSpPr>
                <a:spLocks/>
              </p:cNvSpPr>
              <p:nvPr/>
            </p:nvSpPr>
            <p:spPr bwMode="auto">
              <a:xfrm>
                <a:off x="9607550" y="2795588"/>
                <a:ext cx="401638" cy="912813"/>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268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31" name="Oval 101">
                <a:extLst>
                  <a:ext uri="{FF2B5EF4-FFF2-40B4-BE49-F238E27FC236}">
                    <a16:creationId xmlns:a16="http://schemas.microsoft.com/office/drawing/2014/main" id="{94DBD71D-2527-4A12-BCFC-2ED6394806B2}"/>
                  </a:ext>
                </a:extLst>
              </p:cNvPr>
              <p:cNvSpPr>
                <a:spLocks noChangeArrowheads="1"/>
              </p:cNvSpPr>
              <p:nvPr/>
            </p:nvSpPr>
            <p:spPr bwMode="auto">
              <a:xfrm>
                <a:off x="9212263" y="2652713"/>
                <a:ext cx="79692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32" name="Oval 102">
                <a:extLst>
                  <a:ext uri="{FF2B5EF4-FFF2-40B4-BE49-F238E27FC236}">
                    <a16:creationId xmlns:a16="http://schemas.microsoft.com/office/drawing/2014/main" id="{39C3AC67-CFA0-4D36-83C9-066B7805C0FD}"/>
                  </a:ext>
                </a:extLst>
              </p:cNvPr>
              <p:cNvSpPr>
                <a:spLocks noChangeArrowheads="1"/>
              </p:cNvSpPr>
              <p:nvPr/>
            </p:nvSpPr>
            <p:spPr bwMode="auto">
              <a:xfrm>
                <a:off x="9294813" y="2693988"/>
                <a:ext cx="631825" cy="18891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33" name="Freeform 103">
                <a:extLst>
                  <a:ext uri="{FF2B5EF4-FFF2-40B4-BE49-F238E27FC236}">
                    <a16:creationId xmlns:a16="http://schemas.microsoft.com/office/drawing/2014/main" id="{D08A8DA7-10E6-4CA9-BC38-4021F252325E}"/>
                  </a:ext>
                </a:extLst>
              </p:cNvPr>
              <p:cNvSpPr>
                <a:spLocks/>
              </p:cNvSpPr>
              <p:nvPr/>
            </p:nvSpPr>
            <p:spPr bwMode="auto">
              <a:xfrm>
                <a:off x="9294813" y="2693988"/>
                <a:ext cx="631825" cy="150813"/>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34" name="Freeform 104">
                <a:extLst>
                  <a:ext uri="{FF2B5EF4-FFF2-40B4-BE49-F238E27FC236}">
                    <a16:creationId xmlns:a16="http://schemas.microsoft.com/office/drawing/2014/main" id="{FE0846DC-62E7-4D84-97B8-44FAA77E3BD7}"/>
                  </a:ext>
                </a:extLst>
              </p:cNvPr>
              <p:cNvSpPr>
                <a:spLocks/>
              </p:cNvSpPr>
              <p:nvPr/>
            </p:nvSpPr>
            <p:spPr bwMode="auto">
              <a:xfrm>
                <a:off x="9321800" y="3143251"/>
                <a:ext cx="161925" cy="258763"/>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35" name="Freeform 105">
                <a:extLst>
                  <a:ext uri="{FF2B5EF4-FFF2-40B4-BE49-F238E27FC236}">
                    <a16:creationId xmlns:a16="http://schemas.microsoft.com/office/drawing/2014/main" id="{F50B09B2-D7B6-4C4E-886C-9DA76F1AF599}"/>
                  </a:ext>
                </a:extLst>
              </p:cNvPr>
              <p:cNvSpPr>
                <a:spLocks noEditPoints="1"/>
              </p:cNvSpPr>
              <p:nvPr/>
            </p:nvSpPr>
            <p:spPr bwMode="auto">
              <a:xfrm>
                <a:off x="9509125" y="3143251"/>
                <a:ext cx="244475" cy="319088"/>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36" name="Freeform 106">
                <a:extLst>
                  <a:ext uri="{FF2B5EF4-FFF2-40B4-BE49-F238E27FC236}">
                    <a16:creationId xmlns:a16="http://schemas.microsoft.com/office/drawing/2014/main" id="{0AB5A3CA-FBB6-4FF4-967B-786EF5A07943}"/>
                  </a:ext>
                </a:extLst>
              </p:cNvPr>
              <p:cNvSpPr>
                <a:spLocks/>
              </p:cNvSpPr>
              <p:nvPr/>
            </p:nvSpPr>
            <p:spPr bwMode="auto">
              <a:xfrm>
                <a:off x="9794875" y="3149601"/>
                <a:ext cx="150813" cy="249238"/>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grpSp>
        <p:sp>
          <p:nvSpPr>
            <p:cNvPr id="237" name="Rectangle 47">
              <a:extLst>
                <a:ext uri="{FF2B5EF4-FFF2-40B4-BE49-F238E27FC236}">
                  <a16:creationId xmlns:a16="http://schemas.microsoft.com/office/drawing/2014/main" id="{2F0773CD-5F27-48E0-927E-21C989AD81A5}"/>
                </a:ext>
              </a:extLst>
            </p:cNvPr>
            <p:cNvSpPr>
              <a:spLocks noChangeArrowheads="1"/>
            </p:cNvSpPr>
            <p:nvPr/>
          </p:nvSpPr>
          <p:spPr bwMode="auto">
            <a:xfrm>
              <a:off x="5040160" y="3774773"/>
              <a:ext cx="700611" cy="27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214">
                <a:lnSpc>
                  <a:spcPct val="90000"/>
                </a:lnSpc>
                <a:defRPr/>
              </a:pPr>
              <a:r>
                <a:rPr lang="en-US" altLang="en-US" sz="980" kern="0" dirty="0">
                  <a:gradFill>
                    <a:gsLst>
                      <a:gs pos="0">
                        <a:srgbClr val="353535"/>
                      </a:gs>
                      <a:gs pos="100000">
                        <a:srgbClr val="353535"/>
                      </a:gs>
                    </a:gsLst>
                    <a:lin ang="16200000" scaled="1"/>
                  </a:gradFill>
                  <a:latin typeface="Segoe UI Semilight"/>
                  <a:cs typeface="Segoe UI Semibold" panose="020B0702040204020203" pitchFamily="34" charset="0"/>
                </a:rPr>
                <a:t>Store data in</a:t>
              </a:r>
              <a:br>
                <a:rPr lang="en-US" altLang="en-US" sz="980" kern="0" dirty="0">
                  <a:gradFill>
                    <a:gsLst>
                      <a:gs pos="0">
                        <a:srgbClr val="353535"/>
                      </a:gs>
                      <a:gs pos="100000">
                        <a:srgbClr val="353535"/>
                      </a:gs>
                    </a:gsLst>
                    <a:lin ang="16200000" scaled="1"/>
                  </a:gradFill>
                  <a:latin typeface="Segoe UI Semilight"/>
                  <a:cs typeface="Segoe UI Semibold" panose="020B0702040204020203" pitchFamily="34" charset="0"/>
                </a:rPr>
              </a:br>
              <a:r>
                <a:rPr lang="en-US" altLang="en-US" sz="980" kern="0" dirty="0">
                  <a:gradFill>
                    <a:gsLst>
                      <a:gs pos="0">
                        <a:srgbClr val="353535"/>
                      </a:gs>
                      <a:gs pos="100000">
                        <a:srgbClr val="353535"/>
                      </a:gs>
                    </a:gsLst>
                    <a:lin ang="16200000" scaled="1"/>
                  </a:gradFill>
                  <a:latin typeface="Segoe UI Semilight"/>
                  <a:cs typeface="Segoe UI Semibold" panose="020B0702040204020203" pitchFamily="34" charset="0"/>
                </a:rPr>
                <a:t>Cosmos DB</a:t>
              </a:r>
            </a:p>
          </p:txBody>
        </p:sp>
        <p:sp>
          <p:nvSpPr>
            <p:cNvPr id="238" name="Rectangle 47">
              <a:extLst>
                <a:ext uri="{FF2B5EF4-FFF2-40B4-BE49-F238E27FC236}">
                  <a16:creationId xmlns:a16="http://schemas.microsoft.com/office/drawing/2014/main" id="{62B3E066-B4B7-41AC-93BC-EB00594350BF}"/>
                </a:ext>
              </a:extLst>
            </p:cNvPr>
            <p:cNvSpPr>
              <a:spLocks noChangeArrowheads="1"/>
            </p:cNvSpPr>
            <p:nvPr/>
          </p:nvSpPr>
          <p:spPr bwMode="auto">
            <a:xfrm>
              <a:off x="3269491" y="3774773"/>
              <a:ext cx="835283" cy="27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214">
                <a:lnSpc>
                  <a:spcPct val="90000"/>
                </a:lnSpc>
                <a:defRPr/>
              </a:pPr>
              <a:r>
                <a:rPr lang="en-US" altLang="en-US" sz="980" kern="0" dirty="0">
                  <a:gradFill>
                    <a:gsLst>
                      <a:gs pos="0">
                        <a:srgbClr val="353535"/>
                      </a:gs>
                      <a:gs pos="100000">
                        <a:srgbClr val="353535"/>
                      </a:gs>
                    </a:gsLst>
                    <a:lin ang="16200000" scaled="1"/>
                  </a:gradFill>
                  <a:latin typeface="Segoe UI Semilight"/>
                  <a:cs typeface="Segoe UI Semibold" panose="020B0702040204020203" pitchFamily="34" charset="0"/>
                </a:rPr>
                <a:t>Transform to</a:t>
              </a:r>
              <a:br>
                <a:rPr lang="en-US" altLang="en-US" sz="980" kern="0" dirty="0">
                  <a:gradFill>
                    <a:gsLst>
                      <a:gs pos="0">
                        <a:srgbClr val="353535"/>
                      </a:gs>
                      <a:gs pos="100000">
                        <a:srgbClr val="353535"/>
                      </a:gs>
                    </a:gsLst>
                    <a:lin ang="16200000" scaled="1"/>
                  </a:gradFill>
                  <a:latin typeface="Segoe UI Semilight"/>
                  <a:cs typeface="Segoe UI Semibold" panose="020B0702040204020203" pitchFamily="34" charset="0"/>
                </a:rPr>
              </a:br>
              <a:r>
                <a:rPr lang="en-US" altLang="en-US" sz="980" kern="0" dirty="0">
                  <a:gradFill>
                    <a:gsLst>
                      <a:gs pos="0">
                        <a:srgbClr val="353535"/>
                      </a:gs>
                      <a:gs pos="100000">
                        <a:srgbClr val="353535"/>
                      </a:gs>
                    </a:gsLst>
                    <a:lin ang="16200000" scaled="1"/>
                  </a:gradFill>
                  <a:latin typeface="Segoe UI Semilight"/>
                  <a:cs typeface="Segoe UI Semibold" panose="020B0702040204020203" pitchFamily="34" charset="0"/>
                </a:rPr>
                <a:t>structured data</a:t>
              </a:r>
            </a:p>
          </p:txBody>
        </p:sp>
      </p:grpSp>
      <p:grpSp>
        <p:nvGrpSpPr>
          <p:cNvPr id="449" name="Group 448">
            <a:extLst>
              <a:ext uri="{FF2B5EF4-FFF2-40B4-BE49-F238E27FC236}">
                <a16:creationId xmlns:a16="http://schemas.microsoft.com/office/drawing/2014/main" id="{2A8B2C46-9FF4-400E-9DB5-C5B777982563}"/>
              </a:ext>
            </a:extLst>
          </p:cNvPr>
          <p:cNvGrpSpPr/>
          <p:nvPr/>
        </p:nvGrpSpPr>
        <p:grpSpPr>
          <a:xfrm>
            <a:off x="446084" y="4155809"/>
            <a:ext cx="5619965" cy="2231286"/>
            <a:chOff x="454210" y="4238749"/>
            <a:chExt cx="5733470" cy="2276351"/>
          </a:xfrm>
        </p:grpSpPr>
        <p:sp>
          <p:nvSpPr>
            <p:cNvPr id="18" name="Rectangle 17">
              <a:extLst>
                <a:ext uri="{FF2B5EF4-FFF2-40B4-BE49-F238E27FC236}">
                  <a16:creationId xmlns:a16="http://schemas.microsoft.com/office/drawing/2014/main" id="{2EDD70C2-A91D-4D82-A89E-F57B9B619CA5}"/>
                </a:ext>
              </a:extLst>
            </p:cNvPr>
            <p:cNvSpPr/>
            <p:nvPr/>
          </p:nvSpPr>
          <p:spPr bwMode="auto">
            <a:xfrm>
              <a:off x="454210" y="4238749"/>
              <a:ext cx="5733470" cy="2276351"/>
            </a:xfrm>
            <a:prstGeom prst="rect">
              <a:avLst/>
            </a:prstGeom>
            <a:solidFill>
              <a:schemeClr val="bg1">
                <a:lumMod val="95000"/>
              </a:schemeClr>
            </a:solidFill>
            <a:ln w="19050" cap="flat" cmpd="sng" algn="ctr">
              <a:noFill/>
              <a:prstDash val="dash"/>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896042">
                <a:defRPr/>
              </a:pPr>
              <a:r>
                <a:rPr lang="en-US" sz="1961" kern="0" dirty="0">
                  <a:gradFill>
                    <a:gsLst>
                      <a:gs pos="0">
                        <a:srgbClr val="0078D7"/>
                      </a:gs>
                      <a:gs pos="100000">
                        <a:srgbClr val="0078D7"/>
                      </a:gs>
                    </a:gsLst>
                    <a:lin ang="5400000" scaled="0"/>
                  </a:gradFill>
                  <a:latin typeface="Segoe UI Semilight"/>
                  <a:cs typeface="Segoe UI Semibold" panose="020B0702040204020203" pitchFamily="34" charset="0"/>
                </a:rPr>
                <a:t>Mobile app backends</a:t>
              </a:r>
            </a:p>
          </p:txBody>
        </p:sp>
        <p:grpSp>
          <p:nvGrpSpPr>
            <p:cNvPr id="239" name="Group 238">
              <a:extLst>
                <a:ext uri="{FF2B5EF4-FFF2-40B4-BE49-F238E27FC236}">
                  <a16:creationId xmlns:a16="http://schemas.microsoft.com/office/drawing/2014/main" id="{3A14FC11-492F-4CAF-80A3-06949B9E4477}"/>
                </a:ext>
              </a:extLst>
            </p:cNvPr>
            <p:cNvGrpSpPr/>
            <p:nvPr/>
          </p:nvGrpSpPr>
          <p:grpSpPr>
            <a:xfrm>
              <a:off x="1006307" y="4832078"/>
              <a:ext cx="685477" cy="1043469"/>
              <a:chOff x="2198688" y="2155826"/>
              <a:chExt cx="1212850" cy="1846263"/>
            </a:xfrm>
          </p:grpSpPr>
          <p:sp>
            <p:nvSpPr>
              <p:cNvPr id="240" name="Freeform 8">
                <a:extLst>
                  <a:ext uri="{FF2B5EF4-FFF2-40B4-BE49-F238E27FC236}">
                    <a16:creationId xmlns:a16="http://schemas.microsoft.com/office/drawing/2014/main" id="{4E3D8DEC-DD2B-444C-95E0-0E77A0C05461}"/>
                  </a:ext>
                </a:extLst>
              </p:cNvPr>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41" name="Freeform 9">
                <a:extLst>
                  <a:ext uri="{FF2B5EF4-FFF2-40B4-BE49-F238E27FC236}">
                    <a16:creationId xmlns:a16="http://schemas.microsoft.com/office/drawing/2014/main" id="{B7357964-00E8-47B8-956D-51EFFC7BB54B}"/>
                  </a:ext>
                </a:extLst>
              </p:cNvPr>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42" name="Freeform 10">
                <a:extLst>
                  <a:ext uri="{FF2B5EF4-FFF2-40B4-BE49-F238E27FC236}">
                    <a16:creationId xmlns:a16="http://schemas.microsoft.com/office/drawing/2014/main" id="{770BF509-B7CF-4411-8403-6F8E90F8A88E}"/>
                  </a:ext>
                </a:extLst>
              </p:cNvPr>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43" name="Freeform 31">
                <a:extLst>
                  <a:ext uri="{FF2B5EF4-FFF2-40B4-BE49-F238E27FC236}">
                    <a16:creationId xmlns:a16="http://schemas.microsoft.com/office/drawing/2014/main" id="{57582A3A-F9FD-4383-BDDB-BCAA5DCE1976}"/>
                  </a:ext>
                </a:extLst>
              </p:cNvPr>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44" name="Rectangle 32">
                <a:extLst>
                  <a:ext uri="{FF2B5EF4-FFF2-40B4-BE49-F238E27FC236}">
                    <a16:creationId xmlns:a16="http://schemas.microsoft.com/office/drawing/2014/main" id="{3CB80E13-F6D9-4F9E-A30C-7201158A2742}"/>
                  </a:ext>
                </a:extLst>
              </p:cNvPr>
              <p:cNvSpPr>
                <a:spLocks noChangeArrowheads="1"/>
              </p:cNvSpPr>
              <p:nvPr/>
            </p:nvSpPr>
            <p:spPr bwMode="auto">
              <a:xfrm>
                <a:off x="2247900" y="2894013"/>
                <a:ext cx="674688" cy="7953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45" name="Rectangle 33">
                <a:extLst>
                  <a:ext uri="{FF2B5EF4-FFF2-40B4-BE49-F238E27FC236}">
                    <a16:creationId xmlns:a16="http://schemas.microsoft.com/office/drawing/2014/main" id="{46B08FF7-BB37-4BE5-940D-8AF4E6DF192A}"/>
                  </a:ext>
                </a:extLst>
              </p:cNvPr>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46" name="Oval 34">
                <a:extLst>
                  <a:ext uri="{FF2B5EF4-FFF2-40B4-BE49-F238E27FC236}">
                    <a16:creationId xmlns:a16="http://schemas.microsoft.com/office/drawing/2014/main" id="{76AFBDF3-10C2-4539-9AA8-97A56352D864}"/>
                  </a:ext>
                </a:extLst>
              </p:cNvPr>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47" name="Oval 35">
                <a:extLst>
                  <a:ext uri="{FF2B5EF4-FFF2-40B4-BE49-F238E27FC236}">
                    <a16:creationId xmlns:a16="http://schemas.microsoft.com/office/drawing/2014/main" id="{EA84C145-AAE2-4B21-B431-76FD73BCDB43}"/>
                  </a:ext>
                </a:extLst>
              </p:cNvPr>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48" name="Freeform 36">
                <a:extLst>
                  <a:ext uri="{FF2B5EF4-FFF2-40B4-BE49-F238E27FC236}">
                    <a16:creationId xmlns:a16="http://schemas.microsoft.com/office/drawing/2014/main" id="{C6A485D6-229C-41C8-B9D4-83F1C69006C2}"/>
                  </a:ext>
                </a:extLst>
              </p:cNvPr>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49" name="Freeform 37">
                <a:extLst>
                  <a:ext uri="{FF2B5EF4-FFF2-40B4-BE49-F238E27FC236}">
                    <a16:creationId xmlns:a16="http://schemas.microsoft.com/office/drawing/2014/main" id="{0D7EB5CD-DAB1-4FB1-9B4E-1909E99B8FC6}"/>
                  </a:ext>
                </a:extLst>
              </p:cNvPr>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50" name="Freeform 38">
                <a:extLst>
                  <a:ext uri="{FF2B5EF4-FFF2-40B4-BE49-F238E27FC236}">
                    <a16:creationId xmlns:a16="http://schemas.microsoft.com/office/drawing/2014/main" id="{8128BEEE-A668-47EB-9ECE-AD62BA49A2D8}"/>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51" name="Freeform 39">
                <a:extLst>
                  <a:ext uri="{FF2B5EF4-FFF2-40B4-BE49-F238E27FC236}">
                    <a16:creationId xmlns:a16="http://schemas.microsoft.com/office/drawing/2014/main" id="{2BAC7452-0FAB-4347-980C-833DAAD38FF8}"/>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52" name="Freeform 40">
                <a:extLst>
                  <a:ext uri="{FF2B5EF4-FFF2-40B4-BE49-F238E27FC236}">
                    <a16:creationId xmlns:a16="http://schemas.microsoft.com/office/drawing/2014/main" id="{99D39D03-110A-4505-AD9F-002AAEA4AC48}"/>
                  </a:ext>
                </a:extLst>
              </p:cNvPr>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53" name="Freeform 41">
                <a:extLst>
                  <a:ext uri="{FF2B5EF4-FFF2-40B4-BE49-F238E27FC236}">
                    <a16:creationId xmlns:a16="http://schemas.microsoft.com/office/drawing/2014/main" id="{C03C016E-875B-4B3C-91BF-82E551A5186C}"/>
                  </a:ext>
                </a:extLst>
              </p:cNvPr>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54" name="Freeform 42">
                <a:extLst>
                  <a:ext uri="{FF2B5EF4-FFF2-40B4-BE49-F238E27FC236}">
                    <a16:creationId xmlns:a16="http://schemas.microsoft.com/office/drawing/2014/main" id="{3668A088-7C1D-4646-A428-6BAE0C605D47}"/>
                  </a:ext>
                </a:extLst>
              </p:cNvPr>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55" name="Rectangle 43">
                <a:extLst>
                  <a:ext uri="{FF2B5EF4-FFF2-40B4-BE49-F238E27FC236}">
                    <a16:creationId xmlns:a16="http://schemas.microsoft.com/office/drawing/2014/main" id="{EAA18596-D348-4AF2-B154-51573F204517}"/>
                  </a:ext>
                </a:extLst>
              </p:cNvPr>
              <p:cNvSpPr>
                <a:spLocks noChangeArrowheads="1"/>
              </p:cNvSpPr>
              <p:nvPr/>
            </p:nvSpPr>
            <p:spPr bwMode="auto">
              <a:xfrm>
                <a:off x="2705100" y="3432176"/>
                <a:ext cx="706438" cy="569913"/>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56" name="Rectangle 44">
                <a:extLst>
                  <a:ext uri="{FF2B5EF4-FFF2-40B4-BE49-F238E27FC236}">
                    <a16:creationId xmlns:a16="http://schemas.microsoft.com/office/drawing/2014/main" id="{638E289F-AC41-4D31-A6E8-D0ADD6B13006}"/>
                  </a:ext>
                </a:extLst>
              </p:cNvPr>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57" name="Rectangle 45">
                <a:extLst>
                  <a:ext uri="{FF2B5EF4-FFF2-40B4-BE49-F238E27FC236}">
                    <a16:creationId xmlns:a16="http://schemas.microsoft.com/office/drawing/2014/main" id="{61DF8590-86C7-452C-8D5B-EEFD034B5364}"/>
                  </a:ext>
                </a:extLst>
              </p:cNvPr>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58" name="Rectangle 46">
                <a:extLst>
                  <a:ext uri="{FF2B5EF4-FFF2-40B4-BE49-F238E27FC236}">
                    <a16:creationId xmlns:a16="http://schemas.microsoft.com/office/drawing/2014/main" id="{B40DA1E7-09FD-4935-A6AE-A9AA7DE1C345}"/>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59" name="Rectangle 47">
                <a:extLst>
                  <a:ext uri="{FF2B5EF4-FFF2-40B4-BE49-F238E27FC236}">
                    <a16:creationId xmlns:a16="http://schemas.microsoft.com/office/drawing/2014/main" id="{D07FB87C-B203-4FFF-8481-DFD65DFE92AF}"/>
                  </a:ext>
                </a:extLst>
              </p:cNvPr>
              <p:cNvSpPr>
                <a:spLocks noChangeArrowheads="1"/>
              </p:cNvSpPr>
              <p:nvPr/>
            </p:nvSpPr>
            <p:spPr bwMode="auto">
              <a:xfrm>
                <a:off x="2762250" y="3492501"/>
                <a:ext cx="592138" cy="45243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60" name="Rectangle 48">
                <a:extLst>
                  <a:ext uri="{FF2B5EF4-FFF2-40B4-BE49-F238E27FC236}">
                    <a16:creationId xmlns:a16="http://schemas.microsoft.com/office/drawing/2014/main" id="{7D875A62-9CB6-434E-9D6C-AE0D8A06F82C}"/>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61" name="Freeform 49">
                <a:extLst>
                  <a:ext uri="{FF2B5EF4-FFF2-40B4-BE49-F238E27FC236}">
                    <a16:creationId xmlns:a16="http://schemas.microsoft.com/office/drawing/2014/main" id="{165438FC-3541-45F6-A01B-BF921D76EDC7}"/>
                  </a:ext>
                </a:extLst>
              </p:cNvPr>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62" name="Freeform 50">
                <a:extLst>
                  <a:ext uri="{FF2B5EF4-FFF2-40B4-BE49-F238E27FC236}">
                    <a16:creationId xmlns:a16="http://schemas.microsoft.com/office/drawing/2014/main" id="{D37F7045-EB69-4BF7-92B5-6A0D19B8185D}"/>
                  </a:ext>
                </a:extLst>
              </p:cNvPr>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63" name="Freeform 51">
                <a:extLst>
                  <a:ext uri="{FF2B5EF4-FFF2-40B4-BE49-F238E27FC236}">
                    <a16:creationId xmlns:a16="http://schemas.microsoft.com/office/drawing/2014/main" id="{EC355BDB-3863-4910-BB19-FD3F60A1F10A}"/>
                  </a:ext>
                </a:extLst>
              </p:cNvPr>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grpSp>
        <p:sp>
          <p:nvSpPr>
            <p:cNvPr id="264" name="Rectangle 47">
              <a:extLst>
                <a:ext uri="{FF2B5EF4-FFF2-40B4-BE49-F238E27FC236}">
                  <a16:creationId xmlns:a16="http://schemas.microsoft.com/office/drawing/2014/main" id="{A93B5562-DFAA-4B84-9FAC-0B294998827E}"/>
                </a:ext>
              </a:extLst>
            </p:cNvPr>
            <p:cNvSpPr>
              <a:spLocks noChangeArrowheads="1"/>
            </p:cNvSpPr>
            <p:nvPr/>
          </p:nvSpPr>
          <p:spPr bwMode="auto">
            <a:xfrm>
              <a:off x="899482" y="6005909"/>
              <a:ext cx="944302" cy="27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214">
                <a:lnSpc>
                  <a:spcPct val="90000"/>
                </a:lnSpc>
                <a:defRPr/>
              </a:pPr>
              <a:r>
                <a:rPr lang="en-US" altLang="en-US" sz="980" kern="0" dirty="0">
                  <a:gradFill>
                    <a:gsLst>
                      <a:gs pos="0">
                        <a:srgbClr val="353535"/>
                      </a:gs>
                      <a:gs pos="100000">
                        <a:srgbClr val="353535"/>
                      </a:gs>
                    </a:gsLst>
                    <a:lin ang="16200000" scaled="1"/>
                  </a:gradFill>
                  <a:latin typeface="Segoe UI Semilight"/>
                  <a:cs typeface="Segoe UI Semibold" panose="020B0702040204020203" pitchFamily="34" charset="0"/>
                </a:rPr>
                <a:t>Photo taken and </a:t>
              </a:r>
              <a:br>
                <a:rPr lang="en-US" altLang="en-US" sz="980" kern="0" dirty="0">
                  <a:gradFill>
                    <a:gsLst>
                      <a:gs pos="0">
                        <a:srgbClr val="353535"/>
                      </a:gs>
                      <a:gs pos="100000">
                        <a:srgbClr val="353535"/>
                      </a:gs>
                    </a:gsLst>
                    <a:lin ang="16200000" scaled="1"/>
                  </a:gradFill>
                  <a:latin typeface="Segoe UI Semilight"/>
                  <a:cs typeface="Segoe UI Semibold" panose="020B0702040204020203" pitchFamily="34" charset="0"/>
                </a:rPr>
              </a:br>
              <a:r>
                <a:rPr lang="en-US" altLang="en-US" sz="980" kern="0" dirty="0" err="1">
                  <a:gradFill>
                    <a:gsLst>
                      <a:gs pos="0">
                        <a:srgbClr val="353535"/>
                      </a:gs>
                      <a:gs pos="100000">
                        <a:srgbClr val="353535"/>
                      </a:gs>
                    </a:gsLst>
                    <a:lin ang="16200000" scaled="1"/>
                  </a:gradFill>
                  <a:latin typeface="Segoe UI Semilight"/>
                  <a:cs typeface="Segoe UI Semibold" panose="020B0702040204020203" pitchFamily="34" charset="0"/>
                </a:rPr>
                <a:t>WebHook</a:t>
              </a:r>
              <a:r>
                <a:rPr lang="en-US" altLang="en-US" sz="980" kern="0" dirty="0">
                  <a:gradFill>
                    <a:gsLst>
                      <a:gs pos="0">
                        <a:srgbClr val="353535"/>
                      </a:gs>
                      <a:gs pos="100000">
                        <a:srgbClr val="353535"/>
                      </a:gs>
                    </a:gsLst>
                    <a:lin ang="16200000" scaled="1"/>
                  </a:gradFill>
                  <a:latin typeface="Segoe UI Semilight"/>
                  <a:cs typeface="Segoe UI Semibold" panose="020B0702040204020203" pitchFamily="34" charset="0"/>
                </a:rPr>
                <a:t> called</a:t>
              </a:r>
            </a:p>
          </p:txBody>
        </p:sp>
        <p:sp>
          <p:nvSpPr>
            <p:cNvPr id="265" name="Rectangle: Rounded Corners 264">
              <a:extLst>
                <a:ext uri="{FF2B5EF4-FFF2-40B4-BE49-F238E27FC236}">
                  <a16:creationId xmlns:a16="http://schemas.microsoft.com/office/drawing/2014/main" id="{C50EFBCD-B40D-4582-8B6B-669D5138EE46}"/>
                </a:ext>
              </a:extLst>
            </p:cNvPr>
            <p:cNvSpPr/>
            <p:nvPr/>
          </p:nvSpPr>
          <p:spPr bwMode="auto">
            <a:xfrm>
              <a:off x="2178232" y="4919844"/>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66" name="Group 265">
              <a:extLst>
                <a:ext uri="{FF2B5EF4-FFF2-40B4-BE49-F238E27FC236}">
                  <a16:creationId xmlns:a16="http://schemas.microsoft.com/office/drawing/2014/main" id="{2E171DF0-F2E2-4E1D-9B01-773C597A3897}"/>
                </a:ext>
              </a:extLst>
            </p:cNvPr>
            <p:cNvGrpSpPr/>
            <p:nvPr/>
          </p:nvGrpSpPr>
          <p:grpSpPr>
            <a:xfrm>
              <a:off x="2181692" y="4804390"/>
              <a:ext cx="452260" cy="417074"/>
              <a:chOff x="7989965" y="5173839"/>
              <a:chExt cx="308230" cy="284249"/>
            </a:xfrm>
          </p:grpSpPr>
          <p:sp>
            <p:nvSpPr>
              <p:cNvPr id="267" name="Rectangle 266">
                <a:extLst>
                  <a:ext uri="{FF2B5EF4-FFF2-40B4-BE49-F238E27FC236}">
                    <a16:creationId xmlns:a16="http://schemas.microsoft.com/office/drawing/2014/main" id="{C7E62103-5D29-492A-A5D0-F9CA4C80AC06}"/>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68" name="Group 267">
                <a:extLst>
                  <a:ext uri="{FF2B5EF4-FFF2-40B4-BE49-F238E27FC236}">
                    <a16:creationId xmlns:a16="http://schemas.microsoft.com/office/drawing/2014/main" id="{762BA70F-5B0B-4C90-B31B-39F3D4DAB77F}"/>
                  </a:ext>
                </a:extLst>
              </p:cNvPr>
              <p:cNvGrpSpPr/>
              <p:nvPr/>
            </p:nvGrpSpPr>
            <p:grpSpPr>
              <a:xfrm>
                <a:off x="7989965" y="5173839"/>
                <a:ext cx="308230" cy="284249"/>
                <a:chOff x="7875624" y="5410159"/>
                <a:chExt cx="308230" cy="284249"/>
              </a:xfrm>
            </p:grpSpPr>
            <p:sp>
              <p:nvSpPr>
                <p:cNvPr id="269" name="Freeform 17">
                  <a:extLst>
                    <a:ext uri="{FF2B5EF4-FFF2-40B4-BE49-F238E27FC236}">
                      <a16:creationId xmlns:a16="http://schemas.microsoft.com/office/drawing/2014/main" id="{979D84D7-A375-4A76-9356-92A5C21C3D1A}"/>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grpSp>
              <p:nvGrpSpPr>
                <p:cNvPr id="270" name="Group 269">
                  <a:extLst>
                    <a:ext uri="{FF2B5EF4-FFF2-40B4-BE49-F238E27FC236}">
                      <a16:creationId xmlns:a16="http://schemas.microsoft.com/office/drawing/2014/main" id="{9D8A7326-ED84-4C1F-8067-A9FFF25D0D64}"/>
                    </a:ext>
                  </a:extLst>
                </p:cNvPr>
                <p:cNvGrpSpPr/>
                <p:nvPr/>
              </p:nvGrpSpPr>
              <p:grpSpPr>
                <a:xfrm>
                  <a:off x="7875624" y="5410159"/>
                  <a:ext cx="308230" cy="284249"/>
                  <a:chOff x="7875624" y="5410159"/>
                  <a:chExt cx="308230" cy="284249"/>
                </a:xfrm>
              </p:grpSpPr>
              <p:sp>
                <p:nvSpPr>
                  <p:cNvPr id="271" name="Freeform 15">
                    <a:extLst>
                      <a:ext uri="{FF2B5EF4-FFF2-40B4-BE49-F238E27FC236}">
                        <a16:creationId xmlns:a16="http://schemas.microsoft.com/office/drawing/2014/main" id="{4EE535F3-702F-41FC-AFF2-C7665554D49C}"/>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272" name="Freeform 16">
                    <a:extLst>
                      <a:ext uri="{FF2B5EF4-FFF2-40B4-BE49-F238E27FC236}">
                        <a16:creationId xmlns:a16="http://schemas.microsoft.com/office/drawing/2014/main" id="{D3B41EAD-A54B-4181-8794-DF49A6FAB82E}"/>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273" name="Freeform 19">
                    <a:extLst>
                      <a:ext uri="{FF2B5EF4-FFF2-40B4-BE49-F238E27FC236}">
                        <a16:creationId xmlns:a16="http://schemas.microsoft.com/office/drawing/2014/main" id="{D9F3F173-E9C6-4137-8400-EABEC140D2AC}"/>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grpSp>
          </p:grpSp>
        </p:grpSp>
        <p:cxnSp>
          <p:nvCxnSpPr>
            <p:cNvPr id="274" name="Straight Arrow Connector 273">
              <a:extLst>
                <a:ext uri="{FF2B5EF4-FFF2-40B4-BE49-F238E27FC236}">
                  <a16:creationId xmlns:a16="http://schemas.microsoft.com/office/drawing/2014/main" id="{2E558CE5-3EAD-4E1A-98E5-7E079A2ADFB3}"/>
                </a:ext>
              </a:extLst>
            </p:cNvPr>
            <p:cNvCxnSpPr>
              <a:cxnSpLocks/>
            </p:cNvCxnSpPr>
            <p:nvPr/>
          </p:nvCxnSpPr>
          <p:spPr>
            <a:xfrm>
              <a:off x="1750961" y="540205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75" name="Rectangle: Rounded Corners 274">
              <a:extLst>
                <a:ext uri="{FF2B5EF4-FFF2-40B4-BE49-F238E27FC236}">
                  <a16:creationId xmlns:a16="http://schemas.microsoft.com/office/drawing/2014/main" id="{633E5784-C028-4264-BA81-41493C153D1C}"/>
                </a:ext>
              </a:extLst>
            </p:cNvPr>
            <p:cNvSpPr/>
            <p:nvPr/>
          </p:nvSpPr>
          <p:spPr bwMode="auto">
            <a:xfrm>
              <a:off x="4222623" y="4919844"/>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76" name="Group 275">
              <a:extLst>
                <a:ext uri="{FF2B5EF4-FFF2-40B4-BE49-F238E27FC236}">
                  <a16:creationId xmlns:a16="http://schemas.microsoft.com/office/drawing/2014/main" id="{2B7386A9-EE6D-4A9B-A29C-5BE00B386D7C}"/>
                </a:ext>
              </a:extLst>
            </p:cNvPr>
            <p:cNvGrpSpPr/>
            <p:nvPr/>
          </p:nvGrpSpPr>
          <p:grpSpPr>
            <a:xfrm>
              <a:off x="4226083" y="4804390"/>
              <a:ext cx="452260" cy="417074"/>
              <a:chOff x="7989965" y="5173839"/>
              <a:chExt cx="308230" cy="284249"/>
            </a:xfrm>
          </p:grpSpPr>
          <p:sp>
            <p:nvSpPr>
              <p:cNvPr id="277" name="Rectangle 276">
                <a:extLst>
                  <a:ext uri="{FF2B5EF4-FFF2-40B4-BE49-F238E27FC236}">
                    <a16:creationId xmlns:a16="http://schemas.microsoft.com/office/drawing/2014/main" id="{8D0E891D-E2AF-4D3C-8D37-89220617F9CF}"/>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78" name="Group 277">
                <a:extLst>
                  <a:ext uri="{FF2B5EF4-FFF2-40B4-BE49-F238E27FC236}">
                    <a16:creationId xmlns:a16="http://schemas.microsoft.com/office/drawing/2014/main" id="{0C17E18A-A977-484F-B574-A67A48380061}"/>
                  </a:ext>
                </a:extLst>
              </p:cNvPr>
              <p:cNvGrpSpPr/>
              <p:nvPr/>
            </p:nvGrpSpPr>
            <p:grpSpPr>
              <a:xfrm>
                <a:off x="7989965" y="5173839"/>
                <a:ext cx="308230" cy="284249"/>
                <a:chOff x="7875624" y="5410159"/>
                <a:chExt cx="308230" cy="284249"/>
              </a:xfrm>
            </p:grpSpPr>
            <p:sp>
              <p:nvSpPr>
                <p:cNvPr id="279" name="Freeform 17">
                  <a:extLst>
                    <a:ext uri="{FF2B5EF4-FFF2-40B4-BE49-F238E27FC236}">
                      <a16:creationId xmlns:a16="http://schemas.microsoft.com/office/drawing/2014/main" id="{0CA10F88-DC32-456B-9388-73C3CC08F8B0}"/>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grpSp>
              <p:nvGrpSpPr>
                <p:cNvPr id="280" name="Group 279">
                  <a:extLst>
                    <a:ext uri="{FF2B5EF4-FFF2-40B4-BE49-F238E27FC236}">
                      <a16:creationId xmlns:a16="http://schemas.microsoft.com/office/drawing/2014/main" id="{CD14EE52-4592-49A2-B3D3-5FEF95859267}"/>
                    </a:ext>
                  </a:extLst>
                </p:cNvPr>
                <p:cNvGrpSpPr/>
                <p:nvPr/>
              </p:nvGrpSpPr>
              <p:grpSpPr>
                <a:xfrm>
                  <a:off x="7875624" y="5410159"/>
                  <a:ext cx="308230" cy="284249"/>
                  <a:chOff x="7875624" y="5410159"/>
                  <a:chExt cx="308230" cy="284249"/>
                </a:xfrm>
              </p:grpSpPr>
              <p:sp>
                <p:nvSpPr>
                  <p:cNvPr id="281" name="Freeform 15">
                    <a:extLst>
                      <a:ext uri="{FF2B5EF4-FFF2-40B4-BE49-F238E27FC236}">
                        <a16:creationId xmlns:a16="http://schemas.microsoft.com/office/drawing/2014/main" id="{F19FBF44-BF94-4357-98ED-96C9B9B05EDB}"/>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282" name="Freeform 16">
                    <a:extLst>
                      <a:ext uri="{FF2B5EF4-FFF2-40B4-BE49-F238E27FC236}">
                        <a16:creationId xmlns:a16="http://schemas.microsoft.com/office/drawing/2014/main" id="{49A74606-BD98-4A10-B519-6FAEE3B3387C}"/>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283" name="Freeform 19">
                    <a:extLst>
                      <a:ext uri="{FF2B5EF4-FFF2-40B4-BE49-F238E27FC236}">
                        <a16:creationId xmlns:a16="http://schemas.microsoft.com/office/drawing/2014/main" id="{067EB96B-BB22-4800-AB3D-45261F57FF1F}"/>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grpSp>
          </p:grpSp>
        </p:grpSp>
        <p:cxnSp>
          <p:nvCxnSpPr>
            <p:cNvPr id="284" name="Straight Arrow Connector 283">
              <a:extLst>
                <a:ext uri="{FF2B5EF4-FFF2-40B4-BE49-F238E27FC236}">
                  <a16:creationId xmlns:a16="http://schemas.microsoft.com/office/drawing/2014/main" id="{5D841D6E-FC59-4380-8A50-BC6EBA6D0082}"/>
                </a:ext>
              </a:extLst>
            </p:cNvPr>
            <p:cNvCxnSpPr>
              <a:cxnSpLocks/>
            </p:cNvCxnSpPr>
            <p:nvPr/>
          </p:nvCxnSpPr>
          <p:spPr>
            <a:xfrm>
              <a:off x="3795352" y="540205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86" name="Freeform 52">
              <a:extLst>
                <a:ext uri="{FF2B5EF4-FFF2-40B4-BE49-F238E27FC236}">
                  <a16:creationId xmlns:a16="http://schemas.microsoft.com/office/drawing/2014/main" id="{A5DE6766-5F25-422F-ADEC-0CEAEC44712F}"/>
                </a:ext>
              </a:extLst>
            </p:cNvPr>
            <p:cNvSpPr>
              <a:spLocks noEditPoints="1"/>
            </p:cNvSpPr>
            <p:nvPr/>
          </p:nvSpPr>
          <p:spPr bwMode="auto">
            <a:xfrm>
              <a:off x="2742592" y="5123889"/>
              <a:ext cx="649426" cy="566101"/>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87" name="Freeform 53">
              <a:extLst>
                <a:ext uri="{FF2B5EF4-FFF2-40B4-BE49-F238E27FC236}">
                  <a16:creationId xmlns:a16="http://schemas.microsoft.com/office/drawing/2014/main" id="{EC7AB43B-FD62-458F-A5EB-B13A3FAE2DCC}"/>
                </a:ext>
              </a:extLst>
            </p:cNvPr>
            <p:cNvSpPr>
              <a:spLocks/>
            </p:cNvSpPr>
            <p:nvPr/>
          </p:nvSpPr>
          <p:spPr bwMode="auto">
            <a:xfrm>
              <a:off x="3012327" y="5437435"/>
              <a:ext cx="30925" cy="69582"/>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88" name="Freeform 54">
              <a:extLst>
                <a:ext uri="{FF2B5EF4-FFF2-40B4-BE49-F238E27FC236}">
                  <a16:creationId xmlns:a16="http://schemas.microsoft.com/office/drawing/2014/main" id="{BE078F39-9F3F-4344-A2D1-34F2AD6F1099}"/>
                </a:ext>
              </a:extLst>
            </p:cNvPr>
            <p:cNvSpPr>
              <a:spLocks/>
            </p:cNvSpPr>
            <p:nvPr/>
          </p:nvSpPr>
          <p:spPr bwMode="auto">
            <a:xfrm>
              <a:off x="3089640" y="5306863"/>
              <a:ext cx="28348" cy="67864"/>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89" name="Freeform 55">
              <a:extLst>
                <a:ext uri="{FF2B5EF4-FFF2-40B4-BE49-F238E27FC236}">
                  <a16:creationId xmlns:a16="http://schemas.microsoft.com/office/drawing/2014/main" id="{69E74A7A-84D6-490D-AFDE-F5EAECFD7095}"/>
                </a:ext>
              </a:extLst>
            </p:cNvPr>
            <p:cNvSpPr>
              <a:spLocks noEditPoints="1"/>
            </p:cNvSpPr>
            <p:nvPr/>
          </p:nvSpPr>
          <p:spPr bwMode="auto">
            <a:xfrm>
              <a:off x="2927283" y="5260475"/>
              <a:ext cx="278326" cy="292929"/>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grpSp>
          <p:nvGrpSpPr>
            <p:cNvPr id="119" name="Group 118">
              <a:extLst>
                <a:ext uri="{FF2B5EF4-FFF2-40B4-BE49-F238E27FC236}">
                  <a16:creationId xmlns:a16="http://schemas.microsoft.com/office/drawing/2014/main" id="{EB9021A7-267B-453C-9F19-3A1939399537}"/>
                </a:ext>
              </a:extLst>
            </p:cNvPr>
            <p:cNvGrpSpPr/>
            <p:nvPr/>
          </p:nvGrpSpPr>
          <p:grpSpPr>
            <a:xfrm>
              <a:off x="2514949" y="5290541"/>
              <a:ext cx="284339" cy="228502"/>
              <a:chOff x="2514949" y="5290541"/>
              <a:chExt cx="284339" cy="228502"/>
            </a:xfrm>
          </p:grpSpPr>
          <p:sp>
            <p:nvSpPr>
              <p:cNvPr id="290" name="Rectangle 56">
                <a:extLst>
                  <a:ext uri="{FF2B5EF4-FFF2-40B4-BE49-F238E27FC236}">
                    <a16:creationId xmlns:a16="http://schemas.microsoft.com/office/drawing/2014/main" id="{78BD22CF-052D-4971-9693-4B879A255645}"/>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91" name="Rectangle 57">
                <a:extLst>
                  <a:ext uri="{FF2B5EF4-FFF2-40B4-BE49-F238E27FC236}">
                    <a16:creationId xmlns:a16="http://schemas.microsoft.com/office/drawing/2014/main" id="{742566F4-8FD1-4D3A-A6E8-660850A23A24}"/>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92" name="Rectangle 58">
                <a:extLst>
                  <a:ext uri="{FF2B5EF4-FFF2-40B4-BE49-F238E27FC236}">
                    <a16:creationId xmlns:a16="http://schemas.microsoft.com/office/drawing/2014/main" id="{EAFF57AC-7B31-4E0A-A56A-64D9AB616091}"/>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93" name="Rectangle 59">
                <a:extLst>
                  <a:ext uri="{FF2B5EF4-FFF2-40B4-BE49-F238E27FC236}">
                    <a16:creationId xmlns:a16="http://schemas.microsoft.com/office/drawing/2014/main" id="{CB086BE4-2712-4BFA-AB90-C970FDE00896}"/>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94" name="Rectangle 60">
                <a:extLst>
                  <a:ext uri="{FF2B5EF4-FFF2-40B4-BE49-F238E27FC236}">
                    <a16:creationId xmlns:a16="http://schemas.microsoft.com/office/drawing/2014/main" id="{B84B2BD3-12BE-48CA-B44D-9716B8E17C1D}"/>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95" name="Rectangle 61">
                <a:extLst>
                  <a:ext uri="{FF2B5EF4-FFF2-40B4-BE49-F238E27FC236}">
                    <a16:creationId xmlns:a16="http://schemas.microsoft.com/office/drawing/2014/main" id="{EB7859A5-6579-4856-8784-1F609DABEEF6}"/>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96" name="Freeform 62">
                <a:extLst>
                  <a:ext uri="{FF2B5EF4-FFF2-40B4-BE49-F238E27FC236}">
                    <a16:creationId xmlns:a16="http://schemas.microsoft.com/office/drawing/2014/main" id="{EF76A8BE-BBD5-4C04-BBBA-D656B22B8713}"/>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97" name="Freeform 63">
                <a:extLst>
                  <a:ext uri="{FF2B5EF4-FFF2-40B4-BE49-F238E27FC236}">
                    <a16:creationId xmlns:a16="http://schemas.microsoft.com/office/drawing/2014/main" id="{2595BF1E-AD56-4EE6-83AC-0CED5146C702}"/>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298" name="Freeform 64">
                <a:extLst>
                  <a:ext uri="{FF2B5EF4-FFF2-40B4-BE49-F238E27FC236}">
                    <a16:creationId xmlns:a16="http://schemas.microsoft.com/office/drawing/2014/main" id="{7116BDB5-745F-4F97-9B76-5176A075FB7D}"/>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grpSp>
        <p:cxnSp>
          <p:nvCxnSpPr>
            <p:cNvPr id="343" name="Straight Connector 342">
              <a:extLst>
                <a:ext uri="{FF2B5EF4-FFF2-40B4-BE49-F238E27FC236}">
                  <a16:creationId xmlns:a16="http://schemas.microsoft.com/office/drawing/2014/main" id="{E950407C-FD14-468A-B8D9-3AFB90D95110}"/>
                </a:ext>
              </a:extLst>
            </p:cNvPr>
            <p:cNvCxnSpPr>
              <a:stCxn id="311" idx="1"/>
              <a:endCxn id="301" idx="3"/>
            </p:cNvCxnSpPr>
            <p:nvPr/>
          </p:nvCxnSpPr>
          <p:spPr>
            <a:xfrm flipH="1">
              <a:off x="4907597" y="5218164"/>
              <a:ext cx="268306" cy="188775"/>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D1EB9DFE-FCCF-4F3C-BD45-D2007563C6DF}"/>
                </a:ext>
              </a:extLst>
            </p:cNvPr>
            <p:cNvCxnSpPr>
              <a:cxnSpLocks/>
              <a:stCxn id="321" idx="1"/>
            </p:cNvCxnSpPr>
            <p:nvPr/>
          </p:nvCxnSpPr>
          <p:spPr>
            <a:xfrm flipH="1">
              <a:off x="4903439" y="5401494"/>
              <a:ext cx="272464" cy="469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C15139D1-D121-409F-91A7-59DBB8E9AC3D}"/>
                </a:ext>
              </a:extLst>
            </p:cNvPr>
            <p:cNvCxnSpPr>
              <a:cxnSpLocks/>
              <a:stCxn id="331" idx="1"/>
            </p:cNvCxnSpPr>
            <p:nvPr/>
          </p:nvCxnSpPr>
          <p:spPr>
            <a:xfrm flipH="1" flipV="1">
              <a:off x="4903439" y="5406186"/>
              <a:ext cx="272464" cy="178638"/>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10" name="Group 309">
              <a:extLst>
                <a:ext uri="{FF2B5EF4-FFF2-40B4-BE49-F238E27FC236}">
                  <a16:creationId xmlns:a16="http://schemas.microsoft.com/office/drawing/2014/main" id="{496B6D45-829B-4C94-B2E5-305DBFD4B4B6}"/>
                </a:ext>
              </a:extLst>
            </p:cNvPr>
            <p:cNvGrpSpPr/>
            <p:nvPr/>
          </p:nvGrpSpPr>
          <p:grpSpPr>
            <a:xfrm>
              <a:off x="5175903" y="5136111"/>
              <a:ext cx="204208" cy="164106"/>
              <a:chOff x="2514949" y="5290541"/>
              <a:chExt cx="284339" cy="228502"/>
            </a:xfrm>
          </p:grpSpPr>
          <p:sp>
            <p:nvSpPr>
              <p:cNvPr id="311" name="Rectangle 56">
                <a:extLst>
                  <a:ext uri="{FF2B5EF4-FFF2-40B4-BE49-F238E27FC236}">
                    <a16:creationId xmlns:a16="http://schemas.microsoft.com/office/drawing/2014/main" id="{74FD4343-7FDF-4972-8B14-02A4F95CF3A7}"/>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12" name="Rectangle 57">
                <a:extLst>
                  <a:ext uri="{FF2B5EF4-FFF2-40B4-BE49-F238E27FC236}">
                    <a16:creationId xmlns:a16="http://schemas.microsoft.com/office/drawing/2014/main" id="{3EDDA4D5-1D67-472B-AC17-FF81EC3EACB9}"/>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13" name="Rectangle 58">
                <a:extLst>
                  <a:ext uri="{FF2B5EF4-FFF2-40B4-BE49-F238E27FC236}">
                    <a16:creationId xmlns:a16="http://schemas.microsoft.com/office/drawing/2014/main" id="{96EB294A-20D3-4147-8C33-6FD4E6119316}"/>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14" name="Rectangle 59">
                <a:extLst>
                  <a:ext uri="{FF2B5EF4-FFF2-40B4-BE49-F238E27FC236}">
                    <a16:creationId xmlns:a16="http://schemas.microsoft.com/office/drawing/2014/main" id="{94DBA7D3-F68A-4606-885F-BC59BB32BB07}"/>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15" name="Rectangle 60">
                <a:extLst>
                  <a:ext uri="{FF2B5EF4-FFF2-40B4-BE49-F238E27FC236}">
                    <a16:creationId xmlns:a16="http://schemas.microsoft.com/office/drawing/2014/main" id="{61E97E5C-BA58-497B-8D6A-7379F59E60FE}"/>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16" name="Rectangle 61">
                <a:extLst>
                  <a:ext uri="{FF2B5EF4-FFF2-40B4-BE49-F238E27FC236}">
                    <a16:creationId xmlns:a16="http://schemas.microsoft.com/office/drawing/2014/main" id="{F9A56C47-ECAD-4129-B42D-6D64D4E9A2C5}"/>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17" name="Freeform 62">
                <a:extLst>
                  <a:ext uri="{FF2B5EF4-FFF2-40B4-BE49-F238E27FC236}">
                    <a16:creationId xmlns:a16="http://schemas.microsoft.com/office/drawing/2014/main" id="{F42F6446-0B36-4433-B905-4979E2ADA3B3}"/>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18" name="Freeform 63">
                <a:extLst>
                  <a:ext uri="{FF2B5EF4-FFF2-40B4-BE49-F238E27FC236}">
                    <a16:creationId xmlns:a16="http://schemas.microsoft.com/office/drawing/2014/main" id="{E3D064E2-0FB6-4BED-8C71-04D2DFFFBE42}"/>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19" name="Freeform 64">
                <a:extLst>
                  <a:ext uri="{FF2B5EF4-FFF2-40B4-BE49-F238E27FC236}">
                    <a16:creationId xmlns:a16="http://schemas.microsoft.com/office/drawing/2014/main" id="{6C9CCBB5-A60F-4D88-8223-F4975AF16E91}"/>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grpSp>
        <p:grpSp>
          <p:nvGrpSpPr>
            <p:cNvPr id="320" name="Group 319">
              <a:extLst>
                <a:ext uri="{FF2B5EF4-FFF2-40B4-BE49-F238E27FC236}">
                  <a16:creationId xmlns:a16="http://schemas.microsoft.com/office/drawing/2014/main" id="{7D9A67CC-5107-4837-8A79-9ADE41BF8EAB}"/>
                </a:ext>
              </a:extLst>
            </p:cNvPr>
            <p:cNvGrpSpPr/>
            <p:nvPr/>
          </p:nvGrpSpPr>
          <p:grpSpPr>
            <a:xfrm>
              <a:off x="5175903" y="5319441"/>
              <a:ext cx="204208" cy="164106"/>
              <a:chOff x="2514949" y="5290541"/>
              <a:chExt cx="284339" cy="228502"/>
            </a:xfrm>
          </p:grpSpPr>
          <p:sp>
            <p:nvSpPr>
              <p:cNvPr id="321" name="Rectangle 56">
                <a:extLst>
                  <a:ext uri="{FF2B5EF4-FFF2-40B4-BE49-F238E27FC236}">
                    <a16:creationId xmlns:a16="http://schemas.microsoft.com/office/drawing/2014/main" id="{880C7255-D3DB-45B7-B1EA-E92EA6ECEB34}"/>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22" name="Rectangle 57">
                <a:extLst>
                  <a:ext uri="{FF2B5EF4-FFF2-40B4-BE49-F238E27FC236}">
                    <a16:creationId xmlns:a16="http://schemas.microsoft.com/office/drawing/2014/main" id="{83844B09-6456-4A5B-92CA-4D5608D71F3B}"/>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23" name="Rectangle 58">
                <a:extLst>
                  <a:ext uri="{FF2B5EF4-FFF2-40B4-BE49-F238E27FC236}">
                    <a16:creationId xmlns:a16="http://schemas.microsoft.com/office/drawing/2014/main" id="{20F5560A-C31E-4624-98BE-E596D0BE2740}"/>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24" name="Rectangle 59">
                <a:extLst>
                  <a:ext uri="{FF2B5EF4-FFF2-40B4-BE49-F238E27FC236}">
                    <a16:creationId xmlns:a16="http://schemas.microsoft.com/office/drawing/2014/main" id="{41AA3257-B781-4076-BC60-F1A18D237AEC}"/>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25" name="Rectangle 60">
                <a:extLst>
                  <a:ext uri="{FF2B5EF4-FFF2-40B4-BE49-F238E27FC236}">
                    <a16:creationId xmlns:a16="http://schemas.microsoft.com/office/drawing/2014/main" id="{2770CF40-71CD-4174-8EB0-5B7D0716EABD}"/>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26" name="Rectangle 61">
                <a:extLst>
                  <a:ext uri="{FF2B5EF4-FFF2-40B4-BE49-F238E27FC236}">
                    <a16:creationId xmlns:a16="http://schemas.microsoft.com/office/drawing/2014/main" id="{5F552C7F-0E77-4423-89E0-3F456CB5CB4A}"/>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27" name="Freeform 62">
                <a:extLst>
                  <a:ext uri="{FF2B5EF4-FFF2-40B4-BE49-F238E27FC236}">
                    <a16:creationId xmlns:a16="http://schemas.microsoft.com/office/drawing/2014/main" id="{0330C607-82F8-46B1-BFE6-EAA8B332B7FD}"/>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28" name="Freeform 63">
                <a:extLst>
                  <a:ext uri="{FF2B5EF4-FFF2-40B4-BE49-F238E27FC236}">
                    <a16:creationId xmlns:a16="http://schemas.microsoft.com/office/drawing/2014/main" id="{AAA84F75-F3A7-45C5-8AA1-28297BE9B9F4}"/>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29" name="Freeform 64">
                <a:extLst>
                  <a:ext uri="{FF2B5EF4-FFF2-40B4-BE49-F238E27FC236}">
                    <a16:creationId xmlns:a16="http://schemas.microsoft.com/office/drawing/2014/main" id="{35797EF9-4D19-4EA2-99E7-B1047A79220D}"/>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grpSp>
        <p:grpSp>
          <p:nvGrpSpPr>
            <p:cNvPr id="330" name="Group 329">
              <a:extLst>
                <a:ext uri="{FF2B5EF4-FFF2-40B4-BE49-F238E27FC236}">
                  <a16:creationId xmlns:a16="http://schemas.microsoft.com/office/drawing/2014/main" id="{92A96A5F-7290-4496-887D-B0DBD5D826BC}"/>
                </a:ext>
              </a:extLst>
            </p:cNvPr>
            <p:cNvGrpSpPr/>
            <p:nvPr/>
          </p:nvGrpSpPr>
          <p:grpSpPr>
            <a:xfrm>
              <a:off x="5175903" y="5502771"/>
              <a:ext cx="204208" cy="164106"/>
              <a:chOff x="2514949" y="5290541"/>
              <a:chExt cx="284339" cy="228502"/>
            </a:xfrm>
          </p:grpSpPr>
          <p:sp>
            <p:nvSpPr>
              <p:cNvPr id="331" name="Rectangle 56">
                <a:extLst>
                  <a:ext uri="{FF2B5EF4-FFF2-40B4-BE49-F238E27FC236}">
                    <a16:creationId xmlns:a16="http://schemas.microsoft.com/office/drawing/2014/main" id="{6B9BC65E-C106-4DC9-82C7-68206BF22F2D}"/>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32" name="Rectangle 57">
                <a:extLst>
                  <a:ext uri="{FF2B5EF4-FFF2-40B4-BE49-F238E27FC236}">
                    <a16:creationId xmlns:a16="http://schemas.microsoft.com/office/drawing/2014/main" id="{BE200CAD-B938-4817-95A3-E6607256339B}"/>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33" name="Rectangle 58">
                <a:extLst>
                  <a:ext uri="{FF2B5EF4-FFF2-40B4-BE49-F238E27FC236}">
                    <a16:creationId xmlns:a16="http://schemas.microsoft.com/office/drawing/2014/main" id="{996C2919-D489-434E-9E2F-72C3D5D4D9DB}"/>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34" name="Rectangle 59">
                <a:extLst>
                  <a:ext uri="{FF2B5EF4-FFF2-40B4-BE49-F238E27FC236}">
                    <a16:creationId xmlns:a16="http://schemas.microsoft.com/office/drawing/2014/main" id="{7A9355EC-176C-4EEC-BE4B-FCA9E502FC99}"/>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35" name="Rectangle 60">
                <a:extLst>
                  <a:ext uri="{FF2B5EF4-FFF2-40B4-BE49-F238E27FC236}">
                    <a16:creationId xmlns:a16="http://schemas.microsoft.com/office/drawing/2014/main" id="{3E055000-45F3-426A-84BE-C586DF25007B}"/>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36" name="Rectangle 61">
                <a:extLst>
                  <a:ext uri="{FF2B5EF4-FFF2-40B4-BE49-F238E27FC236}">
                    <a16:creationId xmlns:a16="http://schemas.microsoft.com/office/drawing/2014/main" id="{0C7572ED-B9B6-4682-B092-FE091E1EC2C4}"/>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37" name="Freeform 62">
                <a:extLst>
                  <a:ext uri="{FF2B5EF4-FFF2-40B4-BE49-F238E27FC236}">
                    <a16:creationId xmlns:a16="http://schemas.microsoft.com/office/drawing/2014/main" id="{6A88D57A-D9F5-4C80-A1A9-C261A8321187}"/>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38" name="Freeform 63">
                <a:extLst>
                  <a:ext uri="{FF2B5EF4-FFF2-40B4-BE49-F238E27FC236}">
                    <a16:creationId xmlns:a16="http://schemas.microsoft.com/office/drawing/2014/main" id="{524079F7-9828-4C0B-95E7-7D419B18B37E}"/>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39" name="Freeform 64">
                <a:extLst>
                  <a:ext uri="{FF2B5EF4-FFF2-40B4-BE49-F238E27FC236}">
                    <a16:creationId xmlns:a16="http://schemas.microsoft.com/office/drawing/2014/main" id="{1D95DEA9-01F3-4F48-9B80-26D842A3AD16}"/>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grpSp>
        <p:grpSp>
          <p:nvGrpSpPr>
            <p:cNvPr id="300" name="Group 299">
              <a:extLst>
                <a:ext uri="{FF2B5EF4-FFF2-40B4-BE49-F238E27FC236}">
                  <a16:creationId xmlns:a16="http://schemas.microsoft.com/office/drawing/2014/main" id="{58A603CA-2B1F-429B-856B-91D6215F92BA}"/>
                </a:ext>
              </a:extLst>
            </p:cNvPr>
            <p:cNvGrpSpPr/>
            <p:nvPr/>
          </p:nvGrpSpPr>
          <p:grpSpPr>
            <a:xfrm>
              <a:off x="4623258" y="5292688"/>
              <a:ext cx="284339" cy="228502"/>
              <a:chOff x="2514949" y="5290541"/>
              <a:chExt cx="284339" cy="228502"/>
            </a:xfrm>
          </p:grpSpPr>
          <p:sp>
            <p:nvSpPr>
              <p:cNvPr id="301" name="Rectangle 56">
                <a:extLst>
                  <a:ext uri="{FF2B5EF4-FFF2-40B4-BE49-F238E27FC236}">
                    <a16:creationId xmlns:a16="http://schemas.microsoft.com/office/drawing/2014/main" id="{301B761B-84E1-48D8-A96D-9AA88EB98415}"/>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02" name="Rectangle 57">
                <a:extLst>
                  <a:ext uri="{FF2B5EF4-FFF2-40B4-BE49-F238E27FC236}">
                    <a16:creationId xmlns:a16="http://schemas.microsoft.com/office/drawing/2014/main" id="{EA1383E2-175B-4D82-AC37-D12AA132ED92}"/>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03" name="Rectangle 58">
                <a:extLst>
                  <a:ext uri="{FF2B5EF4-FFF2-40B4-BE49-F238E27FC236}">
                    <a16:creationId xmlns:a16="http://schemas.microsoft.com/office/drawing/2014/main" id="{CE536714-23C4-4120-9E8E-9B531E115E5D}"/>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04" name="Rectangle 59">
                <a:extLst>
                  <a:ext uri="{FF2B5EF4-FFF2-40B4-BE49-F238E27FC236}">
                    <a16:creationId xmlns:a16="http://schemas.microsoft.com/office/drawing/2014/main" id="{5EEF1F9D-304E-41D0-9B33-479FFF1EAC8C}"/>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05" name="Rectangle 60">
                <a:extLst>
                  <a:ext uri="{FF2B5EF4-FFF2-40B4-BE49-F238E27FC236}">
                    <a16:creationId xmlns:a16="http://schemas.microsoft.com/office/drawing/2014/main" id="{22199CED-0526-4ACA-B032-A6A293FE72FA}"/>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06" name="Rectangle 61">
                <a:extLst>
                  <a:ext uri="{FF2B5EF4-FFF2-40B4-BE49-F238E27FC236}">
                    <a16:creationId xmlns:a16="http://schemas.microsoft.com/office/drawing/2014/main" id="{A7033C60-1D74-48CD-B1DC-4C5CC6A56A29}"/>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07" name="Freeform 62">
                <a:extLst>
                  <a:ext uri="{FF2B5EF4-FFF2-40B4-BE49-F238E27FC236}">
                    <a16:creationId xmlns:a16="http://schemas.microsoft.com/office/drawing/2014/main" id="{4304C6B5-3025-4AB4-B69B-7EADBFE8C6BA}"/>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08" name="Freeform 63">
                <a:extLst>
                  <a:ext uri="{FF2B5EF4-FFF2-40B4-BE49-F238E27FC236}">
                    <a16:creationId xmlns:a16="http://schemas.microsoft.com/office/drawing/2014/main" id="{9A8BFC4A-2603-4F57-A329-9687474FE1A4}"/>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09" name="Freeform 64">
                <a:extLst>
                  <a:ext uri="{FF2B5EF4-FFF2-40B4-BE49-F238E27FC236}">
                    <a16:creationId xmlns:a16="http://schemas.microsoft.com/office/drawing/2014/main" id="{64690CC9-83D6-40A3-879E-66B2E0AAF86B}"/>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grpSp>
        <p:sp>
          <p:nvSpPr>
            <p:cNvPr id="350" name="Rectangle 47">
              <a:extLst>
                <a:ext uri="{FF2B5EF4-FFF2-40B4-BE49-F238E27FC236}">
                  <a16:creationId xmlns:a16="http://schemas.microsoft.com/office/drawing/2014/main" id="{D37DFFCB-256B-4567-9BB5-7309C8A4F1E3}"/>
                </a:ext>
              </a:extLst>
            </p:cNvPr>
            <p:cNvSpPr>
              <a:spLocks noChangeArrowheads="1"/>
            </p:cNvSpPr>
            <p:nvPr/>
          </p:nvSpPr>
          <p:spPr bwMode="auto">
            <a:xfrm>
              <a:off x="2603983" y="6005909"/>
              <a:ext cx="699008" cy="27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214">
                <a:lnSpc>
                  <a:spcPct val="90000"/>
                </a:lnSpc>
                <a:defRPr/>
              </a:pPr>
              <a:r>
                <a:rPr lang="en-US" altLang="en-US" sz="980" kern="0" dirty="0">
                  <a:gradFill>
                    <a:gsLst>
                      <a:gs pos="0">
                        <a:srgbClr val="353535"/>
                      </a:gs>
                      <a:gs pos="100000">
                        <a:srgbClr val="353535"/>
                      </a:gs>
                    </a:gsLst>
                    <a:lin ang="16200000" scaled="1"/>
                  </a:gradFill>
                  <a:latin typeface="Segoe UI Semilight"/>
                  <a:cs typeface="Segoe UI Semibold" panose="020B0702040204020203" pitchFamily="34" charset="0"/>
                </a:rPr>
                <a:t>Stores in </a:t>
              </a:r>
              <a:br>
                <a:rPr lang="en-US" altLang="en-US" sz="980" kern="0" dirty="0">
                  <a:gradFill>
                    <a:gsLst>
                      <a:gs pos="0">
                        <a:srgbClr val="353535"/>
                      </a:gs>
                      <a:gs pos="100000">
                        <a:srgbClr val="353535"/>
                      </a:gs>
                    </a:gsLst>
                    <a:lin ang="16200000" scaled="1"/>
                  </a:gradFill>
                  <a:latin typeface="Segoe UI Semilight"/>
                  <a:cs typeface="Segoe UI Semibold" panose="020B0702040204020203" pitchFamily="34" charset="0"/>
                </a:rPr>
              </a:br>
              <a:r>
                <a:rPr lang="en-US" altLang="en-US" sz="980" kern="0" dirty="0">
                  <a:gradFill>
                    <a:gsLst>
                      <a:gs pos="0">
                        <a:srgbClr val="353535"/>
                      </a:gs>
                      <a:gs pos="100000">
                        <a:srgbClr val="353535"/>
                      </a:gs>
                    </a:gsLst>
                    <a:lin ang="16200000" scaled="1"/>
                  </a:gradFill>
                  <a:latin typeface="Segoe UI Semilight"/>
                  <a:cs typeface="Segoe UI Semibold" panose="020B0702040204020203" pitchFamily="34" charset="0"/>
                </a:rPr>
                <a:t>blob storage</a:t>
              </a:r>
            </a:p>
          </p:txBody>
        </p:sp>
        <p:sp>
          <p:nvSpPr>
            <p:cNvPr id="351" name="Rectangle 47">
              <a:extLst>
                <a:ext uri="{FF2B5EF4-FFF2-40B4-BE49-F238E27FC236}">
                  <a16:creationId xmlns:a16="http://schemas.microsoft.com/office/drawing/2014/main" id="{758E0FD9-4D29-4BD9-858E-C95B3081D61D}"/>
                </a:ext>
              </a:extLst>
            </p:cNvPr>
            <p:cNvSpPr>
              <a:spLocks noChangeArrowheads="1"/>
            </p:cNvSpPr>
            <p:nvPr/>
          </p:nvSpPr>
          <p:spPr bwMode="auto">
            <a:xfrm>
              <a:off x="4554583" y="6005909"/>
              <a:ext cx="886586" cy="27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214">
                <a:lnSpc>
                  <a:spcPct val="90000"/>
                </a:lnSpc>
                <a:defRPr/>
              </a:pPr>
              <a:r>
                <a:rPr lang="en-US" altLang="en-US" sz="980" kern="0" dirty="0">
                  <a:gradFill>
                    <a:gsLst>
                      <a:gs pos="0">
                        <a:srgbClr val="353535"/>
                      </a:gs>
                      <a:gs pos="100000">
                        <a:srgbClr val="353535"/>
                      </a:gs>
                    </a:gsLst>
                    <a:lin ang="16200000" scaled="1"/>
                  </a:gradFill>
                  <a:latin typeface="Segoe UI Semilight"/>
                  <a:cs typeface="Segoe UI Semibold" panose="020B0702040204020203" pitchFamily="34" charset="0"/>
                </a:rPr>
                <a:t>Produces scaled</a:t>
              </a:r>
              <a:br>
                <a:rPr lang="en-US" altLang="en-US" sz="980" kern="0" dirty="0">
                  <a:gradFill>
                    <a:gsLst>
                      <a:gs pos="0">
                        <a:srgbClr val="353535"/>
                      </a:gs>
                      <a:gs pos="100000">
                        <a:srgbClr val="353535"/>
                      </a:gs>
                    </a:gsLst>
                    <a:lin ang="16200000" scaled="1"/>
                  </a:gradFill>
                  <a:latin typeface="Segoe UI Semilight"/>
                  <a:cs typeface="Segoe UI Semibold" panose="020B0702040204020203" pitchFamily="34" charset="0"/>
                </a:rPr>
              </a:br>
              <a:r>
                <a:rPr lang="en-US" altLang="en-US" sz="980" kern="0" dirty="0">
                  <a:gradFill>
                    <a:gsLst>
                      <a:gs pos="0">
                        <a:srgbClr val="353535"/>
                      </a:gs>
                      <a:gs pos="100000">
                        <a:srgbClr val="353535"/>
                      </a:gs>
                    </a:gsLst>
                    <a:lin ang="16200000" scaled="1"/>
                  </a:gradFill>
                  <a:latin typeface="Segoe UI Semilight"/>
                  <a:cs typeface="Segoe UI Semibold" panose="020B0702040204020203" pitchFamily="34" charset="0"/>
                </a:rPr>
                <a:t>images</a:t>
              </a:r>
            </a:p>
          </p:txBody>
        </p:sp>
      </p:grpSp>
      <p:grpSp>
        <p:nvGrpSpPr>
          <p:cNvPr id="448" name="Group 447">
            <a:extLst>
              <a:ext uri="{FF2B5EF4-FFF2-40B4-BE49-F238E27FC236}">
                <a16:creationId xmlns:a16="http://schemas.microsoft.com/office/drawing/2014/main" id="{9CE69F5A-A6C2-46D1-8E1B-D3B888AC485C}"/>
              </a:ext>
            </a:extLst>
          </p:cNvPr>
          <p:cNvGrpSpPr/>
          <p:nvPr/>
        </p:nvGrpSpPr>
        <p:grpSpPr>
          <a:xfrm>
            <a:off x="6118043" y="1879819"/>
            <a:ext cx="5619965" cy="2231286"/>
            <a:chOff x="6240725" y="1916792"/>
            <a:chExt cx="5733470" cy="2276351"/>
          </a:xfrm>
        </p:grpSpPr>
        <p:sp>
          <p:nvSpPr>
            <p:cNvPr id="15" name="Rectangle 14">
              <a:extLst>
                <a:ext uri="{FF2B5EF4-FFF2-40B4-BE49-F238E27FC236}">
                  <a16:creationId xmlns:a16="http://schemas.microsoft.com/office/drawing/2014/main" id="{624CE282-52C3-43BF-9544-BCDCF761F82D}"/>
                </a:ext>
              </a:extLst>
            </p:cNvPr>
            <p:cNvSpPr/>
            <p:nvPr/>
          </p:nvSpPr>
          <p:spPr bwMode="auto">
            <a:xfrm>
              <a:off x="6240725" y="1916792"/>
              <a:ext cx="5733470" cy="2276351"/>
            </a:xfrm>
            <a:prstGeom prst="rect">
              <a:avLst/>
            </a:prstGeom>
            <a:solidFill>
              <a:schemeClr val="bg1">
                <a:lumMod val="95000"/>
              </a:schemeClr>
            </a:solidFill>
            <a:ln w="19050" cap="flat" cmpd="sng" algn="ctr">
              <a:noFill/>
              <a:prstDash val="dash"/>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896042">
                <a:defRPr/>
              </a:pPr>
              <a:r>
                <a:rPr lang="en-US" sz="1961" kern="0" dirty="0">
                  <a:gradFill>
                    <a:gsLst>
                      <a:gs pos="0">
                        <a:srgbClr val="0078D7"/>
                      </a:gs>
                      <a:gs pos="100000">
                        <a:srgbClr val="0078D7"/>
                      </a:gs>
                    </a:gsLst>
                    <a:lin ang="5400000" scaled="0"/>
                  </a:gradFill>
                  <a:latin typeface="Segoe UI Semilight"/>
                  <a:cs typeface="Segoe UI Semibold" panose="020B0702040204020203" pitchFamily="34" charset="0"/>
                </a:rPr>
                <a:t>Timer-based processing</a:t>
              </a:r>
            </a:p>
          </p:txBody>
        </p:sp>
        <p:sp>
          <p:nvSpPr>
            <p:cNvPr id="352" name="Rectangle 47">
              <a:extLst>
                <a:ext uri="{FF2B5EF4-FFF2-40B4-BE49-F238E27FC236}">
                  <a16:creationId xmlns:a16="http://schemas.microsoft.com/office/drawing/2014/main" id="{A016DE09-C949-4826-82FE-2C731598510E}"/>
                </a:ext>
              </a:extLst>
            </p:cNvPr>
            <p:cNvSpPr>
              <a:spLocks noChangeArrowheads="1"/>
            </p:cNvSpPr>
            <p:nvPr/>
          </p:nvSpPr>
          <p:spPr bwMode="auto">
            <a:xfrm>
              <a:off x="10887414" y="3774773"/>
              <a:ext cx="617244" cy="138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214">
                <a:lnSpc>
                  <a:spcPct val="90000"/>
                </a:lnSpc>
                <a:defRPr/>
              </a:pPr>
              <a:r>
                <a:rPr lang="en-US" altLang="en-US" sz="980" kern="0" dirty="0">
                  <a:gradFill>
                    <a:gsLst>
                      <a:gs pos="0">
                        <a:srgbClr val="353535"/>
                      </a:gs>
                      <a:gs pos="100000">
                        <a:srgbClr val="353535"/>
                      </a:gs>
                    </a:gsLst>
                    <a:lin ang="16200000" scaled="1"/>
                  </a:gradFill>
                  <a:latin typeface="Segoe UI Semilight"/>
                  <a:cs typeface="Segoe UI Semibold" panose="020B0702040204020203" pitchFamily="34" charset="0"/>
                </a:rPr>
                <a:t>Clean table</a:t>
              </a:r>
            </a:p>
          </p:txBody>
        </p:sp>
        <p:sp>
          <p:nvSpPr>
            <p:cNvPr id="353" name="Rectangle 47">
              <a:extLst>
                <a:ext uri="{FF2B5EF4-FFF2-40B4-BE49-F238E27FC236}">
                  <a16:creationId xmlns:a16="http://schemas.microsoft.com/office/drawing/2014/main" id="{E7EC1039-2495-454F-843D-A87ED890D075}"/>
                </a:ext>
              </a:extLst>
            </p:cNvPr>
            <p:cNvSpPr>
              <a:spLocks noChangeArrowheads="1"/>
            </p:cNvSpPr>
            <p:nvPr/>
          </p:nvSpPr>
          <p:spPr bwMode="auto">
            <a:xfrm>
              <a:off x="6711401" y="3774773"/>
              <a:ext cx="442492" cy="27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214">
                <a:lnSpc>
                  <a:spcPct val="90000"/>
                </a:lnSpc>
                <a:defRPr/>
              </a:pPr>
              <a:r>
                <a:rPr lang="en-US" altLang="en-US" sz="980" kern="0" dirty="0">
                  <a:gradFill>
                    <a:gsLst>
                      <a:gs pos="0">
                        <a:srgbClr val="353535"/>
                      </a:gs>
                      <a:gs pos="100000">
                        <a:srgbClr val="353535"/>
                      </a:gs>
                    </a:gsLst>
                    <a:lin ang="16200000" scaled="1"/>
                  </a:gradFill>
                  <a:latin typeface="Segoe UI Semilight"/>
                  <a:cs typeface="Segoe UI Semibold" panose="020B0702040204020203" pitchFamily="34" charset="0"/>
                </a:rPr>
                <a:t>Every 15</a:t>
              </a:r>
              <a:br>
                <a:rPr lang="en-US" altLang="en-US" sz="980" kern="0" dirty="0">
                  <a:gradFill>
                    <a:gsLst>
                      <a:gs pos="0">
                        <a:srgbClr val="353535"/>
                      </a:gs>
                      <a:gs pos="100000">
                        <a:srgbClr val="353535"/>
                      </a:gs>
                    </a:gsLst>
                    <a:lin ang="16200000" scaled="1"/>
                  </a:gradFill>
                  <a:latin typeface="Segoe UI Semilight"/>
                  <a:cs typeface="Segoe UI Semibold" panose="020B0702040204020203" pitchFamily="34" charset="0"/>
                </a:rPr>
              </a:br>
              <a:r>
                <a:rPr lang="en-US" altLang="en-US" sz="980" kern="0" dirty="0">
                  <a:gradFill>
                    <a:gsLst>
                      <a:gs pos="0">
                        <a:srgbClr val="353535"/>
                      </a:gs>
                      <a:gs pos="100000">
                        <a:srgbClr val="353535"/>
                      </a:gs>
                    </a:gsLst>
                    <a:lin ang="16200000" scaled="1"/>
                  </a:gradFill>
                  <a:latin typeface="Segoe UI Semilight"/>
                  <a:cs typeface="Segoe UI Semibold" panose="020B0702040204020203" pitchFamily="34" charset="0"/>
                </a:rPr>
                <a:t>minutes</a:t>
              </a:r>
            </a:p>
          </p:txBody>
        </p:sp>
        <p:cxnSp>
          <p:nvCxnSpPr>
            <p:cNvPr id="354" name="Straight Arrow Connector 353">
              <a:extLst>
                <a:ext uri="{FF2B5EF4-FFF2-40B4-BE49-F238E27FC236}">
                  <a16:creationId xmlns:a16="http://schemas.microsoft.com/office/drawing/2014/main" id="{9084BA1B-3F02-4144-9F4D-05E3819E4A66}"/>
                </a:ext>
              </a:extLst>
            </p:cNvPr>
            <p:cNvCxnSpPr>
              <a:cxnSpLocks/>
            </p:cNvCxnSpPr>
            <p:nvPr/>
          </p:nvCxnSpPr>
          <p:spPr>
            <a:xfrm>
              <a:off x="7355130" y="3089583"/>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355" name="Rectangle: Rounded Corners 354">
              <a:extLst>
                <a:ext uri="{FF2B5EF4-FFF2-40B4-BE49-F238E27FC236}">
                  <a16:creationId xmlns:a16="http://schemas.microsoft.com/office/drawing/2014/main" id="{AD63F75C-2E4A-4CC0-A995-29E49D9FCA71}"/>
                </a:ext>
              </a:extLst>
            </p:cNvPr>
            <p:cNvSpPr/>
            <p:nvPr/>
          </p:nvSpPr>
          <p:spPr bwMode="auto">
            <a:xfrm>
              <a:off x="7914489" y="2640283"/>
              <a:ext cx="2183095"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56" name="Group 355">
              <a:extLst>
                <a:ext uri="{FF2B5EF4-FFF2-40B4-BE49-F238E27FC236}">
                  <a16:creationId xmlns:a16="http://schemas.microsoft.com/office/drawing/2014/main" id="{47A09E7C-50B9-4E5C-87CF-CEAD89B35496}"/>
                </a:ext>
              </a:extLst>
            </p:cNvPr>
            <p:cNvGrpSpPr/>
            <p:nvPr/>
          </p:nvGrpSpPr>
          <p:grpSpPr>
            <a:xfrm>
              <a:off x="7917950" y="2524829"/>
              <a:ext cx="452260" cy="417074"/>
              <a:chOff x="7989965" y="5173839"/>
              <a:chExt cx="308230" cy="284249"/>
            </a:xfrm>
          </p:grpSpPr>
          <p:sp>
            <p:nvSpPr>
              <p:cNvPr id="357" name="Rectangle 356">
                <a:extLst>
                  <a:ext uri="{FF2B5EF4-FFF2-40B4-BE49-F238E27FC236}">
                    <a16:creationId xmlns:a16="http://schemas.microsoft.com/office/drawing/2014/main" id="{33A508FE-39D6-4943-8A0B-A8E4A01ACD8D}"/>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58" name="Group 357">
                <a:extLst>
                  <a:ext uri="{FF2B5EF4-FFF2-40B4-BE49-F238E27FC236}">
                    <a16:creationId xmlns:a16="http://schemas.microsoft.com/office/drawing/2014/main" id="{3EDA1E25-5EEE-49D0-90F4-CB777F939AA1}"/>
                  </a:ext>
                </a:extLst>
              </p:cNvPr>
              <p:cNvGrpSpPr/>
              <p:nvPr/>
            </p:nvGrpSpPr>
            <p:grpSpPr>
              <a:xfrm>
                <a:off x="7989965" y="5173839"/>
                <a:ext cx="308230" cy="284249"/>
                <a:chOff x="7875624" y="5410159"/>
                <a:chExt cx="308230" cy="284249"/>
              </a:xfrm>
            </p:grpSpPr>
            <p:sp>
              <p:nvSpPr>
                <p:cNvPr id="359" name="Freeform 17">
                  <a:extLst>
                    <a:ext uri="{FF2B5EF4-FFF2-40B4-BE49-F238E27FC236}">
                      <a16:creationId xmlns:a16="http://schemas.microsoft.com/office/drawing/2014/main" id="{048E1557-061D-43C6-BA1F-E95EC92F73AC}"/>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grpSp>
              <p:nvGrpSpPr>
                <p:cNvPr id="360" name="Group 359">
                  <a:extLst>
                    <a:ext uri="{FF2B5EF4-FFF2-40B4-BE49-F238E27FC236}">
                      <a16:creationId xmlns:a16="http://schemas.microsoft.com/office/drawing/2014/main" id="{E058B922-0404-4E1B-8F94-E6AA593E50EB}"/>
                    </a:ext>
                  </a:extLst>
                </p:cNvPr>
                <p:cNvGrpSpPr/>
                <p:nvPr/>
              </p:nvGrpSpPr>
              <p:grpSpPr>
                <a:xfrm>
                  <a:off x="7875624" y="5410159"/>
                  <a:ext cx="308230" cy="284249"/>
                  <a:chOff x="7875624" y="5410159"/>
                  <a:chExt cx="308230" cy="284249"/>
                </a:xfrm>
              </p:grpSpPr>
              <p:sp>
                <p:nvSpPr>
                  <p:cNvPr id="361" name="Freeform 15">
                    <a:extLst>
                      <a:ext uri="{FF2B5EF4-FFF2-40B4-BE49-F238E27FC236}">
                        <a16:creationId xmlns:a16="http://schemas.microsoft.com/office/drawing/2014/main" id="{8C8EE485-9B72-48E9-83AF-3B56E1DC5FC2}"/>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362" name="Freeform 16">
                    <a:extLst>
                      <a:ext uri="{FF2B5EF4-FFF2-40B4-BE49-F238E27FC236}">
                        <a16:creationId xmlns:a16="http://schemas.microsoft.com/office/drawing/2014/main" id="{0FBD3154-6FFB-4EAD-AC2B-D0E23668A37F}"/>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sp>
                <p:nvSpPr>
                  <p:cNvPr id="363" name="Freeform 19">
                    <a:extLst>
                      <a:ext uri="{FF2B5EF4-FFF2-40B4-BE49-F238E27FC236}">
                        <a16:creationId xmlns:a16="http://schemas.microsoft.com/office/drawing/2014/main" id="{464D5A4E-97F9-4EA2-9089-5A7BDCACDB30}"/>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882" kern="0">
                      <a:solidFill>
                        <a:sysClr val="windowText" lastClr="000000"/>
                      </a:solidFill>
                      <a:latin typeface="Calibri" panose="020F0502020204030204"/>
                    </a:endParaRPr>
                  </a:p>
                </p:txBody>
              </p:sp>
            </p:grpSp>
          </p:grpSp>
        </p:grpSp>
        <p:cxnSp>
          <p:nvCxnSpPr>
            <p:cNvPr id="364" name="Straight Arrow Connector 363">
              <a:extLst>
                <a:ext uri="{FF2B5EF4-FFF2-40B4-BE49-F238E27FC236}">
                  <a16:creationId xmlns:a16="http://schemas.microsoft.com/office/drawing/2014/main" id="{F72A0408-89DA-43C3-852A-04462FDCB9FD}"/>
                </a:ext>
              </a:extLst>
            </p:cNvPr>
            <p:cNvCxnSpPr>
              <a:cxnSpLocks/>
            </p:cNvCxnSpPr>
            <p:nvPr/>
          </p:nvCxnSpPr>
          <p:spPr>
            <a:xfrm>
              <a:off x="10124063" y="3143516"/>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365" name="Rectangle 47">
              <a:extLst>
                <a:ext uri="{FF2B5EF4-FFF2-40B4-BE49-F238E27FC236}">
                  <a16:creationId xmlns:a16="http://schemas.microsoft.com/office/drawing/2014/main" id="{3DCF0CD5-ED59-418B-9C51-8D9A5578B328}"/>
                </a:ext>
              </a:extLst>
            </p:cNvPr>
            <p:cNvSpPr>
              <a:spLocks noChangeArrowheads="1"/>
            </p:cNvSpPr>
            <p:nvPr/>
          </p:nvSpPr>
          <p:spPr bwMode="auto">
            <a:xfrm>
              <a:off x="8381040" y="3774773"/>
              <a:ext cx="1466956" cy="138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214">
                <a:lnSpc>
                  <a:spcPct val="90000"/>
                </a:lnSpc>
                <a:defRPr/>
              </a:pPr>
              <a:r>
                <a:rPr lang="en-US" altLang="en-US" sz="980" kern="0" dirty="0">
                  <a:gradFill>
                    <a:gsLst>
                      <a:gs pos="0">
                        <a:srgbClr val="353535"/>
                      </a:gs>
                      <a:gs pos="100000">
                        <a:srgbClr val="353535"/>
                      </a:gs>
                    </a:gsLst>
                    <a:lin ang="16200000" scaled="1"/>
                  </a:gradFill>
                  <a:latin typeface="Segoe UI Semilight"/>
                  <a:cs typeface="Segoe UI Semibold" panose="020B0702040204020203" pitchFamily="34" charset="0"/>
                </a:rPr>
                <a:t>Find and clean invalid data</a:t>
              </a:r>
            </a:p>
          </p:txBody>
        </p:sp>
        <p:sp>
          <p:nvSpPr>
            <p:cNvPr id="366" name="Rectangle: Rounded Corners 365">
              <a:extLst>
                <a:ext uri="{FF2B5EF4-FFF2-40B4-BE49-F238E27FC236}">
                  <a16:creationId xmlns:a16="http://schemas.microsoft.com/office/drawing/2014/main" id="{9CB035BB-7D89-405C-AA4B-45F28CC7367A}"/>
                </a:ext>
              </a:extLst>
            </p:cNvPr>
            <p:cNvSpPr/>
            <p:nvPr/>
          </p:nvSpPr>
          <p:spPr bwMode="auto">
            <a:xfrm>
              <a:off x="10709136" y="2614512"/>
              <a:ext cx="974859" cy="974190"/>
            </a:xfrm>
            <a:prstGeom prst="roundRect">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67" name="Group 366">
              <a:extLst>
                <a:ext uri="{FF2B5EF4-FFF2-40B4-BE49-F238E27FC236}">
                  <a16:creationId xmlns:a16="http://schemas.microsoft.com/office/drawing/2014/main" id="{A2863F50-0AAC-4C49-A26A-3BCB617F1B14}"/>
                </a:ext>
              </a:extLst>
            </p:cNvPr>
            <p:cNvGrpSpPr/>
            <p:nvPr/>
          </p:nvGrpSpPr>
          <p:grpSpPr>
            <a:xfrm>
              <a:off x="10904663" y="2851700"/>
              <a:ext cx="583805" cy="499815"/>
              <a:chOff x="5888038" y="3135313"/>
              <a:chExt cx="1125538" cy="963612"/>
            </a:xfrm>
          </p:grpSpPr>
          <p:sp>
            <p:nvSpPr>
              <p:cNvPr id="368" name="Freeform 21">
                <a:extLst>
                  <a:ext uri="{FF2B5EF4-FFF2-40B4-BE49-F238E27FC236}">
                    <a16:creationId xmlns:a16="http://schemas.microsoft.com/office/drawing/2014/main" id="{7A01D638-C6A0-4E4E-B711-E1B023DD374C}"/>
                  </a:ext>
                </a:extLst>
              </p:cNvPr>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69" name="Freeform 22">
                <a:extLst>
                  <a:ext uri="{FF2B5EF4-FFF2-40B4-BE49-F238E27FC236}">
                    <a16:creationId xmlns:a16="http://schemas.microsoft.com/office/drawing/2014/main" id="{F9234607-A8C3-4956-846D-44070E63FAF4}"/>
                  </a:ext>
                </a:extLst>
              </p:cNvPr>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70" name="Rectangle 369">
                <a:extLst>
                  <a:ext uri="{FF2B5EF4-FFF2-40B4-BE49-F238E27FC236}">
                    <a16:creationId xmlns:a16="http://schemas.microsoft.com/office/drawing/2014/main" id="{AC30A465-E8B7-4B48-A1A4-6BEA6412ECF4}"/>
                  </a:ext>
                </a:extLst>
              </p:cNvPr>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71" name="Rectangle 370">
                <a:extLst>
                  <a:ext uri="{FF2B5EF4-FFF2-40B4-BE49-F238E27FC236}">
                    <a16:creationId xmlns:a16="http://schemas.microsoft.com/office/drawing/2014/main" id="{C20069BB-7532-4C2C-8C13-222E096ECAD8}"/>
                  </a:ext>
                </a:extLst>
              </p:cNvPr>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72" name="Rectangle 371">
                <a:extLst>
                  <a:ext uri="{FF2B5EF4-FFF2-40B4-BE49-F238E27FC236}">
                    <a16:creationId xmlns:a16="http://schemas.microsoft.com/office/drawing/2014/main" id="{29A64320-3E70-4A5A-9602-240586EB2E4F}"/>
                  </a:ext>
                </a:extLst>
              </p:cNvPr>
              <p:cNvSpPr>
                <a:spLocks noChangeArrowheads="1"/>
              </p:cNvSpPr>
              <p:nvPr/>
            </p:nvSpPr>
            <p:spPr bwMode="auto">
              <a:xfrm>
                <a:off x="6311900"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73" name="Rectangle 372">
                <a:extLst>
                  <a:ext uri="{FF2B5EF4-FFF2-40B4-BE49-F238E27FC236}">
                    <a16:creationId xmlns:a16="http://schemas.microsoft.com/office/drawing/2014/main" id="{E31BB4B2-AE7D-4059-B1C9-3C183EB044C0}"/>
                  </a:ext>
                </a:extLst>
              </p:cNvPr>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74" name="Rectangle 373">
                <a:extLst>
                  <a:ext uri="{FF2B5EF4-FFF2-40B4-BE49-F238E27FC236}">
                    <a16:creationId xmlns:a16="http://schemas.microsoft.com/office/drawing/2014/main" id="{AC9B8034-7533-4766-B9D7-0CC41684B7DB}"/>
                  </a:ext>
                </a:extLst>
              </p:cNvPr>
              <p:cNvSpPr>
                <a:spLocks noChangeArrowheads="1"/>
              </p:cNvSpPr>
              <p:nvPr/>
            </p:nvSpPr>
            <p:spPr bwMode="auto">
              <a:xfrm>
                <a:off x="6650038"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75" name="Rectangle 374">
                <a:extLst>
                  <a:ext uri="{FF2B5EF4-FFF2-40B4-BE49-F238E27FC236}">
                    <a16:creationId xmlns:a16="http://schemas.microsoft.com/office/drawing/2014/main" id="{7F93BE43-9318-4066-A96D-1BE2434A4EBF}"/>
                  </a:ext>
                </a:extLst>
              </p:cNvPr>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76" name="Rectangle 375">
                <a:extLst>
                  <a:ext uri="{FF2B5EF4-FFF2-40B4-BE49-F238E27FC236}">
                    <a16:creationId xmlns:a16="http://schemas.microsoft.com/office/drawing/2014/main" id="{062A5078-3E05-473B-96AB-610CFD19B41E}"/>
                  </a:ext>
                </a:extLst>
              </p:cNvPr>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77" name="Rectangle 376">
                <a:extLst>
                  <a:ext uri="{FF2B5EF4-FFF2-40B4-BE49-F238E27FC236}">
                    <a16:creationId xmlns:a16="http://schemas.microsoft.com/office/drawing/2014/main" id="{0D1011B9-643D-45F4-9DA4-E0742F0B43BA}"/>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78" name="Rectangle 377">
                <a:extLst>
                  <a:ext uri="{FF2B5EF4-FFF2-40B4-BE49-F238E27FC236}">
                    <a16:creationId xmlns:a16="http://schemas.microsoft.com/office/drawing/2014/main" id="{EB512BE9-15BD-4CD4-9045-8095819D0B26}"/>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79" name="Rectangle 378">
                <a:extLst>
                  <a:ext uri="{FF2B5EF4-FFF2-40B4-BE49-F238E27FC236}">
                    <a16:creationId xmlns:a16="http://schemas.microsoft.com/office/drawing/2014/main" id="{D51B41DB-0CF4-471C-87FD-37AE223E4996}"/>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80" name="Rectangle 379">
                <a:extLst>
                  <a:ext uri="{FF2B5EF4-FFF2-40B4-BE49-F238E27FC236}">
                    <a16:creationId xmlns:a16="http://schemas.microsoft.com/office/drawing/2014/main" id="{10A3F862-CB78-4A92-93E4-29499F835472}"/>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81" name="Rectangle 380">
                <a:extLst>
                  <a:ext uri="{FF2B5EF4-FFF2-40B4-BE49-F238E27FC236}">
                    <a16:creationId xmlns:a16="http://schemas.microsoft.com/office/drawing/2014/main" id="{B77B1806-6248-46FC-91F5-3CCD03ED31E0}"/>
                  </a:ext>
                </a:extLst>
              </p:cNvPr>
              <p:cNvSpPr>
                <a:spLocks noChangeArrowheads="1"/>
              </p:cNvSpPr>
              <p:nvPr/>
            </p:nvSpPr>
            <p:spPr bwMode="auto">
              <a:xfrm>
                <a:off x="5973763" y="38433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82" name="Rectangle 381">
                <a:extLst>
                  <a:ext uri="{FF2B5EF4-FFF2-40B4-BE49-F238E27FC236}">
                    <a16:creationId xmlns:a16="http://schemas.microsoft.com/office/drawing/2014/main" id="{7902386E-B08D-41DB-801E-F3CC78984426}"/>
                  </a:ext>
                </a:extLst>
              </p:cNvPr>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83" name="Rectangle 382">
                <a:extLst>
                  <a:ext uri="{FF2B5EF4-FFF2-40B4-BE49-F238E27FC236}">
                    <a16:creationId xmlns:a16="http://schemas.microsoft.com/office/drawing/2014/main" id="{02AA4D50-E5C5-439D-BE82-6EB50C0FB78B}"/>
                  </a:ext>
                </a:extLst>
              </p:cNvPr>
              <p:cNvSpPr>
                <a:spLocks noChangeArrowheads="1"/>
              </p:cNvSpPr>
              <p:nvPr/>
            </p:nvSpPr>
            <p:spPr bwMode="auto">
              <a:xfrm>
                <a:off x="6311900"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84" name="Rectangle 383">
                <a:extLst>
                  <a:ext uri="{FF2B5EF4-FFF2-40B4-BE49-F238E27FC236}">
                    <a16:creationId xmlns:a16="http://schemas.microsoft.com/office/drawing/2014/main" id="{88C06B86-2A5E-4B8A-83FF-4667CDBE567E}"/>
                  </a:ext>
                </a:extLst>
              </p:cNvPr>
              <p:cNvSpPr>
                <a:spLocks noChangeArrowheads="1"/>
              </p:cNvSpPr>
              <p:nvPr/>
            </p:nvSpPr>
            <p:spPr bwMode="auto">
              <a:xfrm>
                <a:off x="6650038"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85" name="Freeform 38">
                <a:extLst>
                  <a:ext uri="{FF2B5EF4-FFF2-40B4-BE49-F238E27FC236}">
                    <a16:creationId xmlns:a16="http://schemas.microsoft.com/office/drawing/2014/main" id="{FF7342E3-F635-4CB6-BE2C-6969BB762674}"/>
                  </a:ext>
                </a:extLst>
              </p:cNvPr>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86" name="Freeform 39">
                <a:extLst>
                  <a:ext uri="{FF2B5EF4-FFF2-40B4-BE49-F238E27FC236}">
                    <a16:creationId xmlns:a16="http://schemas.microsoft.com/office/drawing/2014/main" id="{0B40414D-6DDF-43E9-9E96-614DD7B14C71}"/>
                  </a:ext>
                </a:extLst>
              </p:cNvPr>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87" name="Freeform 40">
                <a:extLst>
                  <a:ext uri="{FF2B5EF4-FFF2-40B4-BE49-F238E27FC236}">
                    <a16:creationId xmlns:a16="http://schemas.microsoft.com/office/drawing/2014/main" id="{1D909EF1-EE8F-4B95-BDFE-1B9109B9F707}"/>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88" name="Freeform 41">
                <a:extLst>
                  <a:ext uri="{FF2B5EF4-FFF2-40B4-BE49-F238E27FC236}">
                    <a16:creationId xmlns:a16="http://schemas.microsoft.com/office/drawing/2014/main" id="{8C69E9B9-642C-47D5-A6FC-D7AA7880AF22}"/>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89" name="Freeform 42">
                <a:extLst>
                  <a:ext uri="{FF2B5EF4-FFF2-40B4-BE49-F238E27FC236}">
                    <a16:creationId xmlns:a16="http://schemas.microsoft.com/office/drawing/2014/main" id="{8CD5FB52-563F-4129-B163-454FBF6B3095}"/>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90" name="Freeform 43">
                <a:extLst>
                  <a:ext uri="{FF2B5EF4-FFF2-40B4-BE49-F238E27FC236}">
                    <a16:creationId xmlns:a16="http://schemas.microsoft.com/office/drawing/2014/main" id="{07ACA2B3-8FEE-4726-95F7-E69B11DF7E3D}"/>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91" name="Rectangle 390">
                <a:extLst>
                  <a:ext uri="{FF2B5EF4-FFF2-40B4-BE49-F238E27FC236}">
                    <a16:creationId xmlns:a16="http://schemas.microsoft.com/office/drawing/2014/main" id="{D831DF2F-7CF9-479D-BAC5-0C7F4DA6F930}"/>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92" name="Rectangle 391">
                <a:extLst>
                  <a:ext uri="{FF2B5EF4-FFF2-40B4-BE49-F238E27FC236}">
                    <a16:creationId xmlns:a16="http://schemas.microsoft.com/office/drawing/2014/main" id="{94130B90-8828-4AB1-A5BC-DAD32BCFA5BC}"/>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93" name="Rectangle 392">
                <a:extLst>
                  <a:ext uri="{FF2B5EF4-FFF2-40B4-BE49-F238E27FC236}">
                    <a16:creationId xmlns:a16="http://schemas.microsoft.com/office/drawing/2014/main" id="{EFAFF6A0-B43F-4FF6-B070-648D13078A52}"/>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94" name="Rectangle 393">
                <a:extLst>
                  <a:ext uri="{FF2B5EF4-FFF2-40B4-BE49-F238E27FC236}">
                    <a16:creationId xmlns:a16="http://schemas.microsoft.com/office/drawing/2014/main" id="{AA6530BE-46DB-43D1-A9A2-41A17A56094E}"/>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95" name="Freeform 48">
                <a:extLst>
                  <a:ext uri="{FF2B5EF4-FFF2-40B4-BE49-F238E27FC236}">
                    <a16:creationId xmlns:a16="http://schemas.microsoft.com/office/drawing/2014/main" id="{567BA44C-99A9-4AC4-AF82-2E83DD052949}"/>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96" name="Freeform 49">
                <a:extLst>
                  <a:ext uri="{FF2B5EF4-FFF2-40B4-BE49-F238E27FC236}">
                    <a16:creationId xmlns:a16="http://schemas.microsoft.com/office/drawing/2014/main" id="{B4B4971F-CEEF-4AD2-B249-F7746B14F463}"/>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grpSp>
        <p:grpSp>
          <p:nvGrpSpPr>
            <p:cNvPr id="427" name="Group 426">
              <a:extLst>
                <a:ext uri="{FF2B5EF4-FFF2-40B4-BE49-F238E27FC236}">
                  <a16:creationId xmlns:a16="http://schemas.microsoft.com/office/drawing/2014/main" id="{42F72F5A-3A59-4EDE-85C6-C1B0E636FCE4}"/>
                </a:ext>
              </a:extLst>
            </p:cNvPr>
            <p:cNvGrpSpPr/>
            <p:nvPr/>
          </p:nvGrpSpPr>
          <p:grpSpPr>
            <a:xfrm>
              <a:off x="6502049" y="2652225"/>
              <a:ext cx="858872" cy="854566"/>
              <a:chOff x="10534650" y="5259388"/>
              <a:chExt cx="633413" cy="630238"/>
            </a:xfrm>
          </p:grpSpPr>
          <p:sp>
            <p:nvSpPr>
              <p:cNvPr id="428" name="Oval 269">
                <a:extLst>
                  <a:ext uri="{FF2B5EF4-FFF2-40B4-BE49-F238E27FC236}">
                    <a16:creationId xmlns:a16="http://schemas.microsoft.com/office/drawing/2014/main" id="{D0455C24-9532-4910-87E4-373A22209AB0}"/>
                  </a:ext>
                </a:extLst>
              </p:cNvPr>
              <p:cNvSpPr>
                <a:spLocks noChangeArrowheads="1"/>
              </p:cNvSpPr>
              <p:nvPr/>
            </p:nvSpPr>
            <p:spPr bwMode="auto">
              <a:xfrm>
                <a:off x="10534650" y="5259388"/>
                <a:ext cx="633413" cy="630238"/>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353535"/>
                  </a:solidFill>
                  <a:latin typeface="Segoe UI Semilight"/>
                </a:endParaRPr>
              </a:p>
            </p:txBody>
          </p:sp>
          <p:sp>
            <p:nvSpPr>
              <p:cNvPr id="429" name="Oval 270">
                <a:extLst>
                  <a:ext uri="{FF2B5EF4-FFF2-40B4-BE49-F238E27FC236}">
                    <a16:creationId xmlns:a16="http://schemas.microsoft.com/office/drawing/2014/main" id="{CF3E567B-3FFD-424A-AD3C-3CBFA097344F}"/>
                  </a:ext>
                </a:extLst>
              </p:cNvPr>
              <p:cNvSpPr>
                <a:spLocks noChangeArrowheads="1"/>
              </p:cNvSpPr>
              <p:nvPr/>
            </p:nvSpPr>
            <p:spPr bwMode="auto">
              <a:xfrm>
                <a:off x="10579100" y="5307013"/>
                <a:ext cx="541338" cy="5381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353535"/>
                  </a:solidFill>
                  <a:latin typeface="Segoe UI Semilight"/>
                </a:endParaRPr>
              </a:p>
            </p:txBody>
          </p:sp>
          <p:sp>
            <p:nvSpPr>
              <p:cNvPr id="430" name="Oval 271">
                <a:extLst>
                  <a:ext uri="{FF2B5EF4-FFF2-40B4-BE49-F238E27FC236}">
                    <a16:creationId xmlns:a16="http://schemas.microsoft.com/office/drawing/2014/main" id="{D0A53015-5BF1-4E11-956B-9FCCB756C95B}"/>
                  </a:ext>
                </a:extLst>
              </p:cNvPr>
              <p:cNvSpPr>
                <a:spLocks noChangeArrowheads="1"/>
              </p:cNvSpPr>
              <p:nvPr/>
            </p:nvSpPr>
            <p:spPr bwMode="auto">
              <a:xfrm>
                <a:off x="10836275" y="5562600"/>
                <a:ext cx="30163" cy="269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353535"/>
                  </a:solidFill>
                  <a:latin typeface="Segoe UI Semilight"/>
                </a:endParaRPr>
              </a:p>
            </p:txBody>
          </p:sp>
          <p:sp>
            <p:nvSpPr>
              <p:cNvPr id="431" name="Line 272">
                <a:extLst>
                  <a:ext uri="{FF2B5EF4-FFF2-40B4-BE49-F238E27FC236}">
                    <a16:creationId xmlns:a16="http://schemas.microsoft.com/office/drawing/2014/main" id="{62C47CAE-B424-403D-948F-B235DD5549A7}"/>
                  </a:ext>
                </a:extLst>
              </p:cNvPr>
              <p:cNvSpPr>
                <a:spLocks noChangeShapeType="1"/>
              </p:cNvSpPr>
              <p:nvPr/>
            </p:nvSpPr>
            <p:spPr bwMode="auto">
              <a:xfrm>
                <a:off x="10850563" y="5322888"/>
                <a:ext cx="0" cy="504825"/>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225"/>
                <a:endParaRPr lang="en-US" sz="1765">
                  <a:solidFill>
                    <a:srgbClr val="353535"/>
                  </a:solidFill>
                  <a:latin typeface="Segoe UI Semilight"/>
                </a:endParaRPr>
              </a:p>
            </p:txBody>
          </p:sp>
          <p:sp>
            <p:nvSpPr>
              <p:cNvPr id="432" name="Line 273">
                <a:extLst>
                  <a:ext uri="{FF2B5EF4-FFF2-40B4-BE49-F238E27FC236}">
                    <a16:creationId xmlns:a16="http://schemas.microsoft.com/office/drawing/2014/main" id="{10D79980-453C-4878-B68A-EA4598DDE438}"/>
                  </a:ext>
                </a:extLst>
              </p:cNvPr>
              <p:cNvSpPr>
                <a:spLocks noChangeShapeType="1"/>
              </p:cNvSpPr>
              <p:nvPr/>
            </p:nvSpPr>
            <p:spPr bwMode="auto">
              <a:xfrm>
                <a:off x="10599738" y="5575300"/>
                <a:ext cx="503238" cy="0"/>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225"/>
                <a:endParaRPr lang="en-US" sz="1765">
                  <a:solidFill>
                    <a:srgbClr val="353535"/>
                  </a:solidFill>
                  <a:latin typeface="Segoe UI Semilight"/>
                </a:endParaRPr>
              </a:p>
            </p:txBody>
          </p:sp>
          <p:sp>
            <p:nvSpPr>
              <p:cNvPr id="433" name="Line 274">
                <a:extLst>
                  <a:ext uri="{FF2B5EF4-FFF2-40B4-BE49-F238E27FC236}">
                    <a16:creationId xmlns:a16="http://schemas.microsoft.com/office/drawing/2014/main" id="{5E1482D0-A8F1-4509-9750-DD1472511089}"/>
                  </a:ext>
                </a:extLst>
              </p:cNvPr>
              <p:cNvSpPr>
                <a:spLocks noChangeShapeType="1"/>
              </p:cNvSpPr>
              <p:nvPr/>
            </p:nvSpPr>
            <p:spPr bwMode="auto">
              <a:xfrm>
                <a:off x="10629900" y="5449888"/>
                <a:ext cx="439738" cy="249238"/>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225"/>
                <a:endParaRPr lang="en-US" sz="1765">
                  <a:solidFill>
                    <a:srgbClr val="353535"/>
                  </a:solidFill>
                  <a:latin typeface="Segoe UI Semilight"/>
                </a:endParaRPr>
              </a:p>
            </p:txBody>
          </p:sp>
          <p:sp>
            <p:nvSpPr>
              <p:cNvPr id="434" name="Line 275">
                <a:extLst>
                  <a:ext uri="{FF2B5EF4-FFF2-40B4-BE49-F238E27FC236}">
                    <a16:creationId xmlns:a16="http://schemas.microsoft.com/office/drawing/2014/main" id="{B2BE6218-5640-4BA4-805F-F50EF9B7CB2E}"/>
                  </a:ext>
                </a:extLst>
              </p:cNvPr>
              <p:cNvSpPr>
                <a:spLocks noChangeShapeType="1"/>
              </p:cNvSpPr>
              <p:nvPr/>
            </p:nvSpPr>
            <p:spPr bwMode="auto">
              <a:xfrm flipV="1">
                <a:off x="10726738" y="5357813"/>
                <a:ext cx="249238" cy="43656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225"/>
                <a:endParaRPr lang="en-US" sz="1765">
                  <a:solidFill>
                    <a:srgbClr val="353535"/>
                  </a:solidFill>
                  <a:latin typeface="Segoe UI Semilight"/>
                </a:endParaRPr>
              </a:p>
            </p:txBody>
          </p:sp>
          <p:sp>
            <p:nvSpPr>
              <p:cNvPr id="435" name="Line 276">
                <a:extLst>
                  <a:ext uri="{FF2B5EF4-FFF2-40B4-BE49-F238E27FC236}">
                    <a16:creationId xmlns:a16="http://schemas.microsoft.com/office/drawing/2014/main" id="{A0BB9273-0A4C-49FE-A168-0068453E821B}"/>
                  </a:ext>
                </a:extLst>
              </p:cNvPr>
              <p:cNvSpPr>
                <a:spLocks noChangeShapeType="1"/>
              </p:cNvSpPr>
              <p:nvPr/>
            </p:nvSpPr>
            <p:spPr bwMode="auto">
              <a:xfrm>
                <a:off x="10723563" y="5357813"/>
                <a:ext cx="252413" cy="43656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225"/>
                <a:endParaRPr lang="en-US" sz="1765">
                  <a:solidFill>
                    <a:srgbClr val="353535"/>
                  </a:solidFill>
                  <a:latin typeface="Segoe UI Semilight"/>
                </a:endParaRPr>
              </a:p>
            </p:txBody>
          </p:sp>
          <p:sp>
            <p:nvSpPr>
              <p:cNvPr id="436" name="Line 277">
                <a:extLst>
                  <a:ext uri="{FF2B5EF4-FFF2-40B4-BE49-F238E27FC236}">
                    <a16:creationId xmlns:a16="http://schemas.microsoft.com/office/drawing/2014/main" id="{4F844CBF-C561-4957-99DE-D026C7F6E3FA}"/>
                  </a:ext>
                </a:extLst>
              </p:cNvPr>
              <p:cNvSpPr>
                <a:spLocks noChangeShapeType="1"/>
              </p:cNvSpPr>
              <p:nvPr/>
            </p:nvSpPr>
            <p:spPr bwMode="auto">
              <a:xfrm flipV="1">
                <a:off x="10629900" y="5449888"/>
                <a:ext cx="439738" cy="25241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225"/>
                <a:endParaRPr lang="en-US" sz="1765">
                  <a:solidFill>
                    <a:srgbClr val="353535"/>
                  </a:solidFill>
                  <a:latin typeface="Segoe UI Semilight"/>
                </a:endParaRPr>
              </a:p>
            </p:txBody>
          </p:sp>
          <p:sp>
            <p:nvSpPr>
              <p:cNvPr id="437" name="Oval 278">
                <a:extLst>
                  <a:ext uri="{FF2B5EF4-FFF2-40B4-BE49-F238E27FC236}">
                    <a16:creationId xmlns:a16="http://schemas.microsoft.com/office/drawing/2014/main" id="{9F51EBEB-1C75-468D-B0BC-B03B8A4EEDC1}"/>
                  </a:ext>
                </a:extLst>
              </p:cNvPr>
              <p:cNvSpPr>
                <a:spLocks noChangeArrowheads="1"/>
              </p:cNvSpPr>
              <p:nvPr/>
            </p:nvSpPr>
            <p:spPr bwMode="auto">
              <a:xfrm>
                <a:off x="10644188" y="5372100"/>
                <a:ext cx="411163" cy="4079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353535"/>
                  </a:solidFill>
                  <a:latin typeface="Segoe UI Semilight"/>
                </a:endParaRPr>
              </a:p>
            </p:txBody>
          </p:sp>
          <p:sp>
            <p:nvSpPr>
              <p:cNvPr id="438" name="Oval 279">
                <a:extLst>
                  <a:ext uri="{FF2B5EF4-FFF2-40B4-BE49-F238E27FC236}">
                    <a16:creationId xmlns:a16="http://schemas.microsoft.com/office/drawing/2014/main" id="{FBC1D57A-A21D-47E8-9D8B-E6B786AB5FBD}"/>
                  </a:ext>
                </a:extLst>
              </p:cNvPr>
              <p:cNvSpPr>
                <a:spLocks noChangeArrowheads="1"/>
              </p:cNvSpPr>
              <p:nvPr/>
            </p:nvSpPr>
            <p:spPr bwMode="auto">
              <a:xfrm>
                <a:off x="10836275" y="5562600"/>
                <a:ext cx="30163" cy="269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353535"/>
                  </a:solidFill>
                  <a:latin typeface="Segoe UI Semilight"/>
                </a:endParaRPr>
              </a:p>
            </p:txBody>
          </p:sp>
          <p:sp>
            <p:nvSpPr>
              <p:cNvPr id="439" name="Line 280">
                <a:extLst>
                  <a:ext uri="{FF2B5EF4-FFF2-40B4-BE49-F238E27FC236}">
                    <a16:creationId xmlns:a16="http://schemas.microsoft.com/office/drawing/2014/main" id="{3BC402A6-B25D-4418-85E5-3E7179FA84BC}"/>
                  </a:ext>
                </a:extLst>
              </p:cNvPr>
              <p:cNvSpPr>
                <a:spLocks noChangeShapeType="1"/>
              </p:cNvSpPr>
              <p:nvPr/>
            </p:nvSpPr>
            <p:spPr bwMode="auto">
              <a:xfrm flipH="1" flipV="1">
                <a:off x="10694988" y="5422900"/>
                <a:ext cx="155575" cy="152400"/>
              </a:xfrm>
              <a:prstGeom prst="line">
                <a:avLst/>
              </a:prstGeom>
              <a:noFill/>
              <a:ln w="635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225"/>
                <a:endParaRPr lang="en-US" sz="1765">
                  <a:solidFill>
                    <a:srgbClr val="353535"/>
                  </a:solidFill>
                  <a:latin typeface="Segoe UI Semilight"/>
                </a:endParaRPr>
              </a:p>
            </p:txBody>
          </p:sp>
          <p:sp>
            <p:nvSpPr>
              <p:cNvPr id="440" name="Line 281">
                <a:extLst>
                  <a:ext uri="{FF2B5EF4-FFF2-40B4-BE49-F238E27FC236}">
                    <a16:creationId xmlns:a16="http://schemas.microsoft.com/office/drawing/2014/main" id="{0877EF9F-0248-49CC-89A7-43DA3CB87797}"/>
                  </a:ext>
                </a:extLst>
              </p:cNvPr>
              <p:cNvSpPr>
                <a:spLocks noChangeShapeType="1"/>
              </p:cNvSpPr>
              <p:nvPr/>
            </p:nvSpPr>
            <p:spPr bwMode="auto">
              <a:xfrm>
                <a:off x="10850563" y="5575300"/>
                <a:ext cx="115888" cy="0"/>
              </a:xfrm>
              <a:prstGeom prst="line">
                <a:avLst/>
              </a:prstGeom>
              <a:noFill/>
              <a:ln w="635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225"/>
                <a:endParaRPr lang="en-US" sz="1765">
                  <a:solidFill>
                    <a:srgbClr val="353535"/>
                  </a:solidFill>
                  <a:latin typeface="Segoe UI Semilight"/>
                </a:endParaRPr>
              </a:p>
            </p:txBody>
          </p:sp>
          <p:sp>
            <p:nvSpPr>
              <p:cNvPr id="441" name="Line 282">
                <a:extLst>
                  <a:ext uri="{FF2B5EF4-FFF2-40B4-BE49-F238E27FC236}">
                    <a16:creationId xmlns:a16="http://schemas.microsoft.com/office/drawing/2014/main" id="{E7A73509-4206-41CF-8B4D-AB19093699D4}"/>
                  </a:ext>
                </a:extLst>
              </p:cNvPr>
              <p:cNvSpPr>
                <a:spLocks noChangeShapeType="1"/>
              </p:cNvSpPr>
              <p:nvPr/>
            </p:nvSpPr>
            <p:spPr bwMode="auto">
              <a:xfrm flipH="1">
                <a:off x="10694988" y="5541963"/>
                <a:ext cx="188913" cy="187325"/>
              </a:xfrm>
              <a:prstGeom prst="line">
                <a:avLst/>
              </a:prstGeom>
              <a:noFill/>
              <a:ln w="6350" cap="rnd">
                <a:solidFill>
                  <a:srgbClr val="E81123"/>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225"/>
                <a:endParaRPr lang="en-US" sz="1765">
                  <a:solidFill>
                    <a:srgbClr val="353535"/>
                  </a:solidFill>
                  <a:latin typeface="Segoe UI Semilight"/>
                </a:endParaRPr>
              </a:p>
            </p:txBody>
          </p:sp>
        </p:grpSp>
        <p:grpSp>
          <p:nvGrpSpPr>
            <p:cNvPr id="446" name="Group 445">
              <a:extLst>
                <a:ext uri="{FF2B5EF4-FFF2-40B4-BE49-F238E27FC236}">
                  <a16:creationId xmlns:a16="http://schemas.microsoft.com/office/drawing/2014/main" id="{FD413332-5DAA-4496-A849-B818E82D2845}"/>
                </a:ext>
              </a:extLst>
            </p:cNvPr>
            <p:cNvGrpSpPr/>
            <p:nvPr/>
          </p:nvGrpSpPr>
          <p:grpSpPr>
            <a:xfrm>
              <a:off x="8547295" y="2851700"/>
              <a:ext cx="917482" cy="499815"/>
              <a:chOff x="8484563" y="2851700"/>
              <a:chExt cx="917482" cy="499815"/>
            </a:xfrm>
          </p:grpSpPr>
          <p:grpSp>
            <p:nvGrpSpPr>
              <p:cNvPr id="397" name="Group 396">
                <a:extLst>
                  <a:ext uri="{FF2B5EF4-FFF2-40B4-BE49-F238E27FC236}">
                    <a16:creationId xmlns:a16="http://schemas.microsoft.com/office/drawing/2014/main" id="{74EB9E97-5882-47FC-8A97-DDE82E2391E3}"/>
                  </a:ext>
                </a:extLst>
              </p:cNvPr>
              <p:cNvGrpSpPr/>
              <p:nvPr/>
            </p:nvGrpSpPr>
            <p:grpSpPr>
              <a:xfrm>
                <a:off x="8818240" y="2851700"/>
                <a:ext cx="583805" cy="499815"/>
                <a:chOff x="5888038" y="3135313"/>
                <a:chExt cx="1125538" cy="963612"/>
              </a:xfrm>
            </p:grpSpPr>
            <p:sp>
              <p:nvSpPr>
                <p:cNvPr id="398" name="Freeform 21">
                  <a:extLst>
                    <a:ext uri="{FF2B5EF4-FFF2-40B4-BE49-F238E27FC236}">
                      <a16:creationId xmlns:a16="http://schemas.microsoft.com/office/drawing/2014/main" id="{9C178E68-D340-4D54-A742-64D899FA9E60}"/>
                    </a:ext>
                  </a:extLst>
                </p:cNvPr>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399" name="Freeform 22">
                  <a:extLst>
                    <a:ext uri="{FF2B5EF4-FFF2-40B4-BE49-F238E27FC236}">
                      <a16:creationId xmlns:a16="http://schemas.microsoft.com/office/drawing/2014/main" id="{923A5203-85E8-4459-97D8-60AC759A485F}"/>
                    </a:ext>
                  </a:extLst>
                </p:cNvPr>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00" name="Rectangle 399">
                  <a:extLst>
                    <a:ext uri="{FF2B5EF4-FFF2-40B4-BE49-F238E27FC236}">
                      <a16:creationId xmlns:a16="http://schemas.microsoft.com/office/drawing/2014/main" id="{4F2CB20C-FE81-410A-BED6-77344BD7162D}"/>
                    </a:ext>
                  </a:extLst>
                </p:cNvPr>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01" name="Rectangle 400">
                  <a:extLst>
                    <a:ext uri="{FF2B5EF4-FFF2-40B4-BE49-F238E27FC236}">
                      <a16:creationId xmlns:a16="http://schemas.microsoft.com/office/drawing/2014/main" id="{2A784873-C1FE-48F1-B79E-DF3391686710}"/>
                    </a:ext>
                  </a:extLst>
                </p:cNvPr>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02" name="Rectangle 401">
                  <a:extLst>
                    <a:ext uri="{FF2B5EF4-FFF2-40B4-BE49-F238E27FC236}">
                      <a16:creationId xmlns:a16="http://schemas.microsoft.com/office/drawing/2014/main" id="{069458DF-1944-441A-99FE-B951EE463F1D}"/>
                    </a:ext>
                  </a:extLst>
                </p:cNvPr>
                <p:cNvSpPr>
                  <a:spLocks noChangeArrowheads="1"/>
                </p:cNvSpPr>
                <p:nvPr/>
              </p:nvSpPr>
              <p:spPr bwMode="auto">
                <a:xfrm>
                  <a:off x="6311900" y="3613150"/>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03" name="Rectangle 402">
                  <a:extLst>
                    <a:ext uri="{FF2B5EF4-FFF2-40B4-BE49-F238E27FC236}">
                      <a16:creationId xmlns:a16="http://schemas.microsoft.com/office/drawing/2014/main" id="{A0A4A9BF-0139-46CE-B7FC-72DDA15942AB}"/>
                    </a:ext>
                  </a:extLst>
                </p:cNvPr>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04" name="Rectangle 403">
                  <a:extLst>
                    <a:ext uri="{FF2B5EF4-FFF2-40B4-BE49-F238E27FC236}">
                      <a16:creationId xmlns:a16="http://schemas.microsoft.com/office/drawing/2014/main" id="{03882748-E3BC-4A76-8B99-5AEAF3E985F7}"/>
                    </a:ext>
                  </a:extLst>
                </p:cNvPr>
                <p:cNvSpPr>
                  <a:spLocks noChangeArrowheads="1"/>
                </p:cNvSpPr>
                <p:nvPr/>
              </p:nvSpPr>
              <p:spPr bwMode="auto">
                <a:xfrm>
                  <a:off x="6650038" y="3613150"/>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05" name="Rectangle 404">
                  <a:extLst>
                    <a:ext uri="{FF2B5EF4-FFF2-40B4-BE49-F238E27FC236}">
                      <a16:creationId xmlns:a16="http://schemas.microsoft.com/office/drawing/2014/main" id="{5D8D6F64-BE64-492C-B91F-8AC6E4361259}"/>
                    </a:ext>
                  </a:extLst>
                </p:cNvPr>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06" name="Rectangle 405">
                  <a:extLst>
                    <a:ext uri="{FF2B5EF4-FFF2-40B4-BE49-F238E27FC236}">
                      <a16:creationId xmlns:a16="http://schemas.microsoft.com/office/drawing/2014/main" id="{F96F135D-C162-4468-A77E-9D014BCA6919}"/>
                    </a:ext>
                  </a:extLst>
                </p:cNvPr>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07" name="Rectangle 406">
                  <a:extLst>
                    <a:ext uri="{FF2B5EF4-FFF2-40B4-BE49-F238E27FC236}">
                      <a16:creationId xmlns:a16="http://schemas.microsoft.com/office/drawing/2014/main" id="{5A3809E2-808C-426D-A916-70572B02C473}"/>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08" name="Rectangle 407">
                  <a:extLst>
                    <a:ext uri="{FF2B5EF4-FFF2-40B4-BE49-F238E27FC236}">
                      <a16:creationId xmlns:a16="http://schemas.microsoft.com/office/drawing/2014/main" id="{432A1961-DC6D-46F5-997C-647423EFF48D}"/>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09" name="Rectangle 408">
                  <a:extLst>
                    <a:ext uri="{FF2B5EF4-FFF2-40B4-BE49-F238E27FC236}">
                      <a16:creationId xmlns:a16="http://schemas.microsoft.com/office/drawing/2014/main" id="{ACA8D253-DDF6-439A-BE6A-B3189AE57B07}"/>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10" name="Rectangle 409">
                  <a:extLst>
                    <a:ext uri="{FF2B5EF4-FFF2-40B4-BE49-F238E27FC236}">
                      <a16:creationId xmlns:a16="http://schemas.microsoft.com/office/drawing/2014/main" id="{8CA4020E-50E4-4937-87E7-A939C8CB04FC}"/>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11" name="Rectangle 410">
                  <a:extLst>
                    <a:ext uri="{FF2B5EF4-FFF2-40B4-BE49-F238E27FC236}">
                      <a16:creationId xmlns:a16="http://schemas.microsoft.com/office/drawing/2014/main" id="{C6001965-AA10-4A31-BDF9-15BC75013FA2}"/>
                    </a:ext>
                  </a:extLst>
                </p:cNvPr>
                <p:cNvSpPr>
                  <a:spLocks noChangeArrowheads="1"/>
                </p:cNvSpPr>
                <p:nvPr/>
              </p:nvSpPr>
              <p:spPr bwMode="auto">
                <a:xfrm>
                  <a:off x="5973763" y="3843338"/>
                  <a:ext cx="282575"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12" name="Rectangle 411">
                  <a:extLst>
                    <a:ext uri="{FF2B5EF4-FFF2-40B4-BE49-F238E27FC236}">
                      <a16:creationId xmlns:a16="http://schemas.microsoft.com/office/drawing/2014/main" id="{A87EDE0F-BDBE-4D94-B09C-CD89E0C7BA5B}"/>
                    </a:ext>
                  </a:extLst>
                </p:cNvPr>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13" name="Rectangle 412">
                  <a:extLst>
                    <a:ext uri="{FF2B5EF4-FFF2-40B4-BE49-F238E27FC236}">
                      <a16:creationId xmlns:a16="http://schemas.microsoft.com/office/drawing/2014/main" id="{D389347A-4412-4EB6-B08A-D156D9F109D3}"/>
                    </a:ext>
                  </a:extLst>
                </p:cNvPr>
                <p:cNvSpPr>
                  <a:spLocks noChangeArrowheads="1"/>
                </p:cNvSpPr>
                <p:nvPr/>
              </p:nvSpPr>
              <p:spPr bwMode="auto">
                <a:xfrm>
                  <a:off x="6311900" y="3843338"/>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14" name="Rectangle 413">
                  <a:extLst>
                    <a:ext uri="{FF2B5EF4-FFF2-40B4-BE49-F238E27FC236}">
                      <a16:creationId xmlns:a16="http://schemas.microsoft.com/office/drawing/2014/main" id="{93A60534-1381-42D4-904B-3A7847C5D815}"/>
                    </a:ext>
                  </a:extLst>
                </p:cNvPr>
                <p:cNvSpPr>
                  <a:spLocks noChangeArrowheads="1"/>
                </p:cNvSpPr>
                <p:nvPr/>
              </p:nvSpPr>
              <p:spPr bwMode="auto">
                <a:xfrm>
                  <a:off x="6650038" y="3843338"/>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15" name="Freeform 38">
                  <a:extLst>
                    <a:ext uri="{FF2B5EF4-FFF2-40B4-BE49-F238E27FC236}">
                      <a16:creationId xmlns:a16="http://schemas.microsoft.com/office/drawing/2014/main" id="{852C311D-6227-489B-B16E-55CEB04AA725}"/>
                    </a:ext>
                  </a:extLst>
                </p:cNvPr>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16" name="Freeform 39">
                  <a:extLst>
                    <a:ext uri="{FF2B5EF4-FFF2-40B4-BE49-F238E27FC236}">
                      <a16:creationId xmlns:a16="http://schemas.microsoft.com/office/drawing/2014/main" id="{860B206B-B3B8-4A19-9F10-1488FE4B6C47}"/>
                    </a:ext>
                  </a:extLst>
                </p:cNvPr>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17" name="Freeform 40">
                  <a:extLst>
                    <a:ext uri="{FF2B5EF4-FFF2-40B4-BE49-F238E27FC236}">
                      <a16:creationId xmlns:a16="http://schemas.microsoft.com/office/drawing/2014/main" id="{BCD61346-92BC-436A-9CDB-B59309617528}"/>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18" name="Freeform 41">
                  <a:extLst>
                    <a:ext uri="{FF2B5EF4-FFF2-40B4-BE49-F238E27FC236}">
                      <a16:creationId xmlns:a16="http://schemas.microsoft.com/office/drawing/2014/main" id="{52B7D22E-34A8-48F3-89CA-7230E066DE7B}"/>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19" name="Freeform 42">
                  <a:extLst>
                    <a:ext uri="{FF2B5EF4-FFF2-40B4-BE49-F238E27FC236}">
                      <a16:creationId xmlns:a16="http://schemas.microsoft.com/office/drawing/2014/main" id="{DF6A8D5F-E45B-43A2-8539-31064A6704BF}"/>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20" name="Freeform 43">
                  <a:extLst>
                    <a:ext uri="{FF2B5EF4-FFF2-40B4-BE49-F238E27FC236}">
                      <a16:creationId xmlns:a16="http://schemas.microsoft.com/office/drawing/2014/main" id="{CF2E0D33-AE64-4569-BB34-FCA6C22BC887}"/>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21" name="Rectangle 420">
                  <a:extLst>
                    <a:ext uri="{FF2B5EF4-FFF2-40B4-BE49-F238E27FC236}">
                      <a16:creationId xmlns:a16="http://schemas.microsoft.com/office/drawing/2014/main" id="{A67DB88F-C378-4D4E-B02A-2B1F9AD9878A}"/>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22" name="Rectangle 421">
                  <a:extLst>
                    <a:ext uri="{FF2B5EF4-FFF2-40B4-BE49-F238E27FC236}">
                      <a16:creationId xmlns:a16="http://schemas.microsoft.com/office/drawing/2014/main" id="{7448A225-7929-4389-AD76-017B9C5579A0}"/>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23" name="Rectangle 422">
                  <a:extLst>
                    <a:ext uri="{FF2B5EF4-FFF2-40B4-BE49-F238E27FC236}">
                      <a16:creationId xmlns:a16="http://schemas.microsoft.com/office/drawing/2014/main" id="{93338F6D-E8C5-4233-8DED-D019D822663A}"/>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24" name="Rectangle 423">
                  <a:extLst>
                    <a:ext uri="{FF2B5EF4-FFF2-40B4-BE49-F238E27FC236}">
                      <a16:creationId xmlns:a16="http://schemas.microsoft.com/office/drawing/2014/main" id="{7E83C7AA-D6F8-476E-9E1C-BE70BB2A9917}"/>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25" name="Freeform 48">
                  <a:extLst>
                    <a:ext uri="{FF2B5EF4-FFF2-40B4-BE49-F238E27FC236}">
                      <a16:creationId xmlns:a16="http://schemas.microsoft.com/office/drawing/2014/main" id="{EAF88575-3600-4857-B10E-C2EBFA2EAFBE}"/>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sp>
              <p:nvSpPr>
                <p:cNvPr id="426" name="Freeform 49">
                  <a:extLst>
                    <a:ext uri="{FF2B5EF4-FFF2-40B4-BE49-F238E27FC236}">
                      <a16:creationId xmlns:a16="http://schemas.microsoft.com/office/drawing/2014/main" id="{55D77222-2369-4805-AABD-AEB93B24C976}"/>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Calibri" panose="020F0502020204030204"/>
                  </a:endParaRPr>
                </a:p>
              </p:txBody>
            </p:sp>
          </p:grpSp>
          <p:grpSp>
            <p:nvGrpSpPr>
              <p:cNvPr id="190" name="Group 4">
                <a:extLst>
                  <a:ext uri="{FF2B5EF4-FFF2-40B4-BE49-F238E27FC236}">
                    <a16:creationId xmlns:a16="http://schemas.microsoft.com/office/drawing/2014/main" id="{80243494-C544-4D95-AA25-7BD86FE51D3E}"/>
                  </a:ext>
                </a:extLst>
              </p:cNvPr>
              <p:cNvGrpSpPr>
                <a:grpSpLocks noChangeAspect="1"/>
              </p:cNvGrpSpPr>
              <p:nvPr/>
            </p:nvGrpSpPr>
            <p:grpSpPr bwMode="auto">
              <a:xfrm rot="2700000">
                <a:off x="8588544" y="2854660"/>
                <a:ext cx="323851" cy="531813"/>
                <a:chOff x="4714" y="2045"/>
                <a:chExt cx="204" cy="335"/>
              </a:xfrm>
            </p:grpSpPr>
            <p:sp>
              <p:nvSpPr>
                <p:cNvPr id="442" name="Oval 5">
                  <a:extLst>
                    <a:ext uri="{FF2B5EF4-FFF2-40B4-BE49-F238E27FC236}">
                      <a16:creationId xmlns:a16="http://schemas.microsoft.com/office/drawing/2014/main" id="{0F6138BB-AAAC-4091-BF1B-D948C8B916B6}"/>
                    </a:ext>
                  </a:extLst>
                </p:cNvPr>
                <p:cNvSpPr>
                  <a:spLocks noChangeArrowheads="1"/>
                </p:cNvSpPr>
                <p:nvPr/>
              </p:nvSpPr>
              <p:spPr bwMode="auto">
                <a:xfrm>
                  <a:off x="4714" y="2045"/>
                  <a:ext cx="204" cy="203"/>
                </a:xfrm>
                <a:prstGeom prst="ellipse">
                  <a:avLst/>
                </a:pr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353535"/>
                    </a:solidFill>
                    <a:latin typeface="Segoe UI Semilight"/>
                  </a:endParaRPr>
                </a:p>
              </p:txBody>
            </p:sp>
            <p:sp>
              <p:nvSpPr>
                <p:cNvPr id="443" name="Freeform 6">
                  <a:extLst>
                    <a:ext uri="{FF2B5EF4-FFF2-40B4-BE49-F238E27FC236}">
                      <a16:creationId xmlns:a16="http://schemas.microsoft.com/office/drawing/2014/main" id="{5D973B07-9286-48E9-A8CE-5E81F6A4AD67}"/>
                    </a:ext>
                  </a:extLst>
                </p:cNvPr>
                <p:cNvSpPr>
                  <a:spLocks/>
                </p:cNvSpPr>
                <p:nvPr/>
              </p:nvSpPr>
              <p:spPr bwMode="auto">
                <a:xfrm>
                  <a:off x="4789" y="2212"/>
                  <a:ext cx="55" cy="168"/>
                </a:xfrm>
                <a:custGeom>
                  <a:avLst/>
                  <a:gdLst>
                    <a:gd name="T0" fmla="*/ 0 w 40"/>
                    <a:gd name="T1" fmla="*/ 0 h 122"/>
                    <a:gd name="T2" fmla="*/ 0 w 40"/>
                    <a:gd name="T3" fmla="*/ 102 h 122"/>
                    <a:gd name="T4" fmla="*/ 0 w 40"/>
                    <a:gd name="T5" fmla="*/ 102 h 122"/>
                    <a:gd name="T6" fmla="*/ 20 w 40"/>
                    <a:gd name="T7" fmla="*/ 122 h 122"/>
                    <a:gd name="T8" fmla="*/ 40 w 40"/>
                    <a:gd name="T9" fmla="*/ 102 h 122"/>
                    <a:gd name="T10" fmla="*/ 40 w 40"/>
                    <a:gd name="T11" fmla="*/ 102 h 122"/>
                    <a:gd name="T12" fmla="*/ 40 w 40"/>
                    <a:gd name="T13" fmla="*/ 0 h 122"/>
                    <a:gd name="T14" fmla="*/ 0 w 40"/>
                    <a:gd name="T15" fmla="*/ 0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122">
                      <a:moveTo>
                        <a:pt x="0" y="0"/>
                      </a:moveTo>
                      <a:cubicBezTo>
                        <a:pt x="0" y="102"/>
                        <a:pt x="0" y="102"/>
                        <a:pt x="0" y="102"/>
                      </a:cubicBezTo>
                      <a:cubicBezTo>
                        <a:pt x="0" y="102"/>
                        <a:pt x="0" y="102"/>
                        <a:pt x="0" y="102"/>
                      </a:cubicBezTo>
                      <a:cubicBezTo>
                        <a:pt x="0" y="113"/>
                        <a:pt x="9" y="122"/>
                        <a:pt x="20" y="122"/>
                      </a:cubicBezTo>
                      <a:cubicBezTo>
                        <a:pt x="31" y="122"/>
                        <a:pt x="40" y="113"/>
                        <a:pt x="40" y="102"/>
                      </a:cubicBezTo>
                      <a:cubicBezTo>
                        <a:pt x="40" y="102"/>
                        <a:pt x="40" y="102"/>
                        <a:pt x="40" y="102"/>
                      </a:cubicBezTo>
                      <a:cubicBezTo>
                        <a:pt x="40" y="0"/>
                        <a:pt x="40" y="0"/>
                        <a:pt x="40" y="0"/>
                      </a:cubicBezTo>
                      <a:lnTo>
                        <a:pt x="0" y="0"/>
                      </a:ln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353535"/>
                    </a:solidFill>
                    <a:latin typeface="Segoe UI Semilight"/>
                  </a:endParaRPr>
                </a:p>
              </p:txBody>
            </p:sp>
            <p:sp>
              <p:nvSpPr>
                <p:cNvPr id="444" name="Oval 7">
                  <a:extLst>
                    <a:ext uri="{FF2B5EF4-FFF2-40B4-BE49-F238E27FC236}">
                      <a16:creationId xmlns:a16="http://schemas.microsoft.com/office/drawing/2014/main" id="{C4BE7456-876E-4740-8A30-2CFB91CE0875}"/>
                    </a:ext>
                  </a:extLst>
                </p:cNvPr>
                <p:cNvSpPr>
                  <a:spLocks noChangeArrowheads="1"/>
                </p:cNvSpPr>
                <p:nvPr/>
              </p:nvSpPr>
              <p:spPr bwMode="auto">
                <a:xfrm>
                  <a:off x="4742" y="2072"/>
                  <a:ext cx="149" cy="149"/>
                </a:xfrm>
                <a:prstGeom prst="ellipse">
                  <a:avLst/>
                </a:pr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353535"/>
                    </a:solidFill>
                    <a:latin typeface="Segoe UI Semilight"/>
                  </a:endParaRPr>
                </a:p>
              </p:txBody>
            </p:sp>
            <p:sp>
              <p:nvSpPr>
                <p:cNvPr id="445" name="Freeform 8">
                  <a:extLst>
                    <a:ext uri="{FF2B5EF4-FFF2-40B4-BE49-F238E27FC236}">
                      <a16:creationId xmlns:a16="http://schemas.microsoft.com/office/drawing/2014/main" id="{A38146FB-EF0B-4F8F-9AA9-AF2201C5973D}"/>
                    </a:ext>
                  </a:extLst>
                </p:cNvPr>
                <p:cNvSpPr>
                  <a:spLocks/>
                </p:cNvSpPr>
                <p:nvPr/>
              </p:nvSpPr>
              <p:spPr bwMode="auto">
                <a:xfrm>
                  <a:off x="4791" y="2072"/>
                  <a:ext cx="100" cy="149"/>
                </a:xfrm>
                <a:custGeom>
                  <a:avLst/>
                  <a:gdLst>
                    <a:gd name="T0" fmla="*/ 18 w 72"/>
                    <a:gd name="T1" fmla="*/ 0 h 108"/>
                    <a:gd name="T2" fmla="*/ 7 w 72"/>
                    <a:gd name="T3" fmla="*/ 1 h 108"/>
                    <a:gd name="T4" fmla="*/ 0 w 72"/>
                    <a:gd name="T5" fmla="*/ 42 h 108"/>
                    <a:gd name="T6" fmla="*/ 19 w 72"/>
                    <a:gd name="T7" fmla="*/ 108 h 108"/>
                    <a:gd name="T8" fmla="*/ 72 w 72"/>
                    <a:gd name="T9" fmla="*/ 54 h 108"/>
                    <a:gd name="T10" fmla="*/ 18 w 72"/>
                    <a:gd name="T11" fmla="*/ 0 h 108"/>
                  </a:gdLst>
                  <a:ahLst/>
                  <a:cxnLst>
                    <a:cxn ang="0">
                      <a:pos x="T0" y="T1"/>
                    </a:cxn>
                    <a:cxn ang="0">
                      <a:pos x="T2" y="T3"/>
                    </a:cxn>
                    <a:cxn ang="0">
                      <a:pos x="T4" y="T5"/>
                    </a:cxn>
                    <a:cxn ang="0">
                      <a:pos x="T6" y="T7"/>
                    </a:cxn>
                    <a:cxn ang="0">
                      <a:pos x="T8" y="T9"/>
                    </a:cxn>
                    <a:cxn ang="0">
                      <a:pos x="T10" y="T11"/>
                    </a:cxn>
                  </a:cxnLst>
                  <a:rect l="0" t="0" r="r" b="b"/>
                  <a:pathLst>
                    <a:path w="72" h="108">
                      <a:moveTo>
                        <a:pt x="18" y="0"/>
                      </a:moveTo>
                      <a:cubicBezTo>
                        <a:pt x="14" y="0"/>
                        <a:pt x="10" y="0"/>
                        <a:pt x="7" y="1"/>
                      </a:cubicBezTo>
                      <a:cubicBezTo>
                        <a:pt x="3" y="13"/>
                        <a:pt x="0" y="27"/>
                        <a:pt x="0" y="42"/>
                      </a:cubicBezTo>
                      <a:cubicBezTo>
                        <a:pt x="0" y="68"/>
                        <a:pt x="8" y="92"/>
                        <a:pt x="19" y="108"/>
                      </a:cubicBezTo>
                      <a:cubicBezTo>
                        <a:pt x="48" y="107"/>
                        <a:pt x="72" y="83"/>
                        <a:pt x="72" y="54"/>
                      </a:cubicBezTo>
                      <a:cubicBezTo>
                        <a:pt x="72" y="24"/>
                        <a:pt x="47" y="0"/>
                        <a:pt x="18" y="0"/>
                      </a:cubicBez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353535"/>
                    </a:solidFill>
                    <a:latin typeface="Segoe UI Semilight"/>
                  </a:endParaRPr>
                </a:p>
              </p:txBody>
            </p:sp>
          </p:grpSp>
        </p:grpSp>
      </p:grpSp>
      <p:grpSp>
        <p:nvGrpSpPr>
          <p:cNvPr id="451" name="Group 450">
            <a:extLst>
              <a:ext uri="{FF2B5EF4-FFF2-40B4-BE49-F238E27FC236}">
                <a16:creationId xmlns:a16="http://schemas.microsoft.com/office/drawing/2014/main" id="{FFC1D740-36B0-4760-8F06-CC33D8CE6B25}"/>
              </a:ext>
            </a:extLst>
          </p:cNvPr>
          <p:cNvGrpSpPr/>
          <p:nvPr/>
        </p:nvGrpSpPr>
        <p:grpSpPr>
          <a:xfrm>
            <a:off x="8625343" y="6492875"/>
            <a:ext cx="3515858" cy="307778"/>
            <a:chOff x="6487733" y="5073389"/>
            <a:chExt cx="3515858" cy="307778"/>
          </a:xfrm>
        </p:grpSpPr>
        <p:grpSp>
          <p:nvGrpSpPr>
            <p:cNvPr id="452" name="Group 451">
              <a:extLst>
                <a:ext uri="{FF2B5EF4-FFF2-40B4-BE49-F238E27FC236}">
                  <a16:creationId xmlns:a16="http://schemas.microsoft.com/office/drawing/2014/main" id="{F23CDBD6-9288-4170-9C95-D5CE290787F6}"/>
                </a:ext>
              </a:extLst>
            </p:cNvPr>
            <p:cNvGrpSpPr/>
            <p:nvPr/>
          </p:nvGrpSpPr>
          <p:grpSpPr>
            <a:xfrm>
              <a:off x="6487733" y="5073390"/>
              <a:ext cx="1678332" cy="307777"/>
              <a:chOff x="6487733" y="5073390"/>
              <a:chExt cx="1678332" cy="307777"/>
            </a:xfrm>
          </p:grpSpPr>
          <p:pic>
            <p:nvPicPr>
              <p:cNvPr id="457" name="Graphic 456">
                <a:extLst>
                  <a:ext uri="{FF2B5EF4-FFF2-40B4-BE49-F238E27FC236}">
                    <a16:creationId xmlns:a16="http://schemas.microsoft.com/office/drawing/2014/main" id="{176D756B-F5B4-43F0-B355-9AE4815409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17797" y="5108265"/>
                <a:ext cx="237066" cy="238026"/>
              </a:xfrm>
              <a:prstGeom prst="rect">
                <a:avLst/>
              </a:prstGeom>
            </p:spPr>
          </p:pic>
          <p:pic>
            <p:nvPicPr>
              <p:cNvPr id="458" name="Graphic 457">
                <a:extLst>
                  <a:ext uri="{FF2B5EF4-FFF2-40B4-BE49-F238E27FC236}">
                    <a16:creationId xmlns:a16="http://schemas.microsoft.com/office/drawing/2014/main" id="{A4F96CB2-A583-4542-AA4F-126B028943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7733" y="5108265"/>
                <a:ext cx="237066" cy="238026"/>
              </a:xfrm>
              <a:prstGeom prst="rect">
                <a:avLst/>
              </a:prstGeom>
            </p:spPr>
          </p:pic>
          <p:sp>
            <p:nvSpPr>
              <p:cNvPr id="459" name="Rectangle 458">
                <a:extLst>
                  <a:ext uri="{FF2B5EF4-FFF2-40B4-BE49-F238E27FC236}">
                    <a16:creationId xmlns:a16="http://schemas.microsoft.com/office/drawing/2014/main" id="{201A5676-9083-4BED-B068-632F5B2A921B}"/>
                  </a:ext>
                </a:extLst>
              </p:cNvPr>
              <p:cNvSpPr/>
              <p:nvPr/>
            </p:nvSpPr>
            <p:spPr>
              <a:xfrm>
                <a:off x="7054863" y="5073390"/>
                <a:ext cx="1111202" cy="307777"/>
              </a:xfrm>
              <a:prstGeom prst="rect">
                <a:avLst/>
              </a:prstGeom>
            </p:spPr>
            <p:txBody>
              <a:bodyPr wrap="none">
                <a:spAutoFit/>
              </a:bodyPr>
              <a:lstStyle/>
              <a:p>
                <a:r>
                  <a:rPr lang="en-US" sz="1400" dirty="0"/>
                  <a:t>@</a:t>
                </a:r>
                <a:r>
                  <a:rPr lang="en-US" sz="1400" dirty="0" err="1"/>
                  <a:t>janegilring</a:t>
                </a:r>
                <a:endParaRPr lang="nb-NO" sz="1400" dirty="0"/>
              </a:p>
            </p:txBody>
          </p:sp>
        </p:grpSp>
        <p:grpSp>
          <p:nvGrpSpPr>
            <p:cNvPr id="453" name="Group 452">
              <a:extLst>
                <a:ext uri="{FF2B5EF4-FFF2-40B4-BE49-F238E27FC236}">
                  <a16:creationId xmlns:a16="http://schemas.microsoft.com/office/drawing/2014/main" id="{EC2A2CB1-6C21-4F42-88F7-384E0CDA9B5B}"/>
                </a:ext>
              </a:extLst>
            </p:cNvPr>
            <p:cNvGrpSpPr/>
            <p:nvPr/>
          </p:nvGrpSpPr>
          <p:grpSpPr>
            <a:xfrm>
              <a:off x="8280247" y="5073389"/>
              <a:ext cx="1723344" cy="307777"/>
              <a:chOff x="6487733" y="5073390"/>
              <a:chExt cx="1723344" cy="307777"/>
            </a:xfrm>
          </p:grpSpPr>
          <p:pic>
            <p:nvPicPr>
              <p:cNvPr id="454" name="Graphic 453">
                <a:extLst>
                  <a:ext uri="{FF2B5EF4-FFF2-40B4-BE49-F238E27FC236}">
                    <a16:creationId xmlns:a16="http://schemas.microsoft.com/office/drawing/2014/main" id="{082D745F-0E40-49EE-B2AF-91961F2EE1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17797" y="5108265"/>
                <a:ext cx="237066" cy="238026"/>
              </a:xfrm>
              <a:prstGeom prst="rect">
                <a:avLst/>
              </a:prstGeom>
            </p:spPr>
          </p:pic>
          <p:pic>
            <p:nvPicPr>
              <p:cNvPr id="455" name="Graphic 454">
                <a:extLst>
                  <a:ext uri="{FF2B5EF4-FFF2-40B4-BE49-F238E27FC236}">
                    <a16:creationId xmlns:a16="http://schemas.microsoft.com/office/drawing/2014/main" id="{430D60F7-B2AC-4847-A3AA-A8AE62F2DB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7733" y="5108265"/>
                <a:ext cx="237066" cy="238026"/>
              </a:xfrm>
              <a:prstGeom prst="rect">
                <a:avLst/>
              </a:prstGeom>
            </p:spPr>
          </p:pic>
          <p:sp>
            <p:nvSpPr>
              <p:cNvPr id="456" name="Rectangle 455">
                <a:extLst>
                  <a:ext uri="{FF2B5EF4-FFF2-40B4-BE49-F238E27FC236}">
                    <a16:creationId xmlns:a16="http://schemas.microsoft.com/office/drawing/2014/main" id="{CCF9B6CE-BC51-48B5-A2A5-EC5D3E07422D}"/>
                  </a:ext>
                </a:extLst>
              </p:cNvPr>
              <p:cNvSpPr/>
              <p:nvPr/>
            </p:nvSpPr>
            <p:spPr>
              <a:xfrm>
                <a:off x="7054863" y="5073390"/>
                <a:ext cx="1156214" cy="307777"/>
              </a:xfrm>
              <a:prstGeom prst="rect">
                <a:avLst/>
              </a:prstGeom>
            </p:spPr>
            <p:txBody>
              <a:bodyPr wrap="none">
                <a:spAutoFit/>
              </a:bodyPr>
              <a:lstStyle/>
              <a:p>
                <a:r>
                  <a:rPr lang="en-US" sz="1400" dirty="0"/>
                  <a:t>@</a:t>
                </a:r>
                <a:r>
                  <a:rPr lang="en-US" sz="1400" dirty="0" err="1"/>
                  <a:t>anderseide</a:t>
                </a:r>
                <a:endParaRPr lang="nb-NO" sz="1400" dirty="0"/>
              </a:p>
            </p:txBody>
          </p:sp>
        </p:grpSp>
      </p:grpSp>
    </p:spTree>
    <p:extLst>
      <p:ext uri="{BB962C8B-B14F-4D97-AF65-F5344CB8AC3E}">
        <p14:creationId xmlns:p14="http://schemas.microsoft.com/office/powerpoint/2010/main" val="26595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1.19734E-6 4.82524E-6 L 0.03957 4.82524E-6 " pathEditMode="relative" rAng="0" ptsTypes="AA">
                                      <p:cBhvr>
                                        <p:cTn id="9" dur="500" spd="-100000" fill="hold"/>
                                        <p:tgtEl>
                                          <p:spTgt spid="2"/>
                                        </p:tgtEl>
                                        <p:attrNameLst>
                                          <p:attrName>ppt_x</p:attrName>
                                          <p:attrName>ppt_y</p:attrName>
                                        </p:attrNameLst>
                                      </p:cBhvr>
                                      <p:rCtr x="1979" y="0"/>
                                    </p:animMotion>
                                  </p:childTnLst>
                                </p:cTn>
                              </p:par>
                              <p:par>
                                <p:cTn id="10" presetID="10" presetClass="entr" presetSubtype="0" fill="hold" grpId="0" nodeType="withEffect">
                                  <p:stCondLst>
                                    <p:cond delay="5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grpId="1" nodeType="withEffect">
                                  <p:stCondLst>
                                    <p:cond delay="500"/>
                                  </p:stCondLst>
                                  <p:childTnLst>
                                    <p:animMotion origin="layout" path="M -3.125E-6 4.44444E-6 L -3.125E-6 0.03703 " pathEditMode="relative" rAng="0" ptsTypes="AA">
                                      <p:cBhvr>
                                        <p:cTn id="14" dur="750" spd="-100000" fill="hold"/>
                                        <p:tgtEl>
                                          <p:spTgt spid="9"/>
                                        </p:tgtEl>
                                        <p:attrNameLst>
                                          <p:attrName>ppt_x</p:attrName>
                                          <p:attrName>ppt_y</p:attrName>
                                        </p:attrNameLst>
                                      </p:cBhvr>
                                      <p:rCtr x="0" y="1852"/>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47"/>
                                        </p:tgtEl>
                                        <p:attrNameLst>
                                          <p:attrName>style.visibility</p:attrName>
                                        </p:attrNameLst>
                                      </p:cBhvr>
                                      <p:to>
                                        <p:strVal val="visible"/>
                                      </p:to>
                                    </p:set>
                                    <p:animEffect transition="in" filter="fade">
                                      <p:cBhvr>
                                        <p:cTn id="19" dur="500"/>
                                        <p:tgtEl>
                                          <p:spTgt spid="447"/>
                                        </p:tgtEl>
                                      </p:cBhvr>
                                    </p:animEffect>
                                  </p:childTnLst>
                                </p:cTn>
                              </p:par>
                              <p:par>
                                <p:cTn id="20" presetID="35" presetClass="path" presetSubtype="0" decel="100000" fill="hold" nodeType="withEffect">
                                  <p:stCondLst>
                                    <p:cond delay="0"/>
                                  </p:stCondLst>
                                  <p:childTnLst>
                                    <p:animMotion origin="layout" path="M -4.08731E-6 -4.48933E-6 L -0.02387 -4.48933E-6 " pathEditMode="relative" rAng="0" ptsTypes="AA">
                                      <p:cBhvr>
                                        <p:cTn id="21" dur="750" spd="-100000" fill="hold"/>
                                        <p:tgtEl>
                                          <p:spTgt spid="447"/>
                                        </p:tgtEl>
                                        <p:attrNameLst>
                                          <p:attrName>ppt_x</p:attrName>
                                          <p:attrName>ppt_y</p:attrName>
                                        </p:attrNameLst>
                                      </p:cBhvr>
                                      <p:rCtr x="-1200" y="0"/>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48"/>
                                        </p:tgtEl>
                                        <p:attrNameLst>
                                          <p:attrName>style.visibility</p:attrName>
                                        </p:attrNameLst>
                                      </p:cBhvr>
                                      <p:to>
                                        <p:strVal val="visible"/>
                                      </p:to>
                                    </p:set>
                                    <p:animEffect transition="in" filter="fade">
                                      <p:cBhvr>
                                        <p:cTn id="26" dur="500"/>
                                        <p:tgtEl>
                                          <p:spTgt spid="448"/>
                                        </p:tgtEl>
                                      </p:cBhvr>
                                    </p:animEffect>
                                  </p:childTnLst>
                                </p:cTn>
                              </p:par>
                              <p:par>
                                <p:cTn id="27" presetID="35" presetClass="path" presetSubtype="0" decel="100000" fill="hold" nodeType="withEffect">
                                  <p:stCondLst>
                                    <p:cond delay="0"/>
                                  </p:stCondLst>
                                  <p:childTnLst>
                                    <p:animMotion origin="layout" path="M -4.08731E-6 -4.48933E-6 L -0.02387 -4.48933E-6 " pathEditMode="relative" rAng="0" ptsTypes="AA">
                                      <p:cBhvr>
                                        <p:cTn id="28" dur="750" spd="-100000" fill="hold"/>
                                        <p:tgtEl>
                                          <p:spTgt spid="448"/>
                                        </p:tgtEl>
                                        <p:attrNameLst>
                                          <p:attrName>ppt_x</p:attrName>
                                          <p:attrName>ppt_y</p:attrName>
                                        </p:attrNameLst>
                                      </p:cBhvr>
                                      <p:rCtr x="-1200" y="0"/>
                                    </p:animMotion>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49"/>
                                        </p:tgtEl>
                                        <p:attrNameLst>
                                          <p:attrName>style.visibility</p:attrName>
                                        </p:attrNameLst>
                                      </p:cBhvr>
                                      <p:to>
                                        <p:strVal val="visible"/>
                                      </p:to>
                                    </p:set>
                                    <p:animEffect transition="in" filter="fade">
                                      <p:cBhvr>
                                        <p:cTn id="33" dur="500"/>
                                        <p:tgtEl>
                                          <p:spTgt spid="449"/>
                                        </p:tgtEl>
                                      </p:cBhvr>
                                    </p:animEffect>
                                  </p:childTnLst>
                                </p:cTn>
                              </p:par>
                              <p:par>
                                <p:cTn id="34" presetID="35" presetClass="path" presetSubtype="0" decel="100000" fill="hold" nodeType="withEffect">
                                  <p:stCondLst>
                                    <p:cond delay="0"/>
                                  </p:stCondLst>
                                  <p:childTnLst>
                                    <p:animMotion origin="layout" path="M -4.08731E-6 -4.48933E-6 L -0.02387 -4.48933E-6 " pathEditMode="relative" rAng="0" ptsTypes="AA">
                                      <p:cBhvr>
                                        <p:cTn id="35" dur="750" spd="-100000" fill="hold"/>
                                        <p:tgtEl>
                                          <p:spTgt spid="449"/>
                                        </p:tgtEl>
                                        <p:attrNameLst>
                                          <p:attrName>ppt_x</p:attrName>
                                          <p:attrName>ppt_y</p:attrName>
                                        </p:attrNameLst>
                                      </p:cBhvr>
                                      <p:rCtr x="-1200" y="0"/>
                                    </p:animMotion>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50"/>
                                        </p:tgtEl>
                                        <p:attrNameLst>
                                          <p:attrName>style.visibility</p:attrName>
                                        </p:attrNameLst>
                                      </p:cBhvr>
                                      <p:to>
                                        <p:strVal val="visible"/>
                                      </p:to>
                                    </p:set>
                                    <p:animEffect transition="in" filter="fade">
                                      <p:cBhvr>
                                        <p:cTn id="40" dur="500"/>
                                        <p:tgtEl>
                                          <p:spTgt spid="450"/>
                                        </p:tgtEl>
                                      </p:cBhvr>
                                    </p:animEffect>
                                  </p:childTnLst>
                                </p:cTn>
                              </p:par>
                              <p:par>
                                <p:cTn id="41" presetID="35" presetClass="path" presetSubtype="0" decel="100000" fill="hold" nodeType="withEffect">
                                  <p:stCondLst>
                                    <p:cond delay="0"/>
                                  </p:stCondLst>
                                  <p:childTnLst>
                                    <p:animMotion origin="layout" path="M -4.08731E-6 -4.48933E-6 L -0.02387 -4.48933E-6 " pathEditMode="relative" rAng="0" ptsTypes="AA">
                                      <p:cBhvr>
                                        <p:cTn id="42" dur="750" spd="-100000" fill="hold"/>
                                        <p:tgtEl>
                                          <p:spTgt spid="450"/>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9" grpId="0"/>
      <p:bldP spid="9"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116A5-FDFB-457F-BCE0-D32D3E1BD467}"/>
              </a:ext>
            </a:extLst>
          </p:cNvPr>
          <p:cNvSpPr>
            <a:spLocks noGrp="1"/>
          </p:cNvSpPr>
          <p:nvPr>
            <p:ph type="title"/>
          </p:nvPr>
        </p:nvSpPr>
        <p:spPr/>
        <p:txBody>
          <a:bodyPr/>
          <a:lstStyle/>
          <a:p>
            <a:r>
              <a:rPr lang="en-US" dirty="0"/>
              <a:t>A hands on example – Order a new user</a:t>
            </a:r>
            <a:endParaRPr lang="nb-NO" dirty="0"/>
          </a:p>
        </p:txBody>
      </p:sp>
      <p:pic>
        <p:nvPicPr>
          <p:cNvPr id="4" name="Graphic 3">
            <a:extLst>
              <a:ext uri="{FF2B5EF4-FFF2-40B4-BE49-F238E27FC236}">
                <a16:creationId xmlns:a16="http://schemas.microsoft.com/office/drawing/2014/main" id="{5927F769-DED2-4CCA-B8F7-353B8CDFEB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10266" y="3791879"/>
            <a:ext cx="938304" cy="938304"/>
          </a:xfrm>
          <a:prstGeom prst="rect">
            <a:avLst/>
          </a:prstGeom>
        </p:spPr>
      </p:pic>
      <p:pic>
        <p:nvPicPr>
          <p:cNvPr id="6" name="Graphic 5">
            <a:extLst>
              <a:ext uri="{FF2B5EF4-FFF2-40B4-BE49-F238E27FC236}">
                <a16:creationId xmlns:a16="http://schemas.microsoft.com/office/drawing/2014/main" id="{C9C64FFC-0117-4F97-AEBA-39DF2A1EA8F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94345" y="2084039"/>
            <a:ext cx="906536" cy="906536"/>
          </a:xfrm>
          <a:prstGeom prst="rect">
            <a:avLst/>
          </a:prstGeom>
        </p:spPr>
      </p:pic>
      <p:pic>
        <p:nvPicPr>
          <p:cNvPr id="8" name="Graphic 7">
            <a:extLst>
              <a:ext uri="{FF2B5EF4-FFF2-40B4-BE49-F238E27FC236}">
                <a16:creationId xmlns:a16="http://schemas.microsoft.com/office/drawing/2014/main" id="{5EFD956B-7D40-4889-8E2D-2475761D316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11171" y="3697401"/>
            <a:ext cx="1032782" cy="1032782"/>
          </a:xfrm>
          <a:prstGeom prst="rect">
            <a:avLst/>
          </a:prstGeom>
        </p:spPr>
      </p:pic>
      <p:pic>
        <p:nvPicPr>
          <p:cNvPr id="16" name="Graphic 15">
            <a:extLst>
              <a:ext uri="{FF2B5EF4-FFF2-40B4-BE49-F238E27FC236}">
                <a16:creationId xmlns:a16="http://schemas.microsoft.com/office/drawing/2014/main" id="{2EEB33E8-9FE2-465C-8B09-487A488E490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670162" y="3697401"/>
            <a:ext cx="1094749" cy="1032782"/>
          </a:xfrm>
          <a:prstGeom prst="rect">
            <a:avLst/>
          </a:prstGeom>
        </p:spPr>
      </p:pic>
      <p:pic>
        <p:nvPicPr>
          <p:cNvPr id="18" name="Graphic 17">
            <a:extLst>
              <a:ext uri="{FF2B5EF4-FFF2-40B4-BE49-F238E27FC236}">
                <a16:creationId xmlns:a16="http://schemas.microsoft.com/office/drawing/2014/main" id="{AEB969D9-A3E1-479C-BB8C-29F5112D08A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91871" y="3797776"/>
            <a:ext cx="832031" cy="832031"/>
          </a:xfrm>
          <a:prstGeom prst="rect">
            <a:avLst/>
          </a:prstGeom>
        </p:spPr>
      </p:pic>
      <p:pic>
        <p:nvPicPr>
          <p:cNvPr id="20" name="Picture 19">
            <a:extLst>
              <a:ext uri="{FF2B5EF4-FFF2-40B4-BE49-F238E27FC236}">
                <a16:creationId xmlns:a16="http://schemas.microsoft.com/office/drawing/2014/main" id="{66482590-DB15-40A5-9630-5DDCDD159CD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37417" y="2084039"/>
            <a:ext cx="780290" cy="780290"/>
          </a:xfrm>
          <a:prstGeom prst="rect">
            <a:avLst/>
          </a:prstGeom>
        </p:spPr>
      </p:pic>
      <p:pic>
        <p:nvPicPr>
          <p:cNvPr id="23" name="Graphic 22">
            <a:extLst>
              <a:ext uri="{FF2B5EF4-FFF2-40B4-BE49-F238E27FC236}">
                <a16:creationId xmlns:a16="http://schemas.microsoft.com/office/drawing/2014/main" id="{57185FE9-3202-480C-BB65-0568502CCA5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490213" y="3697401"/>
            <a:ext cx="1094749" cy="1032782"/>
          </a:xfrm>
          <a:prstGeom prst="rect">
            <a:avLst/>
          </a:prstGeom>
        </p:spPr>
      </p:pic>
      <p:pic>
        <p:nvPicPr>
          <p:cNvPr id="24" name="Graphic 23">
            <a:extLst>
              <a:ext uri="{FF2B5EF4-FFF2-40B4-BE49-F238E27FC236}">
                <a16:creationId xmlns:a16="http://schemas.microsoft.com/office/drawing/2014/main" id="{A6F1D4CC-54BC-4554-A64A-BDA0CB846A5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31222" y="3697401"/>
            <a:ext cx="1032782" cy="1032782"/>
          </a:xfrm>
          <a:prstGeom prst="rect">
            <a:avLst/>
          </a:prstGeom>
        </p:spPr>
      </p:pic>
      <p:cxnSp>
        <p:nvCxnSpPr>
          <p:cNvPr id="26" name="Straight Arrow Connector 25">
            <a:extLst>
              <a:ext uri="{FF2B5EF4-FFF2-40B4-BE49-F238E27FC236}">
                <a16:creationId xmlns:a16="http://schemas.microsoft.com/office/drawing/2014/main" id="{3E0A9B3C-9F70-4E6E-AF65-36EE47ADEEDE}"/>
              </a:ext>
            </a:extLst>
          </p:cNvPr>
          <p:cNvCxnSpPr/>
          <p:nvPr/>
        </p:nvCxnSpPr>
        <p:spPr>
          <a:xfrm>
            <a:off x="1982146" y="4252686"/>
            <a:ext cx="529772"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8AB3C5D-7856-420B-80B7-EF553E4C9EAA}"/>
              </a:ext>
            </a:extLst>
          </p:cNvPr>
          <p:cNvCxnSpPr/>
          <p:nvPr/>
        </p:nvCxnSpPr>
        <p:spPr>
          <a:xfrm>
            <a:off x="3923155" y="4223658"/>
            <a:ext cx="529772"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4BFD88C-3889-48C9-9E77-86DD8489A83D}"/>
              </a:ext>
            </a:extLst>
          </p:cNvPr>
          <p:cNvCxnSpPr/>
          <p:nvPr/>
        </p:nvCxnSpPr>
        <p:spPr>
          <a:xfrm>
            <a:off x="5802197" y="4201887"/>
            <a:ext cx="529772"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DEE1704-6FD2-4924-A67D-AC48602DC713}"/>
              </a:ext>
            </a:extLst>
          </p:cNvPr>
          <p:cNvCxnSpPr/>
          <p:nvPr/>
        </p:nvCxnSpPr>
        <p:spPr>
          <a:xfrm>
            <a:off x="7743206" y="4201887"/>
            <a:ext cx="529772"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63C4235-CF15-4BAB-B79E-76776D6ACDE9}"/>
              </a:ext>
            </a:extLst>
          </p:cNvPr>
          <p:cNvCxnSpPr/>
          <p:nvPr/>
        </p:nvCxnSpPr>
        <p:spPr>
          <a:xfrm>
            <a:off x="9622248" y="4238172"/>
            <a:ext cx="529772"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B59CAF6-5BEB-4A50-B009-29E0AA454E8F}"/>
              </a:ext>
            </a:extLst>
          </p:cNvPr>
          <p:cNvCxnSpPr>
            <a:cxnSpLocks/>
          </p:cNvCxnSpPr>
          <p:nvPr/>
        </p:nvCxnSpPr>
        <p:spPr>
          <a:xfrm>
            <a:off x="5119914" y="3001465"/>
            <a:ext cx="0" cy="55880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4518BB8-0785-4A2D-9C90-55DFDCECDBBE}"/>
              </a:ext>
            </a:extLst>
          </p:cNvPr>
          <p:cNvCxnSpPr>
            <a:cxnSpLocks/>
          </p:cNvCxnSpPr>
          <p:nvPr/>
        </p:nvCxnSpPr>
        <p:spPr>
          <a:xfrm>
            <a:off x="8951686" y="3064588"/>
            <a:ext cx="0" cy="55880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A7C0AA92-9D96-4392-9CBD-C8122F984CB5}"/>
              </a:ext>
            </a:extLst>
          </p:cNvPr>
          <p:cNvGrpSpPr/>
          <p:nvPr/>
        </p:nvGrpSpPr>
        <p:grpSpPr>
          <a:xfrm>
            <a:off x="8625343" y="6492875"/>
            <a:ext cx="3515858" cy="307778"/>
            <a:chOff x="6487733" y="5073389"/>
            <a:chExt cx="3515858" cy="307778"/>
          </a:xfrm>
        </p:grpSpPr>
        <p:grpSp>
          <p:nvGrpSpPr>
            <p:cNvPr id="21" name="Group 20">
              <a:extLst>
                <a:ext uri="{FF2B5EF4-FFF2-40B4-BE49-F238E27FC236}">
                  <a16:creationId xmlns:a16="http://schemas.microsoft.com/office/drawing/2014/main" id="{A29130FB-DE8E-4595-8E46-7F33C9CDBA6B}"/>
                </a:ext>
              </a:extLst>
            </p:cNvPr>
            <p:cNvGrpSpPr/>
            <p:nvPr/>
          </p:nvGrpSpPr>
          <p:grpSpPr>
            <a:xfrm>
              <a:off x="6487733" y="5073390"/>
              <a:ext cx="1678332" cy="307777"/>
              <a:chOff x="6487733" y="5073390"/>
              <a:chExt cx="1678332" cy="307777"/>
            </a:xfrm>
          </p:grpSpPr>
          <p:pic>
            <p:nvPicPr>
              <p:cNvPr id="35" name="Graphic 34">
                <a:extLst>
                  <a:ext uri="{FF2B5EF4-FFF2-40B4-BE49-F238E27FC236}">
                    <a16:creationId xmlns:a16="http://schemas.microsoft.com/office/drawing/2014/main" id="{9EDBD381-7917-4F7D-A3D0-CC2D211AF43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817797" y="5108265"/>
                <a:ext cx="237066" cy="238026"/>
              </a:xfrm>
              <a:prstGeom prst="rect">
                <a:avLst/>
              </a:prstGeom>
            </p:spPr>
          </p:pic>
          <p:pic>
            <p:nvPicPr>
              <p:cNvPr id="36" name="Graphic 35">
                <a:extLst>
                  <a:ext uri="{FF2B5EF4-FFF2-40B4-BE49-F238E27FC236}">
                    <a16:creationId xmlns:a16="http://schemas.microsoft.com/office/drawing/2014/main" id="{8351C5F4-110A-4663-BD06-BFD78555119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487733" y="5108265"/>
                <a:ext cx="237066" cy="238026"/>
              </a:xfrm>
              <a:prstGeom prst="rect">
                <a:avLst/>
              </a:prstGeom>
            </p:spPr>
          </p:pic>
          <p:sp>
            <p:nvSpPr>
              <p:cNvPr id="37" name="Rectangle 36">
                <a:extLst>
                  <a:ext uri="{FF2B5EF4-FFF2-40B4-BE49-F238E27FC236}">
                    <a16:creationId xmlns:a16="http://schemas.microsoft.com/office/drawing/2014/main" id="{75BD5808-B71C-41E2-A141-543F7F3187F1}"/>
                  </a:ext>
                </a:extLst>
              </p:cNvPr>
              <p:cNvSpPr/>
              <p:nvPr/>
            </p:nvSpPr>
            <p:spPr>
              <a:xfrm>
                <a:off x="7054863" y="5073390"/>
                <a:ext cx="1111202" cy="307777"/>
              </a:xfrm>
              <a:prstGeom prst="rect">
                <a:avLst/>
              </a:prstGeom>
            </p:spPr>
            <p:txBody>
              <a:bodyPr wrap="none">
                <a:spAutoFit/>
              </a:bodyPr>
              <a:lstStyle/>
              <a:p>
                <a:r>
                  <a:rPr lang="en-US" sz="1400" dirty="0"/>
                  <a:t>@</a:t>
                </a:r>
                <a:r>
                  <a:rPr lang="en-US" sz="1400" dirty="0" err="1"/>
                  <a:t>janegilring</a:t>
                </a:r>
                <a:endParaRPr lang="nb-NO" sz="1400" dirty="0"/>
              </a:p>
            </p:txBody>
          </p:sp>
        </p:grpSp>
        <p:grpSp>
          <p:nvGrpSpPr>
            <p:cNvPr id="22" name="Group 21">
              <a:extLst>
                <a:ext uri="{FF2B5EF4-FFF2-40B4-BE49-F238E27FC236}">
                  <a16:creationId xmlns:a16="http://schemas.microsoft.com/office/drawing/2014/main" id="{F45BC49A-6422-4BD0-AF32-D19F52ADFCD7}"/>
                </a:ext>
              </a:extLst>
            </p:cNvPr>
            <p:cNvGrpSpPr/>
            <p:nvPr/>
          </p:nvGrpSpPr>
          <p:grpSpPr>
            <a:xfrm>
              <a:off x="8280247" y="5073389"/>
              <a:ext cx="1723344" cy="307777"/>
              <a:chOff x="6487733" y="5073390"/>
              <a:chExt cx="1723344" cy="307777"/>
            </a:xfrm>
          </p:grpSpPr>
          <p:pic>
            <p:nvPicPr>
              <p:cNvPr id="25" name="Graphic 24">
                <a:extLst>
                  <a:ext uri="{FF2B5EF4-FFF2-40B4-BE49-F238E27FC236}">
                    <a16:creationId xmlns:a16="http://schemas.microsoft.com/office/drawing/2014/main" id="{D2341F12-FC85-44E2-B5B4-99CD8385A0A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817797" y="5108265"/>
                <a:ext cx="237066" cy="238026"/>
              </a:xfrm>
              <a:prstGeom prst="rect">
                <a:avLst/>
              </a:prstGeom>
            </p:spPr>
          </p:pic>
          <p:pic>
            <p:nvPicPr>
              <p:cNvPr id="32" name="Graphic 31">
                <a:extLst>
                  <a:ext uri="{FF2B5EF4-FFF2-40B4-BE49-F238E27FC236}">
                    <a16:creationId xmlns:a16="http://schemas.microsoft.com/office/drawing/2014/main" id="{D47726E4-AB13-4971-9458-C3D69DAD709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487733" y="5108265"/>
                <a:ext cx="237066" cy="238026"/>
              </a:xfrm>
              <a:prstGeom prst="rect">
                <a:avLst/>
              </a:prstGeom>
            </p:spPr>
          </p:pic>
          <p:sp>
            <p:nvSpPr>
              <p:cNvPr id="33" name="Rectangle 32">
                <a:extLst>
                  <a:ext uri="{FF2B5EF4-FFF2-40B4-BE49-F238E27FC236}">
                    <a16:creationId xmlns:a16="http://schemas.microsoft.com/office/drawing/2014/main" id="{A8691884-6805-4D69-9F52-B77B7E8605BE}"/>
                  </a:ext>
                </a:extLst>
              </p:cNvPr>
              <p:cNvSpPr/>
              <p:nvPr/>
            </p:nvSpPr>
            <p:spPr>
              <a:xfrm>
                <a:off x="7054863" y="5073390"/>
                <a:ext cx="1156214" cy="307777"/>
              </a:xfrm>
              <a:prstGeom prst="rect">
                <a:avLst/>
              </a:prstGeom>
            </p:spPr>
            <p:txBody>
              <a:bodyPr wrap="none">
                <a:spAutoFit/>
              </a:bodyPr>
              <a:lstStyle/>
              <a:p>
                <a:r>
                  <a:rPr lang="en-US" sz="1400" dirty="0"/>
                  <a:t>@</a:t>
                </a:r>
                <a:r>
                  <a:rPr lang="en-US" sz="1400" dirty="0" err="1"/>
                  <a:t>anderseide</a:t>
                </a:r>
                <a:endParaRPr lang="nb-NO" sz="1400" dirty="0"/>
              </a:p>
            </p:txBody>
          </p:sp>
        </p:grpSp>
      </p:grpSp>
    </p:spTree>
    <p:extLst>
      <p:ext uri="{BB962C8B-B14F-4D97-AF65-F5344CB8AC3E}">
        <p14:creationId xmlns:p14="http://schemas.microsoft.com/office/powerpoint/2010/main" val="385686521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8683640" y="133962"/>
            <a:ext cx="3273659" cy="5831865"/>
          </a:xfrm>
          <a:prstGeom prst="rect">
            <a:avLst/>
          </a:prstGeom>
          <a:solidFill>
            <a:schemeClr val="tx1">
              <a:alpha val="21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509" fontAlgn="base">
              <a:spcBef>
                <a:spcPct val="0"/>
              </a:spcBef>
              <a:spcAft>
                <a:spcPct val="0"/>
              </a:spcAft>
              <a:defRPr/>
            </a:pPr>
            <a:endParaRPr lang="en-US" sz="1884">
              <a:gradFill>
                <a:gsLst>
                  <a:gs pos="0">
                    <a:srgbClr val="FFFFFF"/>
                  </a:gs>
                  <a:gs pos="100000">
                    <a:srgbClr val="FFFFFF"/>
                  </a:gs>
                </a:gsLst>
                <a:lin ang="5400000" scaled="0"/>
              </a:gradFill>
              <a:latin typeface="Segoe UI"/>
            </a:endParaRPr>
          </a:p>
        </p:txBody>
      </p:sp>
      <p:sp>
        <p:nvSpPr>
          <p:cNvPr id="101" name="Rectangle 100"/>
          <p:cNvSpPr/>
          <p:nvPr/>
        </p:nvSpPr>
        <p:spPr bwMode="auto">
          <a:xfrm>
            <a:off x="8825660" y="4197282"/>
            <a:ext cx="3109577" cy="176854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6124" tIns="43061" rIns="86124" bIns="43061" numCol="1" rtlCol="0" anchor="ctr" anchorCtr="0" compatLnSpc="1">
            <a:prstTxWarp prst="textNoShape">
              <a:avLst/>
            </a:prstTxWarp>
          </a:bodyPr>
          <a:lstStyle/>
          <a:p>
            <a:pPr defTabSz="878290">
              <a:lnSpc>
                <a:spcPct val="90000"/>
              </a:lnSpc>
              <a:defRPr/>
            </a:pPr>
            <a:endParaRPr lang="en-US" sz="1347" spc="-47">
              <a:solidFill>
                <a:srgbClr val="FFC000"/>
              </a:solidFill>
              <a:latin typeface="Segoe UI"/>
            </a:endParaRPr>
          </a:p>
        </p:txBody>
      </p:sp>
      <p:sp>
        <p:nvSpPr>
          <p:cNvPr id="90" name="Rectangle 89"/>
          <p:cNvSpPr/>
          <p:nvPr/>
        </p:nvSpPr>
        <p:spPr bwMode="auto">
          <a:xfrm>
            <a:off x="237317" y="5955927"/>
            <a:ext cx="11745792" cy="771847"/>
          </a:xfrm>
          <a:prstGeom prst="rect">
            <a:avLst/>
          </a:prstGeom>
          <a:solidFill>
            <a:schemeClr val="tx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6112" tIns="43056" rIns="86112" bIns="43056" numCol="1" rtlCol="0" anchor="ctr" anchorCtr="0" compatLnSpc="1">
            <a:prstTxWarp prst="textNoShape">
              <a:avLst/>
            </a:prstTxWarp>
          </a:bodyPr>
          <a:lstStyle/>
          <a:p>
            <a:pPr algn="ctr" defTabSz="860702" fontAlgn="base">
              <a:lnSpc>
                <a:spcPct val="90000"/>
              </a:lnSpc>
              <a:spcBef>
                <a:spcPct val="0"/>
              </a:spcBef>
              <a:spcAft>
                <a:spcPct val="0"/>
              </a:spcAft>
              <a:defRPr/>
            </a:pPr>
            <a:endParaRPr lang="en-US" sz="1884" spc="-47">
              <a:solidFill>
                <a:srgbClr val="E7E6E6"/>
              </a:solidFill>
              <a:latin typeface="Segoe UI"/>
            </a:endParaRPr>
          </a:p>
        </p:txBody>
      </p:sp>
      <p:grpSp>
        <p:nvGrpSpPr>
          <p:cNvPr id="91" name="Group 90"/>
          <p:cNvGrpSpPr/>
          <p:nvPr/>
        </p:nvGrpSpPr>
        <p:grpSpPr>
          <a:xfrm>
            <a:off x="921441" y="6223100"/>
            <a:ext cx="8909471" cy="247803"/>
            <a:chOff x="449655" y="6278126"/>
            <a:chExt cx="8097219" cy="257914"/>
          </a:xfrm>
        </p:grpSpPr>
        <p:sp>
          <p:nvSpPr>
            <p:cNvPr id="94" name="TextBox 93"/>
            <p:cNvSpPr txBox="1"/>
            <p:nvPr/>
          </p:nvSpPr>
          <p:spPr>
            <a:xfrm>
              <a:off x="3844265" y="6278126"/>
              <a:ext cx="4702609" cy="249528"/>
            </a:xfrm>
            <a:prstGeom prst="rect">
              <a:avLst/>
            </a:prstGeom>
            <a:noFill/>
          </p:spPr>
          <p:txBody>
            <a:bodyPr wrap="square" lIns="0" tIns="0" rIns="0" bIns="0" rtlCol="0">
              <a:spAutoFit/>
            </a:bodyPr>
            <a:lstStyle/>
            <a:p>
              <a:pPr defTabSz="895962">
                <a:lnSpc>
                  <a:spcPct val="90000"/>
                </a:lnSpc>
                <a:defRPr/>
              </a:pPr>
              <a:r>
                <a:rPr lang="en-US" sz="1731" b="1" spc="-48" dirty="0">
                  <a:gradFill>
                    <a:gsLst>
                      <a:gs pos="0">
                        <a:srgbClr val="505050"/>
                      </a:gs>
                      <a:gs pos="100000">
                        <a:srgbClr val="505050"/>
                      </a:gs>
                    </a:gsLst>
                    <a:lin ang="5400000" scaled="1"/>
                  </a:gradFill>
                  <a:latin typeface="Segoe UI Light" panose="020B0502040204020203" pitchFamily="34" charset="0"/>
                  <a:cs typeface="Segoe UI Light" panose="020B0502040204020203" pitchFamily="34" charset="0"/>
                </a:rPr>
                <a:t>Hybrid management	Integrate existing systems </a:t>
              </a:r>
            </a:p>
          </p:txBody>
        </p:sp>
        <p:sp>
          <p:nvSpPr>
            <p:cNvPr id="99" name="TextBox 98"/>
            <p:cNvSpPr txBox="1"/>
            <p:nvPr/>
          </p:nvSpPr>
          <p:spPr>
            <a:xfrm>
              <a:off x="449655" y="6286512"/>
              <a:ext cx="3080477" cy="249528"/>
            </a:xfrm>
            <a:prstGeom prst="rect">
              <a:avLst/>
            </a:prstGeom>
            <a:noFill/>
          </p:spPr>
          <p:txBody>
            <a:bodyPr wrap="square" lIns="0" tIns="0" rIns="0" bIns="0" rtlCol="0">
              <a:spAutoFit/>
            </a:bodyPr>
            <a:lstStyle/>
            <a:p>
              <a:pPr defTabSz="895962">
                <a:lnSpc>
                  <a:spcPct val="90000"/>
                </a:lnSpc>
                <a:defRPr/>
              </a:pPr>
              <a:r>
                <a:rPr lang="en-US" sz="1731" b="1" spc="-48" dirty="0">
                  <a:gradFill>
                    <a:gsLst>
                      <a:gs pos="0">
                        <a:srgbClr val="505050"/>
                      </a:gs>
                      <a:gs pos="100000">
                        <a:srgbClr val="505050"/>
                      </a:gs>
                    </a:gsLst>
                    <a:lin ang="5400000" scaled="1"/>
                  </a:gradFill>
                  <a:latin typeface="Segoe UI Light" panose="020B0502040204020203" pitchFamily="34" charset="0"/>
                  <a:cs typeface="Segoe UI Light" panose="020B0502040204020203" pitchFamily="34" charset="0"/>
                </a:rPr>
                <a:t>Reliable, highly available, scalable</a:t>
              </a:r>
            </a:p>
          </p:txBody>
        </p:sp>
      </p:grpSp>
      <p:sp>
        <p:nvSpPr>
          <p:cNvPr id="150" name="TextBox 149"/>
          <p:cNvSpPr txBox="1"/>
          <p:nvPr/>
        </p:nvSpPr>
        <p:spPr>
          <a:xfrm>
            <a:off x="8882681" y="934277"/>
            <a:ext cx="2885068" cy="4974632"/>
          </a:xfrm>
          <a:prstGeom prst="rect">
            <a:avLst/>
          </a:prstGeom>
          <a:noFill/>
        </p:spPr>
        <p:txBody>
          <a:bodyPr wrap="square" lIns="0" tIns="0" rIns="0" bIns="0" rtlCol="0">
            <a:spAutoFit/>
          </a:bodyPr>
          <a:lstStyle/>
          <a:p>
            <a:pPr defTabSz="878290">
              <a:lnSpc>
                <a:spcPct val="90000"/>
              </a:lnSpc>
              <a:defRPr/>
            </a:pPr>
            <a:r>
              <a:rPr lang="en-US" sz="1176" spc="-47" dirty="0">
                <a:gradFill>
                  <a:gsLst>
                    <a:gs pos="0">
                      <a:srgbClr val="FFFFFF"/>
                    </a:gs>
                    <a:gs pos="100000">
                      <a:srgbClr val="FFFFFF"/>
                    </a:gs>
                  </a:gsLst>
                  <a:lin ang="5400000" scaled="1"/>
                </a:gradFill>
                <a:latin typeface="Segoe UI"/>
              </a:rPr>
              <a:t>Configuration Management</a:t>
            </a:r>
          </a:p>
          <a:p>
            <a:pPr marL="161528" indent="-161528" defTabSz="878290">
              <a:lnSpc>
                <a:spcPct val="90000"/>
              </a:lnSpc>
              <a:buFontTx/>
              <a:buChar char="-"/>
              <a:defRPr/>
            </a:pPr>
            <a:r>
              <a:rPr lang="en-US" sz="1079" spc="-47" dirty="0">
                <a:gradFill>
                  <a:gsLst>
                    <a:gs pos="0">
                      <a:srgbClr val="FFFFFF"/>
                    </a:gs>
                    <a:gs pos="100000">
                      <a:srgbClr val="FFFFFF"/>
                    </a:gs>
                  </a:gsLst>
                  <a:lin ang="5400000" scaled="1"/>
                </a:gradFill>
                <a:latin typeface="Segoe UI"/>
              </a:rPr>
              <a:t>DSC Configurations, Pull service</a:t>
            </a:r>
          </a:p>
          <a:p>
            <a:pPr marL="161528" indent="-161528" defTabSz="878290">
              <a:lnSpc>
                <a:spcPct val="90000"/>
              </a:lnSpc>
              <a:buFontTx/>
              <a:buChar char="-"/>
              <a:defRPr/>
            </a:pPr>
            <a:r>
              <a:rPr lang="en-US" sz="1079" spc="-47" dirty="0">
                <a:gradFill>
                  <a:gsLst>
                    <a:gs pos="0">
                      <a:srgbClr val="FFFFFF"/>
                    </a:gs>
                    <a:gs pos="100000">
                      <a:srgbClr val="FFFFFF"/>
                    </a:gs>
                  </a:gsLst>
                  <a:lin ang="5400000" scaled="1"/>
                </a:gradFill>
                <a:latin typeface="Segoe UI"/>
              </a:rPr>
              <a:t>Node Management &amp; Reporting</a:t>
            </a:r>
          </a:p>
          <a:p>
            <a:pPr marL="161528" indent="-161528" defTabSz="878290">
              <a:lnSpc>
                <a:spcPct val="90000"/>
              </a:lnSpc>
              <a:buFontTx/>
              <a:buChar char="-"/>
              <a:defRPr/>
            </a:pPr>
            <a:r>
              <a:rPr lang="en-US" sz="1079" spc="-47" dirty="0">
                <a:gradFill>
                  <a:gsLst>
                    <a:gs pos="0">
                      <a:srgbClr val="FFFFFF"/>
                    </a:gs>
                    <a:gs pos="100000">
                      <a:srgbClr val="FFFFFF"/>
                    </a:gs>
                  </a:gsLst>
                  <a:lin ang="5400000" scaled="1"/>
                </a:gradFill>
                <a:latin typeface="Segoe UI"/>
              </a:rPr>
              <a:t>Change tracking &amp; Inventory</a:t>
            </a:r>
          </a:p>
          <a:p>
            <a:pPr defTabSz="878290">
              <a:lnSpc>
                <a:spcPct val="90000"/>
              </a:lnSpc>
              <a:defRPr/>
            </a:pPr>
            <a:endParaRPr lang="en-US" sz="1153" spc="-47" dirty="0">
              <a:gradFill>
                <a:gsLst>
                  <a:gs pos="0">
                    <a:srgbClr val="FFFFFF"/>
                  </a:gs>
                  <a:gs pos="100000">
                    <a:srgbClr val="FFFFFF"/>
                  </a:gs>
                </a:gsLst>
                <a:lin ang="5400000" scaled="1"/>
              </a:gradFill>
              <a:latin typeface="Segoe UI"/>
            </a:endParaRPr>
          </a:p>
          <a:p>
            <a:pPr defTabSz="878290">
              <a:lnSpc>
                <a:spcPct val="90000"/>
              </a:lnSpc>
              <a:defRPr/>
            </a:pPr>
            <a:r>
              <a:rPr lang="en-US" sz="1176" spc="-47" dirty="0">
                <a:gradFill>
                  <a:gsLst>
                    <a:gs pos="0">
                      <a:srgbClr val="FFFFFF"/>
                    </a:gs>
                    <a:gs pos="100000">
                      <a:srgbClr val="FFFFFF"/>
                    </a:gs>
                  </a:gsLst>
                  <a:lin ang="5400000" scaled="1"/>
                </a:gradFill>
                <a:latin typeface="Segoe UI"/>
              </a:rPr>
              <a:t>Process Automation</a:t>
            </a:r>
          </a:p>
          <a:p>
            <a:pPr marL="161528" indent="-161528" defTabSz="878290">
              <a:lnSpc>
                <a:spcPct val="90000"/>
              </a:lnSpc>
              <a:buFontTx/>
              <a:buChar char="-"/>
              <a:defRPr/>
            </a:pPr>
            <a:r>
              <a:rPr lang="en-US" sz="1079" spc="-47" dirty="0">
                <a:gradFill>
                  <a:gsLst>
                    <a:gs pos="0">
                      <a:srgbClr val="FFFFFF"/>
                    </a:gs>
                    <a:gs pos="100000">
                      <a:srgbClr val="FFFFFF"/>
                    </a:gs>
                  </a:gsLst>
                  <a:lin ang="5400000" scaled="1"/>
                </a:gradFill>
                <a:latin typeface="Segoe UI"/>
              </a:rPr>
              <a:t>Author runbooks  - PowerShell, scripts PowerShell workflow, Graphical, Python2</a:t>
            </a:r>
          </a:p>
          <a:p>
            <a:pPr marL="161528" indent="-161528" defTabSz="878290">
              <a:lnSpc>
                <a:spcPct val="90000"/>
              </a:lnSpc>
              <a:buFontTx/>
              <a:buChar char="-"/>
              <a:defRPr/>
            </a:pPr>
            <a:r>
              <a:rPr lang="en-US" sz="1079" spc="-47" dirty="0">
                <a:gradFill>
                  <a:gsLst>
                    <a:gs pos="0">
                      <a:srgbClr val="FFFFFF"/>
                    </a:gs>
                    <a:gs pos="100000">
                      <a:srgbClr val="FFFFFF"/>
                    </a:gs>
                  </a:gsLst>
                  <a:lin ang="5400000" scaled="1"/>
                </a:gradFill>
                <a:latin typeface="Segoe UI"/>
              </a:rPr>
              <a:t>Hybrid Runbook Workers with Proxy support</a:t>
            </a:r>
          </a:p>
          <a:p>
            <a:pPr defTabSz="878290">
              <a:lnSpc>
                <a:spcPct val="90000"/>
              </a:lnSpc>
              <a:defRPr/>
            </a:pPr>
            <a:endParaRPr lang="en-US" sz="1345" spc="-47" dirty="0">
              <a:gradFill>
                <a:gsLst>
                  <a:gs pos="0">
                    <a:srgbClr val="FFFFFF"/>
                  </a:gs>
                  <a:gs pos="100000">
                    <a:srgbClr val="FFFFFF"/>
                  </a:gs>
                </a:gsLst>
                <a:lin ang="5400000" scaled="1"/>
              </a:gradFill>
              <a:latin typeface="Segoe UI"/>
            </a:endParaRPr>
          </a:p>
          <a:p>
            <a:pPr defTabSz="878290">
              <a:lnSpc>
                <a:spcPct val="90000"/>
              </a:lnSpc>
              <a:defRPr/>
            </a:pPr>
            <a:r>
              <a:rPr lang="en-US" sz="1176" spc="-47" dirty="0">
                <a:gradFill>
                  <a:gsLst>
                    <a:gs pos="0">
                      <a:srgbClr val="FFFFFF"/>
                    </a:gs>
                    <a:gs pos="100000">
                      <a:srgbClr val="FFFFFF"/>
                    </a:gs>
                  </a:gsLst>
                  <a:lin ang="5400000" scaled="1"/>
                </a:gradFill>
                <a:latin typeface="Segoe UI"/>
              </a:rPr>
              <a:t>Update Management</a:t>
            </a:r>
          </a:p>
          <a:p>
            <a:pPr marL="161528" indent="-161528" defTabSz="878290">
              <a:lnSpc>
                <a:spcPct val="90000"/>
              </a:lnSpc>
              <a:buFontTx/>
              <a:buChar char="-"/>
              <a:defRPr/>
            </a:pPr>
            <a:r>
              <a:rPr lang="en-US" sz="1079" spc="-47" dirty="0">
                <a:gradFill>
                  <a:gsLst>
                    <a:gs pos="0">
                      <a:srgbClr val="FFFFFF"/>
                    </a:gs>
                    <a:gs pos="100000">
                      <a:srgbClr val="FFFFFF"/>
                    </a:gs>
                  </a:gsLst>
                  <a:lin ang="5400000" scaled="1"/>
                </a:gradFill>
                <a:latin typeface="Segoe UI"/>
              </a:rPr>
              <a:t>Insights across your hybrid environment</a:t>
            </a:r>
          </a:p>
          <a:p>
            <a:pPr marL="161528" indent="-161528" defTabSz="878290">
              <a:lnSpc>
                <a:spcPct val="90000"/>
              </a:lnSpc>
              <a:buFontTx/>
              <a:buChar char="-"/>
              <a:defRPr/>
            </a:pPr>
            <a:r>
              <a:rPr lang="en-US" sz="1079" spc="-47" dirty="0">
                <a:gradFill>
                  <a:gsLst>
                    <a:gs pos="0">
                      <a:srgbClr val="FFFFFF"/>
                    </a:gs>
                    <a:gs pos="100000">
                      <a:srgbClr val="FFFFFF"/>
                    </a:gs>
                  </a:gsLst>
                  <a:lin ang="5400000" scaled="1"/>
                </a:gradFill>
                <a:latin typeface="Segoe UI"/>
              </a:rPr>
              <a:t>Orchestrated updates and troubleshooting</a:t>
            </a:r>
          </a:p>
          <a:p>
            <a:pPr defTabSz="878290">
              <a:lnSpc>
                <a:spcPct val="90000"/>
              </a:lnSpc>
              <a:defRPr/>
            </a:pPr>
            <a:endParaRPr lang="en-US" sz="1345" spc="-47" dirty="0">
              <a:gradFill>
                <a:gsLst>
                  <a:gs pos="0">
                    <a:srgbClr val="FFFFFF"/>
                  </a:gs>
                  <a:gs pos="100000">
                    <a:srgbClr val="FFFFFF"/>
                  </a:gs>
                </a:gsLst>
                <a:lin ang="5400000" scaled="1"/>
              </a:gradFill>
              <a:latin typeface="Segoe UI"/>
            </a:endParaRPr>
          </a:p>
          <a:p>
            <a:pPr defTabSz="878290">
              <a:lnSpc>
                <a:spcPct val="90000"/>
              </a:lnSpc>
              <a:defRPr/>
            </a:pPr>
            <a:r>
              <a:rPr lang="en-US" sz="1176" spc="-47" dirty="0">
                <a:gradFill>
                  <a:gsLst>
                    <a:gs pos="0">
                      <a:srgbClr val="FFFFFF"/>
                    </a:gs>
                    <a:gs pos="100000">
                      <a:srgbClr val="FFFFFF"/>
                    </a:gs>
                  </a:gsLst>
                  <a:lin ang="5400000" scaled="1"/>
                </a:gradFill>
                <a:latin typeface="Segoe UI"/>
              </a:rPr>
              <a:t>Easy Onboarding</a:t>
            </a:r>
          </a:p>
          <a:p>
            <a:pPr marL="161528" indent="-161528" defTabSz="878290">
              <a:lnSpc>
                <a:spcPct val="90000"/>
              </a:lnSpc>
              <a:buFontTx/>
              <a:buChar char="-"/>
              <a:defRPr/>
            </a:pPr>
            <a:r>
              <a:rPr lang="en-US" sz="1079" spc="-47" dirty="0" err="1">
                <a:gradFill>
                  <a:gsLst>
                    <a:gs pos="0">
                      <a:srgbClr val="FFFFFF"/>
                    </a:gs>
                    <a:gs pos="100000">
                      <a:srgbClr val="FFFFFF"/>
                    </a:gs>
                  </a:gsLst>
                  <a:lin ang="5400000" scaled="1"/>
                </a:gradFill>
                <a:latin typeface="Segoe UI"/>
              </a:rPr>
              <a:t>RunAs</a:t>
            </a:r>
            <a:r>
              <a:rPr lang="en-US" sz="1079" spc="-47" dirty="0">
                <a:gradFill>
                  <a:gsLst>
                    <a:gs pos="0">
                      <a:srgbClr val="FFFFFF"/>
                    </a:gs>
                    <a:gs pos="100000">
                      <a:srgbClr val="FFFFFF"/>
                    </a:gs>
                  </a:gsLst>
                  <a:lin ang="5400000" scaled="1"/>
                </a:gradFill>
                <a:latin typeface="Segoe UI"/>
              </a:rPr>
              <a:t> account for Azure management</a:t>
            </a:r>
          </a:p>
          <a:p>
            <a:pPr marL="161528" indent="-161528" defTabSz="878290">
              <a:lnSpc>
                <a:spcPct val="90000"/>
              </a:lnSpc>
              <a:buFontTx/>
              <a:buChar char="-"/>
              <a:defRPr/>
            </a:pPr>
            <a:r>
              <a:rPr lang="en-US" sz="1079" spc="-47" dirty="0">
                <a:gradFill>
                  <a:gsLst>
                    <a:gs pos="0">
                      <a:srgbClr val="FFFFFF"/>
                    </a:gs>
                    <a:gs pos="100000">
                      <a:srgbClr val="FFFFFF"/>
                    </a:gs>
                  </a:gsLst>
                  <a:lin ang="5400000" scaled="1"/>
                </a:gradFill>
                <a:latin typeface="Segoe UI"/>
              </a:rPr>
              <a:t>Gallery of runbooks and modules from Microsoft and community</a:t>
            </a:r>
          </a:p>
          <a:p>
            <a:pPr defTabSz="878290">
              <a:lnSpc>
                <a:spcPct val="90000"/>
              </a:lnSpc>
              <a:defRPr/>
            </a:pPr>
            <a:endParaRPr lang="en-US" sz="1345" spc="-47" dirty="0">
              <a:gradFill>
                <a:gsLst>
                  <a:gs pos="0">
                    <a:srgbClr val="FFFFFF"/>
                  </a:gs>
                  <a:gs pos="100000">
                    <a:srgbClr val="FFFFFF"/>
                  </a:gs>
                </a:gsLst>
                <a:lin ang="5400000" scaled="1"/>
              </a:gradFill>
              <a:latin typeface="Segoe UI"/>
            </a:endParaRPr>
          </a:p>
          <a:p>
            <a:pPr defTabSz="878290">
              <a:lnSpc>
                <a:spcPct val="90000"/>
              </a:lnSpc>
              <a:defRPr/>
            </a:pPr>
            <a:r>
              <a:rPr lang="en-US" sz="1176" spc="-47" dirty="0">
                <a:gradFill>
                  <a:gsLst>
                    <a:gs pos="0">
                      <a:srgbClr val="FFFFFF"/>
                    </a:gs>
                    <a:gs pos="100000">
                      <a:srgbClr val="FFFFFF"/>
                    </a:gs>
                  </a:gsLst>
                  <a:lin ang="5400000" scaled="1"/>
                </a:gradFill>
                <a:latin typeface="Segoe UI"/>
              </a:rPr>
              <a:t>Shared capabilities across features</a:t>
            </a:r>
          </a:p>
          <a:p>
            <a:pPr marL="161528" indent="-161528" defTabSz="878290">
              <a:lnSpc>
                <a:spcPct val="90000"/>
              </a:lnSpc>
              <a:buFontTx/>
              <a:buChar char="-"/>
              <a:defRPr/>
            </a:pPr>
            <a:r>
              <a:rPr lang="en-US" sz="1079" spc="-47" dirty="0">
                <a:gradFill>
                  <a:gsLst>
                    <a:gs pos="0">
                      <a:srgbClr val="FFFFFF"/>
                    </a:gs>
                    <a:gs pos="100000">
                      <a:srgbClr val="FFFFFF"/>
                    </a:gs>
                  </a:gsLst>
                  <a:lin ang="5400000" scaled="1"/>
                </a:gradFill>
                <a:latin typeface="Segoe UI"/>
              </a:rPr>
              <a:t>Role Based Access Control</a:t>
            </a:r>
          </a:p>
          <a:p>
            <a:pPr marL="161528" indent="-161528" defTabSz="878290">
              <a:lnSpc>
                <a:spcPct val="90000"/>
              </a:lnSpc>
              <a:buFontTx/>
              <a:buChar char="-"/>
              <a:defRPr/>
            </a:pPr>
            <a:r>
              <a:rPr lang="en-US" sz="1079" spc="-47" dirty="0">
                <a:gradFill>
                  <a:gsLst>
                    <a:gs pos="0">
                      <a:srgbClr val="FFFFFF"/>
                    </a:gs>
                    <a:gs pos="100000">
                      <a:srgbClr val="FFFFFF"/>
                    </a:gs>
                  </a:gsLst>
                  <a:lin ang="5400000" scaled="1"/>
                </a:gradFill>
                <a:latin typeface="Segoe UI"/>
              </a:rPr>
              <a:t>Secure, global store for variables, credentials, certificates, connections</a:t>
            </a:r>
          </a:p>
          <a:p>
            <a:pPr marL="161528" indent="-161528" defTabSz="878290">
              <a:lnSpc>
                <a:spcPct val="90000"/>
              </a:lnSpc>
              <a:buFontTx/>
              <a:buChar char="-"/>
              <a:defRPr/>
            </a:pPr>
            <a:r>
              <a:rPr lang="en-US" sz="1079" spc="-47" dirty="0">
                <a:gradFill>
                  <a:gsLst>
                    <a:gs pos="0">
                      <a:srgbClr val="FFFFFF"/>
                    </a:gs>
                    <a:gs pos="100000">
                      <a:srgbClr val="FFFFFF"/>
                    </a:gs>
                  </a:gsLst>
                  <a:lin ang="5400000" scaled="1"/>
                </a:gradFill>
                <a:latin typeface="Segoe UI"/>
              </a:rPr>
              <a:t>Schedules</a:t>
            </a:r>
          </a:p>
          <a:p>
            <a:pPr marL="161528" indent="-161528" defTabSz="878290">
              <a:lnSpc>
                <a:spcPct val="90000"/>
              </a:lnSpc>
              <a:buFontTx/>
              <a:buChar char="-"/>
              <a:defRPr/>
            </a:pPr>
            <a:r>
              <a:rPr lang="en-US" sz="1079" spc="-47" dirty="0">
                <a:gradFill>
                  <a:gsLst>
                    <a:gs pos="0">
                      <a:srgbClr val="FFFFFF"/>
                    </a:gs>
                    <a:gs pos="100000">
                      <a:srgbClr val="FFFFFF"/>
                    </a:gs>
                  </a:gsLst>
                  <a:lin ang="5400000" scaled="1"/>
                </a:gradFill>
                <a:latin typeface="Segoe UI"/>
              </a:rPr>
              <a:t>Modules</a:t>
            </a:r>
          </a:p>
          <a:p>
            <a:pPr marL="161528" indent="-161528" defTabSz="878290">
              <a:lnSpc>
                <a:spcPct val="90000"/>
              </a:lnSpc>
              <a:buFontTx/>
              <a:buChar char="-"/>
              <a:defRPr/>
            </a:pPr>
            <a:r>
              <a:rPr lang="en-US" sz="1079" spc="-47" dirty="0">
                <a:gradFill>
                  <a:gsLst>
                    <a:gs pos="0">
                      <a:srgbClr val="FFFFFF"/>
                    </a:gs>
                    <a:gs pos="100000">
                      <a:srgbClr val="FFFFFF"/>
                    </a:gs>
                  </a:gsLst>
                  <a:lin ang="5400000" scaled="1"/>
                </a:gradFill>
                <a:latin typeface="Segoe UI"/>
              </a:rPr>
              <a:t>Source control support</a:t>
            </a:r>
          </a:p>
          <a:p>
            <a:pPr marL="161528" indent="-161528" defTabSz="878290">
              <a:lnSpc>
                <a:spcPct val="90000"/>
              </a:lnSpc>
              <a:buFontTx/>
              <a:buChar char="-"/>
              <a:defRPr/>
            </a:pPr>
            <a:r>
              <a:rPr lang="en-US" sz="1079" spc="-47" dirty="0">
                <a:gradFill>
                  <a:gsLst>
                    <a:gs pos="0">
                      <a:srgbClr val="FFFFFF"/>
                    </a:gs>
                    <a:gs pos="100000">
                      <a:srgbClr val="FFFFFF"/>
                    </a:gs>
                  </a:gsLst>
                  <a:lin ang="5400000" scaled="1"/>
                </a:gradFill>
                <a:latin typeface="Segoe UI"/>
              </a:rPr>
              <a:t>Auditing</a:t>
            </a:r>
          </a:p>
          <a:p>
            <a:pPr marL="161528" indent="-161528" defTabSz="878290">
              <a:lnSpc>
                <a:spcPct val="90000"/>
              </a:lnSpc>
              <a:buFontTx/>
              <a:buChar char="-"/>
              <a:defRPr/>
            </a:pPr>
            <a:r>
              <a:rPr lang="en-US" sz="1079" spc="-47" dirty="0">
                <a:gradFill>
                  <a:gsLst>
                    <a:gs pos="0">
                      <a:srgbClr val="FFFFFF"/>
                    </a:gs>
                    <a:gs pos="100000">
                      <a:srgbClr val="FFFFFF"/>
                    </a:gs>
                  </a:gsLst>
                  <a:lin ang="5400000" scaled="1"/>
                </a:gradFill>
                <a:latin typeface="Segoe UI"/>
              </a:rPr>
              <a:t>Tags</a:t>
            </a:r>
          </a:p>
          <a:p>
            <a:pPr marL="161528" indent="-161528" defTabSz="878290">
              <a:lnSpc>
                <a:spcPct val="90000"/>
              </a:lnSpc>
              <a:buFontTx/>
              <a:buChar char="-"/>
              <a:defRPr/>
            </a:pPr>
            <a:endParaRPr lang="en-US" sz="1057" spc="-47" dirty="0">
              <a:gradFill>
                <a:gsLst>
                  <a:gs pos="0">
                    <a:srgbClr val="FFFFFF"/>
                  </a:gs>
                  <a:gs pos="100000">
                    <a:srgbClr val="FFFFFF"/>
                  </a:gs>
                </a:gsLst>
                <a:lin ang="5400000" scaled="1"/>
              </a:gradFill>
              <a:latin typeface="Segoe UI"/>
            </a:endParaRPr>
          </a:p>
          <a:p>
            <a:pPr defTabSz="878290">
              <a:lnSpc>
                <a:spcPct val="90000"/>
              </a:lnSpc>
              <a:defRPr/>
            </a:pPr>
            <a:r>
              <a:rPr lang="en-US" sz="1176" spc="-47" dirty="0">
                <a:gradFill>
                  <a:gsLst>
                    <a:gs pos="0">
                      <a:srgbClr val="FFFFFF"/>
                    </a:gs>
                    <a:gs pos="100000">
                      <a:srgbClr val="FFFFFF"/>
                    </a:gs>
                  </a:gsLst>
                  <a:lin ang="5400000" scaled="1"/>
                </a:gradFill>
                <a:latin typeface="Segoe UI"/>
              </a:rPr>
              <a:t>Integration</a:t>
            </a:r>
          </a:p>
          <a:p>
            <a:pPr marL="161528" indent="-161528" defTabSz="878290">
              <a:lnSpc>
                <a:spcPct val="90000"/>
              </a:lnSpc>
              <a:buFontTx/>
              <a:buChar char="-"/>
              <a:defRPr/>
            </a:pPr>
            <a:r>
              <a:rPr lang="en-US" sz="1057" spc="-47" dirty="0">
                <a:gradFill>
                  <a:gsLst>
                    <a:gs pos="0">
                      <a:srgbClr val="FFFFFF"/>
                    </a:gs>
                    <a:gs pos="100000">
                      <a:srgbClr val="FFFFFF"/>
                    </a:gs>
                  </a:gsLst>
                  <a:lin ang="5400000" scaled="1"/>
                </a:gradFill>
                <a:latin typeface="Segoe UI"/>
              </a:rPr>
              <a:t>Included with Azure SDK</a:t>
            </a:r>
          </a:p>
          <a:p>
            <a:pPr marL="161528" indent="-161528" defTabSz="878290">
              <a:lnSpc>
                <a:spcPct val="90000"/>
              </a:lnSpc>
              <a:buFontTx/>
              <a:buChar char="-"/>
              <a:defRPr/>
            </a:pPr>
            <a:r>
              <a:rPr lang="en-US" sz="1057" spc="-47" dirty="0" err="1">
                <a:gradFill>
                  <a:gsLst>
                    <a:gs pos="0">
                      <a:srgbClr val="FFFFFF"/>
                    </a:gs>
                    <a:gs pos="100000">
                      <a:srgbClr val="FFFFFF"/>
                    </a:gs>
                  </a:gsLst>
                  <a:lin ang="5400000" scaled="1"/>
                </a:gradFill>
                <a:latin typeface="Segoe UI"/>
              </a:rPr>
              <a:t>Webhooks</a:t>
            </a:r>
            <a:r>
              <a:rPr lang="en-US" sz="1057" spc="-47" dirty="0">
                <a:gradFill>
                  <a:gsLst>
                    <a:gs pos="0">
                      <a:srgbClr val="FFFFFF"/>
                    </a:gs>
                    <a:gs pos="100000">
                      <a:srgbClr val="FFFFFF"/>
                    </a:gs>
                  </a:gsLst>
                  <a:lin ang="5400000" scaled="1"/>
                </a:gradFill>
                <a:latin typeface="Segoe UI"/>
              </a:rPr>
              <a:t> to start runbook remotely</a:t>
            </a:r>
          </a:p>
        </p:txBody>
      </p:sp>
      <p:sp>
        <p:nvSpPr>
          <p:cNvPr id="2" name="Rectangle 1"/>
          <p:cNvSpPr/>
          <p:nvPr/>
        </p:nvSpPr>
        <p:spPr>
          <a:xfrm>
            <a:off x="8762848" y="457228"/>
            <a:ext cx="1725280" cy="405432"/>
          </a:xfrm>
          <a:prstGeom prst="rect">
            <a:avLst/>
          </a:prstGeom>
        </p:spPr>
        <p:txBody>
          <a:bodyPr wrap="none">
            <a:spAutoFit/>
          </a:bodyPr>
          <a:lstStyle/>
          <a:p>
            <a:pPr defTabSz="878290">
              <a:lnSpc>
                <a:spcPct val="90000"/>
              </a:lnSpc>
              <a:defRPr/>
            </a:pPr>
            <a:r>
              <a:rPr lang="en-US" sz="2261" spc="-47" dirty="0">
                <a:gradFill>
                  <a:gsLst>
                    <a:gs pos="0">
                      <a:srgbClr val="FFFFFF"/>
                    </a:gs>
                    <a:gs pos="100000">
                      <a:srgbClr val="FFFFFF"/>
                    </a:gs>
                  </a:gsLst>
                  <a:lin ang="5400000" scaled="1"/>
                </a:gradFill>
                <a:latin typeface="Segoe UI"/>
              </a:rPr>
              <a:t>Key Features</a:t>
            </a:r>
          </a:p>
        </p:txBody>
      </p:sp>
      <p:sp>
        <p:nvSpPr>
          <p:cNvPr id="682" name="Rectangle 681"/>
          <p:cNvSpPr/>
          <p:nvPr/>
        </p:nvSpPr>
        <p:spPr bwMode="auto">
          <a:xfrm>
            <a:off x="4923949" y="883805"/>
            <a:ext cx="3838899" cy="450667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6124" tIns="43061" rIns="86124" bIns="43061" numCol="1" rtlCol="0" anchor="ctr" anchorCtr="0" compatLnSpc="1">
            <a:prstTxWarp prst="textNoShape">
              <a:avLst/>
            </a:prstTxWarp>
          </a:bodyPr>
          <a:lstStyle/>
          <a:p>
            <a:pPr marL="329485" indent="-329485" defTabSz="860869" fontAlgn="base">
              <a:lnSpc>
                <a:spcPct val="90000"/>
              </a:lnSpc>
              <a:spcBef>
                <a:spcPct val="0"/>
              </a:spcBef>
              <a:spcAft>
                <a:spcPct val="0"/>
              </a:spcAft>
              <a:buFont typeface="Wingdings" panose="05000000000000000000" pitchFamily="2" charset="2"/>
              <a:buChar char="ü"/>
              <a:defRPr/>
            </a:pPr>
            <a:r>
              <a:rPr lang="en-US" sz="1923" spc="-47" dirty="0">
                <a:solidFill>
                  <a:srgbClr val="FFFFFF"/>
                </a:solidFill>
                <a:latin typeface="Segoe UI Light"/>
              </a:rPr>
              <a:t>Manage any cloud &amp; on premises</a:t>
            </a:r>
          </a:p>
          <a:p>
            <a:pPr marL="329485" indent="-329485" defTabSz="860869" fontAlgn="base">
              <a:lnSpc>
                <a:spcPct val="90000"/>
              </a:lnSpc>
              <a:spcBef>
                <a:spcPct val="0"/>
              </a:spcBef>
              <a:spcAft>
                <a:spcPct val="0"/>
              </a:spcAft>
              <a:buFont typeface="Wingdings" panose="05000000000000000000" pitchFamily="2" charset="2"/>
              <a:buChar char="ü"/>
              <a:defRPr/>
            </a:pPr>
            <a:endParaRPr lang="en-US" sz="1923" spc="-47" dirty="0">
              <a:solidFill>
                <a:srgbClr val="FFFFFF"/>
              </a:solidFill>
              <a:latin typeface="Segoe UI Light"/>
            </a:endParaRPr>
          </a:p>
          <a:p>
            <a:pPr marL="329485" indent="-329485" defTabSz="860869" fontAlgn="base">
              <a:lnSpc>
                <a:spcPct val="90000"/>
              </a:lnSpc>
              <a:spcBef>
                <a:spcPct val="0"/>
              </a:spcBef>
              <a:spcAft>
                <a:spcPct val="0"/>
              </a:spcAft>
              <a:buFont typeface="Wingdings" panose="05000000000000000000" pitchFamily="2" charset="2"/>
              <a:buChar char="ü"/>
              <a:defRPr/>
            </a:pPr>
            <a:r>
              <a:rPr lang="en-US" sz="1923" spc="-47" dirty="0">
                <a:solidFill>
                  <a:srgbClr val="FFFFFF"/>
                </a:solidFill>
                <a:latin typeface="Segoe UI Light"/>
              </a:rPr>
              <a:t>Windows &amp; Linux</a:t>
            </a:r>
          </a:p>
          <a:p>
            <a:pPr marL="329485" indent="-329485" defTabSz="860869" fontAlgn="base">
              <a:lnSpc>
                <a:spcPct val="90000"/>
              </a:lnSpc>
              <a:spcBef>
                <a:spcPct val="0"/>
              </a:spcBef>
              <a:spcAft>
                <a:spcPct val="0"/>
              </a:spcAft>
              <a:buFont typeface="Wingdings" panose="05000000000000000000" pitchFamily="2" charset="2"/>
              <a:buChar char="ü"/>
              <a:defRPr/>
            </a:pPr>
            <a:endParaRPr lang="en-US" sz="1923" spc="-47" dirty="0">
              <a:solidFill>
                <a:srgbClr val="FFFFFF"/>
              </a:solidFill>
              <a:latin typeface="Segoe UI Light"/>
            </a:endParaRPr>
          </a:p>
          <a:p>
            <a:pPr marL="329485" indent="-329485" defTabSz="860869" fontAlgn="base">
              <a:lnSpc>
                <a:spcPct val="90000"/>
              </a:lnSpc>
              <a:spcBef>
                <a:spcPct val="0"/>
              </a:spcBef>
              <a:spcAft>
                <a:spcPct val="0"/>
              </a:spcAft>
              <a:buFont typeface="Wingdings" panose="05000000000000000000" pitchFamily="2" charset="2"/>
              <a:buChar char="ü"/>
              <a:defRPr/>
            </a:pPr>
            <a:r>
              <a:rPr lang="en-US" sz="1923" spc="-47" dirty="0">
                <a:solidFill>
                  <a:srgbClr val="FFFFFF"/>
                </a:solidFill>
                <a:latin typeface="Segoe UI Light"/>
              </a:rPr>
              <a:t>Configuration Management</a:t>
            </a:r>
          </a:p>
          <a:p>
            <a:pPr defTabSz="860869" fontAlgn="base">
              <a:lnSpc>
                <a:spcPct val="90000"/>
              </a:lnSpc>
              <a:spcBef>
                <a:spcPct val="0"/>
              </a:spcBef>
              <a:spcAft>
                <a:spcPct val="0"/>
              </a:spcAft>
              <a:defRPr/>
            </a:pPr>
            <a:endParaRPr lang="en-US" sz="1923" spc="-47" dirty="0">
              <a:solidFill>
                <a:srgbClr val="FFFFFF"/>
              </a:solidFill>
              <a:latin typeface="Segoe UI Light"/>
            </a:endParaRPr>
          </a:p>
          <a:p>
            <a:pPr marL="329485" indent="-329485" defTabSz="860869" fontAlgn="base">
              <a:lnSpc>
                <a:spcPct val="90000"/>
              </a:lnSpc>
              <a:spcBef>
                <a:spcPct val="0"/>
              </a:spcBef>
              <a:spcAft>
                <a:spcPct val="0"/>
              </a:spcAft>
              <a:buFont typeface="Wingdings" panose="05000000000000000000" pitchFamily="2" charset="2"/>
              <a:buChar char="ü"/>
              <a:defRPr/>
            </a:pPr>
            <a:r>
              <a:rPr lang="en-US" sz="1923" spc="-47" dirty="0">
                <a:solidFill>
                  <a:srgbClr val="FFFFFF"/>
                </a:solidFill>
                <a:latin typeface="Segoe UI Light"/>
              </a:rPr>
              <a:t>Process Automation</a:t>
            </a:r>
          </a:p>
          <a:p>
            <a:pPr marL="329485" indent="-329485" defTabSz="860869" fontAlgn="base">
              <a:lnSpc>
                <a:spcPct val="90000"/>
              </a:lnSpc>
              <a:spcBef>
                <a:spcPct val="0"/>
              </a:spcBef>
              <a:spcAft>
                <a:spcPct val="0"/>
              </a:spcAft>
              <a:buFont typeface="Wingdings" panose="05000000000000000000" pitchFamily="2" charset="2"/>
              <a:buChar char="ü"/>
              <a:defRPr/>
            </a:pPr>
            <a:endParaRPr lang="en-US" sz="1923" spc="-47" dirty="0">
              <a:solidFill>
                <a:srgbClr val="FFFFFF"/>
              </a:solidFill>
              <a:latin typeface="Segoe UI Light"/>
            </a:endParaRPr>
          </a:p>
          <a:p>
            <a:pPr marL="329485" indent="-329485" defTabSz="860869" fontAlgn="base">
              <a:lnSpc>
                <a:spcPct val="90000"/>
              </a:lnSpc>
              <a:spcBef>
                <a:spcPct val="0"/>
              </a:spcBef>
              <a:spcAft>
                <a:spcPct val="0"/>
              </a:spcAft>
              <a:buFont typeface="Wingdings" panose="05000000000000000000" pitchFamily="2" charset="2"/>
              <a:buChar char="ü"/>
              <a:defRPr/>
            </a:pPr>
            <a:r>
              <a:rPr lang="en-US" sz="1923" spc="-47" dirty="0">
                <a:solidFill>
                  <a:srgbClr val="FFFFFF"/>
                </a:solidFill>
                <a:latin typeface="Segoe UI Light"/>
              </a:rPr>
              <a:t>Update Management</a:t>
            </a:r>
          </a:p>
        </p:txBody>
      </p:sp>
      <p:pic>
        <p:nvPicPr>
          <p:cNvPr id="21" name="Picture 20" descr="\\MAGNUM\Projects\Microsoft\Cloud Power FY12\Design\ICONS_PNG\Application.png"/>
          <p:cNvPicPr>
            <a:picLocks noChangeAspect="1" noChangeArrowheads="1"/>
          </p:cNvPicPr>
          <p:nvPr/>
        </p:nvPicPr>
        <p:blipFill rotWithShape="1">
          <a:blip r:embed="rId3" cstate="print">
            <a:biLevel thresh="25000"/>
          </a:blip>
          <a:srcRect l="30174" t="36465" r="28608" b="29915"/>
          <a:stretch/>
        </p:blipFill>
        <p:spPr bwMode="auto">
          <a:xfrm>
            <a:off x="539619" y="6216400"/>
            <a:ext cx="307519" cy="250897"/>
          </a:xfrm>
          <a:prstGeom prst="rect">
            <a:avLst/>
          </a:prstGeom>
          <a:noFill/>
          <a:ln>
            <a:noFill/>
          </a:ln>
        </p:spPr>
      </p:pic>
      <p:grpSp>
        <p:nvGrpSpPr>
          <p:cNvPr id="8" name="Group 7"/>
          <p:cNvGrpSpPr/>
          <p:nvPr/>
        </p:nvGrpSpPr>
        <p:grpSpPr>
          <a:xfrm>
            <a:off x="4191777" y="6197224"/>
            <a:ext cx="356215" cy="273493"/>
            <a:chOff x="2818947" y="6380572"/>
            <a:chExt cx="404990" cy="292996"/>
          </a:xfrm>
          <a:solidFill>
            <a:schemeClr val="tx1"/>
          </a:solidFill>
        </p:grpSpPr>
        <p:sp>
          <p:nvSpPr>
            <p:cNvPr id="23" name="Freeform 26"/>
            <p:cNvSpPr>
              <a:spLocks noChangeAspect="1" noEditPoints="1"/>
            </p:cNvSpPr>
            <p:nvPr/>
          </p:nvSpPr>
          <p:spPr bwMode="auto">
            <a:xfrm>
              <a:off x="2818947" y="6552216"/>
              <a:ext cx="150203" cy="121352"/>
            </a:xfrm>
            <a:custGeom>
              <a:avLst/>
              <a:gdLst>
                <a:gd name="T0" fmla="*/ 913 w 1219"/>
                <a:gd name="T1" fmla="*/ 603 h 985"/>
                <a:gd name="T2" fmla="*/ 1214 w 1219"/>
                <a:gd name="T3" fmla="*/ 523 h 985"/>
                <a:gd name="T4" fmla="*/ 1214 w 1219"/>
                <a:gd name="T5" fmla="*/ 660 h 985"/>
                <a:gd name="T6" fmla="*/ 1130 w 1219"/>
                <a:gd name="T7" fmla="*/ 732 h 985"/>
                <a:gd name="T8" fmla="*/ 1156 w 1219"/>
                <a:gd name="T9" fmla="*/ 814 h 985"/>
                <a:gd name="T10" fmla="*/ 1005 w 1219"/>
                <a:gd name="T11" fmla="*/ 873 h 985"/>
                <a:gd name="T12" fmla="*/ 937 w 1219"/>
                <a:gd name="T13" fmla="*/ 906 h 985"/>
                <a:gd name="T14" fmla="*/ 788 w 1219"/>
                <a:gd name="T15" fmla="*/ 985 h 985"/>
                <a:gd name="T16" fmla="*/ 749 w 1219"/>
                <a:gd name="T17" fmla="*/ 891 h 985"/>
                <a:gd name="T18" fmla="*/ 631 w 1219"/>
                <a:gd name="T19" fmla="*/ 899 h 985"/>
                <a:gd name="T20" fmla="*/ 533 w 1219"/>
                <a:gd name="T21" fmla="*/ 802 h 985"/>
                <a:gd name="T22" fmla="*/ 546 w 1219"/>
                <a:gd name="T23" fmla="*/ 689 h 985"/>
                <a:gd name="T24" fmla="*/ 463 w 1219"/>
                <a:gd name="T25" fmla="*/ 649 h 985"/>
                <a:gd name="T26" fmla="*/ 536 w 1219"/>
                <a:gd name="T27" fmla="*/ 501 h 985"/>
                <a:gd name="T28" fmla="*/ 563 w 1219"/>
                <a:gd name="T29" fmla="*/ 436 h 985"/>
                <a:gd name="T30" fmla="*/ 619 w 1219"/>
                <a:gd name="T31" fmla="*/ 279 h 985"/>
                <a:gd name="T32" fmla="*/ 706 w 1219"/>
                <a:gd name="T33" fmla="*/ 308 h 985"/>
                <a:gd name="T34" fmla="*/ 778 w 1219"/>
                <a:gd name="T35" fmla="*/ 230 h 985"/>
                <a:gd name="T36" fmla="*/ 915 w 1219"/>
                <a:gd name="T37" fmla="*/ 230 h 985"/>
                <a:gd name="T38" fmla="*/ 986 w 1219"/>
                <a:gd name="T39" fmla="*/ 307 h 985"/>
                <a:gd name="T40" fmla="*/ 1072 w 1219"/>
                <a:gd name="T41" fmla="*/ 279 h 985"/>
                <a:gd name="T42" fmla="*/ 1129 w 1219"/>
                <a:gd name="T43" fmla="*/ 434 h 985"/>
                <a:gd name="T44" fmla="*/ 1156 w 1219"/>
                <a:gd name="T45" fmla="*/ 501 h 985"/>
                <a:gd name="T46" fmla="*/ 1035 w 1219"/>
                <a:gd name="T47" fmla="*/ 603 h 985"/>
                <a:gd name="T48" fmla="*/ 846 w 1219"/>
                <a:gd name="T49" fmla="*/ 792 h 985"/>
                <a:gd name="T50" fmla="*/ 316 w 1219"/>
                <a:gd name="T51" fmla="*/ 263 h 985"/>
                <a:gd name="T52" fmla="*/ 526 w 1219"/>
                <a:gd name="T53" fmla="*/ 206 h 985"/>
                <a:gd name="T54" fmla="*/ 526 w 1219"/>
                <a:gd name="T55" fmla="*/ 302 h 985"/>
                <a:gd name="T56" fmla="*/ 468 w 1219"/>
                <a:gd name="T57" fmla="*/ 352 h 985"/>
                <a:gd name="T58" fmla="*/ 486 w 1219"/>
                <a:gd name="T59" fmla="*/ 410 h 985"/>
                <a:gd name="T60" fmla="*/ 380 w 1219"/>
                <a:gd name="T61" fmla="*/ 452 h 985"/>
                <a:gd name="T62" fmla="*/ 333 w 1219"/>
                <a:gd name="T63" fmla="*/ 475 h 985"/>
                <a:gd name="T64" fmla="*/ 229 w 1219"/>
                <a:gd name="T65" fmla="*/ 532 h 985"/>
                <a:gd name="T66" fmla="*/ 200 w 1219"/>
                <a:gd name="T67" fmla="*/ 465 h 985"/>
                <a:gd name="T68" fmla="*/ 118 w 1219"/>
                <a:gd name="T69" fmla="*/ 470 h 985"/>
                <a:gd name="T70" fmla="*/ 50 w 1219"/>
                <a:gd name="T71" fmla="*/ 402 h 985"/>
                <a:gd name="T72" fmla="*/ 59 w 1219"/>
                <a:gd name="T73" fmla="*/ 323 h 985"/>
                <a:gd name="T74" fmla="*/ 0 w 1219"/>
                <a:gd name="T75" fmla="*/ 295 h 985"/>
                <a:gd name="T76" fmla="*/ 53 w 1219"/>
                <a:gd name="T77" fmla="*/ 192 h 985"/>
                <a:gd name="T78" fmla="*/ 72 w 1219"/>
                <a:gd name="T79" fmla="*/ 146 h 985"/>
                <a:gd name="T80" fmla="*/ 109 w 1219"/>
                <a:gd name="T81" fmla="*/ 36 h 985"/>
                <a:gd name="T82" fmla="*/ 171 w 1219"/>
                <a:gd name="T83" fmla="*/ 56 h 985"/>
                <a:gd name="T84" fmla="*/ 222 w 1219"/>
                <a:gd name="T85" fmla="*/ 2 h 985"/>
                <a:gd name="T86" fmla="*/ 318 w 1219"/>
                <a:gd name="T87" fmla="*/ 2 h 985"/>
                <a:gd name="T88" fmla="*/ 368 w 1219"/>
                <a:gd name="T89" fmla="*/ 55 h 985"/>
                <a:gd name="T90" fmla="*/ 428 w 1219"/>
                <a:gd name="T91" fmla="*/ 36 h 985"/>
                <a:gd name="T92" fmla="*/ 467 w 1219"/>
                <a:gd name="T93" fmla="*/ 145 h 985"/>
                <a:gd name="T94" fmla="*/ 486 w 1219"/>
                <a:gd name="T95" fmla="*/ 192 h 985"/>
                <a:gd name="T96" fmla="*/ 401 w 1219"/>
                <a:gd name="T97" fmla="*/ 263 h 985"/>
                <a:gd name="T98" fmla="*/ 269 w 1219"/>
                <a:gd name="T99" fmla="*/ 395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19" h="985">
                  <a:moveTo>
                    <a:pt x="778" y="603"/>
                  </a:moveTo>
                  <a:cubicBezTo>
                    <a:pt x="778" y="566"/>
                    <a:pt x="808" y="536"/>
                    <a:pt x="845" y="536"/>
                  </a:cubicBezTo>
                  <a:cubicBezTo>
                    <a:pt x="882" y="536"/>
                    <a:pt x="913" y="566"/>
                    <a:pt x="913" y="603"/>
                  </a:cubicBezTo>
                  <a:cubicBezTo>
                    <a:pt x="913" y="640"/>
                    <a:pt x="882" y="670"/>
                    <a:pt x="845" y="670"/>
                  </a:cubicBezTo>
                  <a:cubicBezTo>
                    <a:pt x="808" y="670"/>
                    <a:pt x="778" y="640"/>
                    <a:pt x="778" y="603"/>
                  </a:cubicBezTo>
                  <a:close/>
                  <a:moveTo>
                    <a:pt x="1214" y="523"/>
                  </a:moveTo>
                  <a:cubicBezTo>
                    <a:pt x="1218" y="524"/>
                    <a:pt x="1219" y="529"/>
                    <a:pt x="1219" y="532"/>
                  </a:cubicBezTo>
                  <a:cubicBezTo>
                    <a:pt x="1219" y="532"/>
                    <a:pt x="1219" y="532"/>
                    <a:pt x="1219" y="649"/>
                  </a:cubicBezTo>
                  <a:cubicBezTo>
                    <a:pt x="1219" y="654"/>
                    <a:pt x="1218" y="658"/>
                    <a:pt x="1214" y="660"/>
                  </a:cubicBezTo>
                  <a:cubicBezTo>
                    <a:pt x="1214" y="660"/>
                    <a:pt x="1214" y="660"/>
                    <a:pt x="1157" y="680"/>
                  </a:cubicBezTo>
                  <a:cubicBezTo>
                    <a:pt x="1154" y="681"/>
                    <a:pt x="1149" y="686"/>
                    <a:pt x="1148" y="689"/>
                  </a:cubicBezTo>
                  <a:cubicBezTo>
                    <a:pt x="1148" y="689"/>
                    <a:pt x="1148" y="689"/>
                    <a:pt x="1130" y="732"/>
                  </a:cubicBezTo>
                  <a:cubicBezTo>
                    <a:pt x="1129" y="735"/>
                    <a:pt x="1129" y="742"/>
                    <a:pt x="1130" y="746"/>
                  </a:cubicBezTo>
                  <a:cubicBezTo>
                    <a:pt x="1130" y="746"/>
                    <a:pt x="1130" y="746"/>
                    <a:pt x="1157" y="802"/>
                  </a:cubicBezTo>
                  <a:cubicBezTo>
                    <a:pt x="1160" y="806"/>
                    <a:pt x="1159" y="812"/>
                    <a:pt x="1156" y="814"/>
                  </a:cubicBezTo>
                  <a:cubicBezTo>
                    <a:pt x="1156" y="814"/>
                    <a:pt x="1156" y="814"/>
                    <a:pt x="1072" y="897"/>
                  </a:cubicBezTo>
                  <a:cubicBezTo>
                    <a:pt x="1070" y="900"/>
                    <a:pt x="1064" y="902"/>
                    <a:pt x="1061" y="899"/>
                  </a:cubicBezTo>
                  <a:cubicBezTo>
                    <a:pt x="1061" y="899"/>
                    <a:pt x="1061" y="899"/>
                    <a:pt x="1005" y="873"/>
                  </a:cubicBezTo>
                  <a:cubicBezTo>
                    <a:pt x="1002" y="871"/>
                    <a:pt x="996" y="872"/>
                    <a:pt x="991" y="873"/>
                  </a:cubicBezTo>
                  <a:cubicBezTo>
                    <a:pt x="991" y="873"/>
                    <a:pt x="991" y="873"/>
                    <a:pt x="946" y="893"/>
                  </a:cubicBezTo>
                  <a:cubicBezTo>
                    <a:pt x="941" y="896"/>
                    <a:pt x="938" y="902"/>
                    <a:pt x="937" y="906"/>
                  </a:cubicBezTo>
                  <a:cubicBezTo>
                    <a:pt x="937" y="906"/>
                    <a:pt x="937" y="906"/>
                    <a:pt x="915" y="969"/>
                  </a:cubicBezTo>
                  <a:cubicBezTo>
                    <a:pt x="914" y="972"/>
                    <a:pt x="909" y="985"/>
                    <a:pt x="906" y="985"/>
                  </a:cubicBezTo>
                  <a:cubicBezTo>
                    <a:pt x="906" y="985"/>
                    <a:pt x="906" y="985"/>
                    <a:pt x="788" y="985"/>
                  </a:cubicBezTo>
                  <a:cubicBezTo>
                    <a:pt x="784" y="985"/>
                    <a:pt x="779" y="972"/>
                    <a:pt x="778" y="969"/>
                  </a:cubicBezTo>
                  <a:cubicBezTo>
                    <a:pt x="778" y="969"/>
                    <a:pt x="778" y="969"/>
                    <a:pt x="758" y="902"/>
                  </a:cubicBezTo>
                  <a:cubicBezTo>
                    <a:pt x="757" y="897"/>
                    <a:pt x="752" y="893"/>
                    <a:pt x="749" y="891"/>
                  </a:cubicBezTo>
                  <a:cubicBezTo>
                    <a:pt x="749" y="891"/>
                    <a:pt x="749" y="891"/>
                    <a:pt x="701" y="872"/>
                  </a:cubicBezTo>
                  <a:cubicBezTo>
                    <a:pt x="698" y="870"/>
                    <a:pt x="691" y="870"/>
                    <a:pt x="687" y="872"/>
                  </a:cubicBezTo>
                  <a:cubicBezTo>
                    <a:pt x="687" y="872"/>
                    <a:pt x="687" y="872"/>
                    <a:pt x="631" y="899"/>
                  </a:cubicBezTo>
                  <a:cubicBezTo>
                    <a:pt x="627" y="902"/>
                    <a:pt x="621" y="900"/>
                    <a:pt x="619" y="897"/>
                  </a:cubicBezTo>
                  <a:cubicBezTo>
                    <a:pt x="619" y="897"/>
                    <a:pt x="619" y="897"/>
                    <a:pt x="535" y="814"/>
                  </a:cubicBezTo>
                  <a:cubicBezTo>
                    <a:pt x="533" y="812"/>
                    <a:pt x="531" y="806"/>
                    <a:pt x="533" y="802"/>
                  </a:cubicBezTo>
                  <a:cubicBezTo>
                    <a:pt x="533" y="802"/>
                    <a:pt x="533" y="802"/>
                    <a:pt x="562" y="742"/>
                  </a:cubicBezTo>
                  <a:cubicBezTo>
                    <a:pt x="563" y="739"/>
                    <a:pt x="563" y="733"/>
                    <a:pt x="562" y="729"/>
                  </a:cubicBezTo>
                  <a:cubicBezTo>
                    <a:pt x="562" y="729"/>
                    <a:pt x="562" y="729"/>
                    <a:pt x="546" y="689"/>
                  </a:cubicBezTo>
                  <a:cubicBezTo>
                    <a:pt x="543" y="686"/>
                    <a:pt x="538" y="681"/>
                    <a:pt x="535" y="680"/>
                  </a:cubicBezTo>
                  <a:cubicBezTo>
                    <a:pt x="535" y="680"/>
                    <a:pt x="535" y="680"/>
                    <a:pt x="473" y="660"/>
                  </a:cubicBezTo>
                  <a:cubicBezTo>
                    <a:pt x="470" y="658"/>
                    <a:pt x="463" y="654"/>
                    <a:pt x="463" y="649"/>
                  </a:cubicBezTo>
                  <a:cubicBezTo>
                    <a:pt x="463" y="649"/>
                    <a:pt x="463" y="649"/>
                    <a:pt x="463" y="532"/>
                  </a:cubicBezTo>
                  <a:cubicBezTo>
                    <a:pt x="463" y="529"/>
                    <a:pt x="470" y="524"/>
                    <a:pt x="473" y="523"/>
                  </a:cubicBezTo>
                  <a:cubicBezTo>
                    <a:pt x="473" y="523"/>
                    <a:pt x="473" y="523"/>
                    <a:pt x="536" y="501"/>
                  </a:cubicBezTo>
                  <a:cubicBezTo>
                    <a:pt x="541" y="500"/>
                    <a:pt x="544" y="496"/>
                    <a:pt x="546" y="492"/>
                  </a:cubicBezTo>
                  <a:cubicBezTo>
                    <a:pt x="546" y="492"/>
                    <a:pt x="546" y="492"/>
                    <a:pt x="563" y="449"/>
                  </a:cubicBezTo>
                  <a:cubicBezTo>
                    <a:pt x="566" y="446"/>
                    <a:pt x="564" y="440"/>
                    <a:pt x="563" y="436"/>
                  </a:cubicBezTo>
                  <a:cubicBezTo>
                    <a:pt x="563" y="436"/>
                    <a:pt x="563" y="436"/>
                    <a:pt x="534" y="374"/>
                  </a:cubicBezTo>
                  <a:cubicBezTo>
                    <a:pt x="531" y="370"/>
                    <a:pt x="533" y="366"/>
                    <a:pt x="535" y="362"/>
                  </a:cubicBezTo>
                  <a:cubicBezTo>
                    <a:pt x="535" y="362"/>
                    <a:pt x="535" y="362"/>
                    <a:pt x="619" y="279"/>
                  </a:cubicBezTo>
                  <a:cubicBezTo>
                    <a:pt x="621" y="277"/>
                    <a:pt x="627" y="276"/>
                    <a:pt x="631" y="277"/>
                  </a:cubicBezTo>
                  <a:cubicBezTo>
                    <a:pt x="631" y="277"/>
                    <a:pt x="631" y="277"/>
                    <a:pt x="692" y="308"/>
                  </a:cubicBezTo>
                  <a:cubicBezTo>
                    <a:pt x="696" y="309"/>
                    <a:pt x="703" y="310"/>
                    <a:pt x="706" y="308"/>
                  </a:cubicBezTo>
                  <a:cubicBezTo>
                    <a:pt x="706" y="308"/>
                    <a:pt x="706" y="308"/>
                    <a:pt x="749" y="292"/>
                  </a:cubicBezTo>
                  <a:cubicBezTo>
                    <a:pt x="752" y="290"/>
                    <a:pt x="757" y="288"/>
                    <a:pt x="758" y="284"/>
                  </a:cubicBezTo>
                  <a:cubicBezTo>
                    <a:pt x="758" y="284"/>
                    <a:pt x="758" y="284"/>
                    <a:pt x="778" y="230"/>
                  </a:cubicBezTo>
                  <a:cubicBezTo>
                    <a:pt x="779" y="225"/>
                    <a:pt x="784" y="230"/>
                    <a:pt x="788" y="230"/>
                  </a:cubicBezTo>
                  <a:cubicBezTo>
                    <a:pt x="788" y="230"/>
                    <a:pt x="788" y="230"/>
                    <a:pt x="906" y="230"/>
                  </a:cubicBezTo>
                  <a:cubicBezTo>
                    <a:pt x="909" y="230"/>
                    <a:pt x="914" y="225"/>
                    <a:pt x="915" y="230"/>
                  </a:cubicBezTo>
                  <a:cubicBezTo>
                    <a:pt x="915" y="230"/>
                    <a:pt x="915" y="230"/>
                    <a:pt x="937" y="281"/>
                  </a:cubicBezTo>
                  <a:cubicBezTo>
                    <a:pt x="938" y="284"/>
                    <a:pt x="941" y="289"/>
                    <a:pt x="946" y="290"/>
                  </a:cubicBezTo>
                  <a:cubicBezTo>
                    <a:pt x="946" y="290"/>
                    <a:pt x="946" y="290"/>
                    <a:pt x="986" y="307"/>
                  </a:cubicBezTo>
                  <a:cubicBezTo>
                    <a:pt x="990" y="309"/>
                    <a:pt x="997" y="308"/>
                    <a:pt x="1000" y="307"/>
                  </a:cubicBezTo>
                  <a:cubicBezTo>
                    <a:pt x="1000" y="307"/>
                    <a:pt x="1000" y="307"/>
                    <a:pt x="1061" y="277"/>
                  </a:cubicBezTo>
                  <a:cubicBezTo>
                    <a:pt x="1064" y="276"/>
                    <a:pt x="1070" y="276"/>
                    <a:pt x="1072" y="279"/>
                  </a:cubicBezTo>
                  <a:cubicBezTo>
                    <a:pt x="1072" y="279"/>
                    <a:pt x="1072" y="279"/>
                    <a:pt x="1156" y="362"/>
                  </a:cubicBezTo>
                  <a:cubicBezTo>
                    <a:pt x="1159" y="366"/>
                    <a:pt x="1160" y="370"/>
                    <a:pt x="1157" y="374"/>
                  </a:cubicBezTo>
                  <a:cubicBezTo>
                    <a:pt x="1157" y="374"/>
                    <a:pt x="1157" y="374"/>
                    <a:pt x="1129" y="434"/>
                  </a:cubicBezTo>
                  <a:cubicBezTo>
                    <a:pt x="1127" y="438"/>
                    <a:pt x="1127" y="444"/>
                    <a:pt x="1129" y="447"/>
                  </a:cubicBezTo>
                  <a:cubicBezTo>
                    <a:pt x="1129" y="447"/>
                    <a:pt x="1129" y="447"/>
                    <a:pt x="1147" y="492"/>
                  </a:cubicBezTo>
                  <a:cubicBezTo>
                    <a:pt x="1149" y="496"/>
                    <a:pt x="1153" y="500"/>
                    <a:pt x="1156" y="501"/>
                  </a:cubicBezTo>
                  <a:cubicBezTo>
                    <a:pt x="1156" y="501"/>
                    <a:pt x="1156" y="501"/>
                    <a:pt x="1214" y="523"/>
                  </a:cubicBezTo>
                  <a:close/>
                  <a:moveTo>
                    <a:pt x="846" y="792"/>
                  </a:moveTo>
                  <a:cubicBezTo>
                    <a:pt x="950" y="792"/>
                    <a:pt x="1035" y="707"/>
                    <a:pt x="1035" y="603"/>
                  </a:cubicBezTo>
                  <a:cubicBezTo>
                    <a:pt x="1035" y="499"/>
                    <a:pt x="950" y="414"/>
                    <a:pt x="846" y="414"/>
                  </a:cubicBezTo>
                  <a:cubicBezTo>
                    <a:pt x="742" y="414"/>
                    <a:pt x="657" y="499"/>
                    <a:pt x="657" y="603"/>
                  </a:cubicBezTo>
                  <a:cubicBezTo>
                    <a:pt x="657" y="707"/>
                    <a:pt x="742" y="792"/>
                    <a:pt x="846" y="792"/>
                  </a:cubicBezTo>
                  <a:close/>
                  <a:moveTo>
                    <a:pt x="222" y="263"/>
                  </a:moveTo>
                  <a:cubicBezTo>
                    <a:pt x="222" y="289"/>
                    <a:pt x="243" y="310"/>
                    <a:pt x="269" y="310"/>
                  </a:cubicBezTo>
                  <a:cubicBezTo>
                    <a:pt x="295" y="310"/>
                    <a:pt x="316" y="289"/>
                    <a:pt x="316" y="263"/>
                  </a:cubicBezTo>
                  <a:cubicBezTo>
                    <a:pt x="316" y="237"/>
                    <a:pt x="295" y="216"/>
                    <a:pt x="269" y="216"/>
                  </a:cubicBezTo>
                  <a:cubicBezTo>
                    <a:pt x="243" y="216"/>
                    <a:pt x="222" y="237"/>
                    <a:pt x="222" y="263"/>
                  </a:cubicBezTo>
                  <a:close/>
                  <a:moveTo>
                    <a:pt x="526" y="206"/>
                  </a:moveTo>
                  <a:cubicBezTo>
                    <a:pt x="529" y="207"/>
                    <a:pt x="529" y="211"/>
                    <a:pt x="529" y="213"/>
                  </a:cubicBezTo>
                  <a:cubicBezTo>
                    <a:pt x="529" y="213"/>
                    <a:pt x="529" y="213"/>
                    <a:pt x="529" y="295"/>
                  </a:cubicBezTo>
                  <a:cubicBezTo>
                    <a:pt x="529" y="298"/>
                    <a:pt x="529" y="302"/>
                    <a:pt x="526" y="302"/>
                  </a:cubicBezTo>
                  <a:cubicBezTo>
                    <a:pt x="526" y="302"/>
                    <a:pt x="526" y="302"/>
                    <a:pt x="487" y="317"/>
                  </a:cubicBezTo>
                  <a:cubicBezTo>
                    <a:pt x="485" y="317"/>
                    <a:pt x="481" y="321"/>
                    <a:pt x="480" y="323"/>
                  </a:cubicBezTo>
                  <a:cubicBezTo>
                    <a:pt x="480" y="323"/>
                    <a:pt x="480" y="323"/>
                    <a:pt x="468" y="352"/>
                  </a:cubicBezTo>
                  <a:cubicBezTo>
                    <a:pt x="467" y="356"/>
                    <a:pt x="467" y="360"/>
                    <a:pt x="468" y="363"/>
                  </a:cubicBezTo>
                  <a:cubicBezTo>
                    <a:pt x="468" y="363"/>
                    <a:pt x="468" y="363"/>
                    <a:pt x="487" y="402"/>
                  </a:cubicBezTo>
                  <a:cubicBezTo>
                    <a:pt x="488" y="404"/>
                    <a:pt x="488" y="409"/>
                    <a:pt x="486" y="410"/>
                  </a:cubicBezTo>
                  <a:cubicBezTo>
                    <a:pt x="486" y="410"/>
                    <a:pt x="486" y="410"/>
                    <a:pt x="428" y="469"/>
                  </a:cubicBezTo>
                  <a:cubicBezTo>
                    <a:pt x="426" y="470"/>
                    <a:pt x="422" y="472"/>
                    <a:pt x="420" y="470"/>
                  </a:cubicBezTo>
                  <a:cubicBezTo>
                    <a:pt x="420" y="470"/>
                    <a:pt x="420" y="470"/>
                    <a:pt x="380" y="452"/>
                  </a:cubicBezTo>
                  <a:cubicBezTo>
                    <a:pt x="377" y="450"/>
                    <a:pt x="374" y="450"/>
                    <a:pt x="370" y="453"/>
                  </a:cubicBezTo>
                  <a:cubicBezTo>
                    <a:pt x="370" y="453"/>
                    <a:pt x="370" y="453"/>
                    <a:pt x="339" y="467"/>
                  </a:cubicBezTo>
                  <a:cubicBezTo>
                    <a:pt x="336" y="467"/>
                    <a:pt x="333" y="473"/>
                    <a:pt x="333" y="475"/>
                  </a:cubicBezTo>
                  <a:cubicBezTo>
                    <a:pt x="333" y="475"/>
                    <a:pt x="333" y="475"/>
                    <a:pt x="318" y="520"/>
                  </a:cubicBezTo>
                  <a:cubicBezTo>
                    <a:pt x="317" y="522"/>
                    <a:pt x="314" y="532"/>
                    <a:pt x="311" y="532"/>
                  </a:cubicBezTo>
                  <a:cubicBezTo>
                    <a:pt x="311" y="532"/>
                    <a:pt x="311" y="532"/>
                    <a:pt x="229" y="532"/>
                  </a:cubicBezTo>
                  <a:cubicBezTo>
                    <a:pt x="226" y="532"/>
                    <a:pt x="223" y="522"/>
                    <a:pt x="222" y="520"/>
                  </a:cubicBezTo>
                  <a:cubicBezTo>
                    <a:pt x="222" y="520"/>
                    <a:pt x="222" y="520"/>
                    <a:pt x="207" y="472"/>
                  </a:cubicBezTo>
                  <a:cubicBezTo>
                    <a:pt x="206" y="468"/>
                    <a:pt x="204" y="466"/>
                    <a:pt x="200" y="465"/>
                  </a:cubicBezTo>
                  <a:cubicBezTo>
                    <a:pt x="200" y="465"/>
                    <a:pt x="200" y="465"/>
                    <a:pt x="167" y="450"/>
                  </a:cubicBezTo>
                  <a:cubicBezTo>
                    <a:pt x="165" y="449"/>
                    <a:pt x="161" y="449"/>
                    <a:pt x="158" y="450"/>
                  </a:cubicBezTo>
                  <a:cubicBezTo>
                    <a:pt x="158" y="450"/>
                    <a:pt x="158" y="450"/>
                    <a:pt x="118" y="470"/>
                  </a:cubicBezTo>
                  <a:cubicBezTo>
                    <a:pt x="115" y="472"/>
                    <a:pt x="112" y="470"/>
                    <a:pt x="109" y="469"/>
                  </a:cubicBezTo>
                  <a:cubicBezTo>
                    <a:pt x="109" y="469"/>
                    <a:pt x="109" y="469"/>
                    <a:pt x="52" y="410"/>
                  </a:cubicBezTo>
                  <a:cubicBezTo>
                    <a:pt x="49" y="409"/>
                    <a:pt x="49" y="404"/>
                    <a:pt x="50" y="402"/>
                  </a:cubicBezTo>
                  <a:cubicBezTo>
                    <a:pt x="50" y="402"/>
                    <a:pt x="50" y="402"/>
                    <a:pt x="71" y="361"/>
                  </a:cubicBezTo>
                  <a:cubicBezTo>
                    <a:pt x="72" y="358"/>
                    <a:pt x="72" y="354"/>
                    <a:pt x="71" y="351"/>
                  </a:cubicBezTo>
                  <a:cubicBezTo>
                    <a:pt x="71" y="351"/>
                    <a:pt x="71" y="351"/>
                    <a:pt x="59" y="323"/>
                  </a:cubicBezTo>
                  <a:cubicBezTo>
                    <a:pt x="58" y="321"/>
                    <a:pt x="54" y="317"/>
                    <a:pt x="50" y="317"/>
                  </a:cubicBezTo>
                  <a:cubicBezTo>
                    <a:pt x="50" y="317"/>
                    <a:pt x="50" y="317"/>
                    <a:pt x="8" y="302"/>
                  </a:cubicBezTo>
                  <a:cubicBezTo>
                    <a:pt x="6" y="302"/>
                    <a:pt x="0" y="298"/>
                    <a:pt x="0" y="295"/>
                  </a:cubicBezTo>
                  <a:cubicBezTo>
                    <a:pt x="0" y="295"/>
                    <a:pt x="0" y="295"/>
                    <a:pt x="0" y="213"/>
                  </a:cubicBezTo>
                  <a:cubicBezTo>
                    <a:pt x="0" y="211"/>
                    <a:pt x="6" y="207"/>
                    <a:pt x="8" y="206"/>
                  </a:cubicBezTo>
                  <a:cubicBezTo>
                    <a:pt x="8" y="206"/>
                    <a:pt x="8" y="206"/>
                    <a:pt x="53" y="192"/>
                  </a:cubicBezTo>
                  <a:cubicBezTo>
                    <a:pt x="55" y="191"/>
                    <a:pt x="59" y="188"/>
                    <a:pt x="59" y="185"/>
                  </a:cubicBezTo>
                  <a:cubicBezTo>
                    <a:pt x="59" y="185"/>
                    <a:pt x="59" y="185"/>
                    <a:pt x="72" y="155"/>
                  </a:cubicBezTo>
                  <a:cubicBezTo>
                    <a:pt x="73" y="153"/>
                    <a:pt x="73" y="148"/>
                    <a:pt x="72" y="146"/>
                  </a:cubicBezTo>
                  <a:cubicBezTo>
                    <a:pt x="72" y="146"/>
                    <a:pt x="72" y="146"/>
                    <a:pt x="50" y="102"/>
                  </a:cubicBezTo>
                  <a:cubicBezTo>
                    <a:pt x="49" y="100"/>
                    <a:pt x="49" y="96"/>
                    <a:pt x="52" y="94"/>
                  </a:cubicBezTo>
                  <a:cubicBezTo>
                    <a:pt x="52" y="94"/>
                    <a:pt x="52" y="94"/>
                    <a:pt x="109" y="36"/>
                  </a:cubicBezTo>
                  <a:cubicBezTo>
                    <a:pt x="112" y="34"/>
                    <a:pt x="115" y="34"/>
                    <a:pt x="118" y="35"/>
                  </a:cubicBezTo>
                  <a:cubicBezTo>
                    <a:pt x="118" y="35"/>
                    <a:pt x="118" y="35"/>
                    <a:pt x="161" y="56"/>
                  </a:cubicBezTo>
                  <a:cubicBezTo>
                    <a:pt x="164" y="57"/>
                    <a:pt x="169" y="57"/>
                    <a:pt x="171" y="56"/>
                  </a:cubicBezTo>
                  <a:cubicBezTo>
                    <a:pt x="171" y="56"/>
                    <a:pt x="171" y="56"/>
                    <a:pt x="200" y="46"/>
                  </a:cubicBezTo>
                  <a:cubicBezTo>
                    <a:pt x="204" y="44"/>
                    <a:pt x="206" y="43"/>
                    <a:pt x="207" y="40"/>
                  </a:cubicBezTo>
                  <a:cubicBezTo>
                    <a:pt x="207" y="40"/>
                    <a:pt x="207" y="40"/>
                    <a:pt x="222" y="2"/>
                  </a:cubicBezTo>
                  <a:cubicBezTo>
                    <a:pt x="223" y="0"/>
                    <a:pt x="226" y="3"/>
                    <a:pt x="229" y="3"/>
                  </a:cubicBezTo>
                  <a:cubicBezTo>
                    <a:pt x="229" y="3"/>
                    <a:pt x="229" y="3"/>
                    <a:pt x="311" y="3"/>
                  </a:cubicBezTo>
                  <a:cubicBezTo>
                    <a:pt x="314" y="3"/>
                    <a:pt x="317" y="0"/>
                    <a:pt x="318" y="2"/>
                  </a:cubicBezTo>
                  <a:cubicBezTo>
                    <a:pt x="318" y="2"/>
                    <a:pt x="318" y="2"/>
                    <a:pt x="333" y="37"/>
                  </a:cubicBezTo>
                  <a:cubicBezTo>
                    <a:pt x="333" y="40"/>
                    <a:pt x="336" y="43"/>
                    <a:pt x="339" y="43"/>
                  </a:cubicBezTo>
                  <a:cubicBezTo>
                    <a:pt x="339" y="43"/>
                    <a:pt x="339" y="43"/>
                    <a:pt x="368" y="55"/>
                  </a:cubicBezTo>
                  <a:cubicBezTo>
                    <a:pt x="370" y="56"/>
                    <a:pt x="374" y="56"/>
                    <a:pt x="377" y="55"/>
                  </a:cubicBezTo>
                  <a:cubicBezTo>
                    <a:pt x="377" y="55"/>
                    <a:pt x="377" y="55"/>
                    <a:pt x="420" y="35"/>
                  </a:cubicBezTo>
                  <a:cubicBezTo>
                    <a:pt x="422" y="34"/>
                    <a:pt x="426" y="34"/>
                    <a:pt x="428" y="36"/>
                  </a:cubicBezTo>
                  <a:cubicBezTo>
                    <a:pt x="428" y="36"/>
                    <a:pt x="428" y="36"/>
                    <a:pt x="486" y="94"/>
                  </a:cubicBezTo>
                  <a:cubicBezTo>
                    <a:pt x="488" y="96"/>
                    <a:pt x="488" y="100"/>
                    <a:pt x="487" y="102"/>
                  </a:cubicBezTo>
                  <a:cubicBezTo>
                    <a:pt x="487" y="102"/>
                    <a:pt x="487" y="102"/>
                    <a:pt x="467" y="145"/>
                  </a:cubicBezTo>
                  <a:cubicBezTo>
                    <a:pt x="466" y="147"/>
                    <a:pt x="466" y="151"/>
                    <a:pt x="467" y="154"/>
                  </a:cubicBezTo>
                  <a:cubicBezTo>
                    <a:pt x="467" y="154"/>
                    <a:pt x="467" y="154"/>
                    <a:pt x="480" y="185"/>
                  </a:cubicBezTo>
                  <a:cubicBezTo>
                    <a:pt x="481" y="188"/>
                    <a:pt x="484" y="191"/>
                    <a:pt x="486" y="192"/>
                  </a:cubicBezTo>
                  <a:cubicBezTo>
                    <a:pt x="486" y="192"/>
                    <a:pt x="486" y="192"/>
                    <a:pt x="526" y="206"/>
                  </a:cubicBezTo>
                  <a:close/>
                  <a:moveTo>
                    <a:pt x="269" y="395"/>
                  </a:moveTo>
                  <a:cubicBezTo>
                    <a:pt x="342" y="395"/>
                    <a:pt x="401" y="336"/>
                    <a:pt x="401" y="263"/>
                  </a:cubicBezTo>
                  <a:cubicBezTo>
                    <a:pt x="401" y="190"/>
                    <a:pt x="342" y="131"/>
                    <a:pt x="269" y="131"/>
                  </a:cubicBezTo>
                  <a:cubicBezTo>
                    <a:pt x="196" y="131"/>
                    <a:pt x="137" y="190"/>
                    <a:pt x="137" y="263"/>
                  </a:cubicBezTo>
                  <a:cubicBezTo>
                    <a:pt x="137" y="336"/>
                    <a:pt x="196" y="395"/>
                    <a:pt x="269" y="395"/>
                  </a:cubicBezTo>
                  <a:close/>
                </a:path>
              </a:pathLst>
            </a:custGeom>
            <a:solidFill>
              <a:srgbClr val="FFFFFF"/>
            </a:solidFill>
            <a:ln>
              <a:solidFill>
                <a:schemeClr val="bg1">
                  <a:lumMod val="75000"/>
                  <a:lumOff val="25000"/>
                </a:schemeClr>
              </a:solidFill>
            </a:ln>
          </p:spPr>
          <p:txBody>
            <a:bodyPr vert="horz" wrap="square" lIns="119489" tIns="59745" rIns="119489" bIns="59745" numCol="1" anchor="t" anchorCtr="0" compatLnSpc="1">
              <a:prstTxWarp prst="textNoShape">
                <a:avLst/>
              </a:prstTxWarp>
            </a:bodyPr>
            <a:lstStyle/>
            <a:p>
              <a:pPr defTabSz="914437">
                <a:defRPr/>
              </a:pPr>
              <a:endParaRPr lang="en-US" sz="2745">
                <a:gradFill>
                  <a:gsLst>
                    <a:gs pos="0">
                      <a:srgbClr val="505050"/>
                    </a:gs>
                    <a:gs pos="100000">
                      <a:srgbClr val="505050"/>
                    </a:gs>
                  </a:gsLst>
                  <a:lin ang="5400000" scaled="1"/>
                </a:gradFill>
                <a:latin typeface="Segoe UI"/>
              </a:endParaRPr>
            </a:p>
          </p:txBody>
        </p:sp>
        <p:sp>
          <p:nvSpPr>
            <p:cNvPr id="25" name="Freeform 143"/>
            <p:cNvSpPr>
              <a:spLocks noChangeAspect="1" noEditPoints="1"/>
            </p:cNvSpPr>
            <p:nvPr/>
          </p:nvSpPr>
          <p:spPr bwMode="auto">
            <a:xfrm>
              <a:off x="2953754" y="6380572"/>
              <a:ext cx="114157" cy="149097"/>
            </a:xfrm>
            <a:custGeom>
              <a:avLst/>
              <a:gdLst>
                <a:gd name="T0" fmla="*/ 702 w 709"/>
                <a:gd name="T1" fmla="*/ 208 h 926"/>
                <a:gd name="T2" fmla="*/ 702 w 709"/>
                <a:gd name="T3" fmla="*/ 158 h 926"/>
                <a:gd name="T4" fmla="*/ 428 w 709"/>
                <a:gd name="T5" fmla="*/ 0 h 926"/>
                <a:gd name="T6" fmla="*/ 19 w 709"/>
                <a:gd name="T7" fmla="*/ 130 h 926"/>
                <a:gd name="T8" fmla="*/ 19 w 709"/>
                <a:gd name="T9" fmla="*/ 175 h 926"/>
                <a:gd name="T10" fmla="*/ 0 w 709"/>
                <a:gd name="T11" fmla="*/ 180 h 926"/>
                <a:gd name="T12" fmla="*/ 0 w 709"/>
                <a:gd name="T13" fmla="*/ 789 h 926"/>
                <a:gd name="T14" fmla="*/ 412 w 709"/>
                <a:gd name="T15" fmla="*/ 926 h 926"/>
                <a:gd name="T16" fmla="*/ 709 w 709"/>
                <a:gd name="T17" fmla="*/ 754 h 926"/>
                <a:gd name="T18" fmla="*/ 709 w 709"/>
                <a:gd name="T19" fmla="*/ 210 h 926"/>
                <a:gd name="T20" fmla="*/ 702 w 709"/>
                <a:gd name="T21" fmla="*/ 208 h 926"/>
                <a:gd name="T22" fmla="*/ 442 w 709"/>
                <a:gd name="T23" fmla="*/ 31 h 926"/>
                <a:gd name="T24" fmla="*/ 695 w 709"/>
                <a:gd name="T25" fmla="*/ 170 h 926"/>
                <a:gd name="T26" fmla="*/ 695 w 709"/>
                <a:gd name="T27" fmla="*/ 189 h 926"/>
                <a:gd name="T28" fmla="*/ 442 w 709"/>
                <a:gd name="T29" fmla="*/ 59 h 926"/>
                <a:gd name="T30" fmla="*/ 442 w 709"/>
                <a:gd name="T31" fmla="*/ 31 h 926"/>
                <a:gd name="T32" fmla="*/ 702 w 709"/>
                <a:gd name="T33" fmla="*/ 730 h 926"/>
                <a:gd name="T34" fmla="*/ 430 w 709"/>
                <a:gd name="T35" fmla="*/ 872 h 926"/>
                <a:gd name="T36" fmla="*/ 430 w 709"/>
                <a:gd name="T37" fmla="*/ 817 h 926"/>
                <a:gd name="T38" fmla="*/ 702 w 709"/>
                <a:gd name="T39" fmla="*/ 692 h 926"/>
                <a:gd name="T40" fmla="*/ 702 w 709"/>
                <a:gd name="T41" fmla="*/ 730 h 926"/>
                <a:gd name="T42" fmla="*/ 702 w 709"/>
                <a:gd name="T43" fmla="*/ 652 h 926"/>
                <a:gd name="T44" fmla="*/ 430 w 709"/>
                <a:gd name="T45" fmla="*/ 756 h 926"/>
                <a:gd name="T46" fmla="*/ 430 w 709"/>
                <a:gd name="T47" fmla="*/ 699 h 926"/>
                <a:gd name="T48" fmla="*/ 702 w 709"/>
                <a:gd name="T49" fmla="*/ 617 h 926"/>
                <a:gd name="T50" fmla="*/ 702 w 709"/>
                <a:gd name="T51" fmla="*/ 652 h 926"/>
                <a:gd name="T52" fmla="*/ 702 w 709"/>
                <a:gd name="T53" fmla="*/ 576 h 926"/>
                <a:gd name="T54" fmla="*/ 430 w 709"/>
                <a:gd name="T55" fmla="*/ 638 h 926"/>
                <a:gd name="T56" fmla="*/ 430 w 709"/>
                <a:gd name="T57" fmla="*/ 584 h 926"/>
                <a:gd name="T58" fmla="*/ 702 w 709"/>
                <a:gd name="T59" fmla="*/ 541 h 926"/>
                <a:gd name="T60" fmla="*/ 702 w 709"/>
                <a:gd name="T61" fmla="*/ 576 h 926"/>
                <a:gd name="T62" fmla="*/ 702 w 709"/>
                <a:gd name="T63" fmla="*/ 501 h 926"/>
                <a:gd name="T64" fmla="*/ 430 w 709"/>
                <a:gd name="T65" fmla="*/ 522 h 926"/>
                <a:gd name="T66" fmla="*/ 430 w 709"/>
                <a:gd name="T67" fmla="*/ 468 h 926"/>
                <a:gd name="T68" fmla="*/ 702 w 709"/>
                <a:gd name="T69" fmla="*/ 463 h 926"/>
                <a:gd name="T70" fmla="*/ 702 w 709"/>
                <a:gd name="T71" fmla="*/ 501 h 926"/>
                <a:gd name="T72" fmla="*/ 702 w 709"/>
                <a:gd name="T73" fmla="*/ 423 h 926"/>
                <a:gd name="T74" fmla="*/ 430 w 709"/>
                <a:gd name="T75" fmla="*/ 406 h 926"/>
                <a:gd name="T76" fmla="*/ 430 w 709"/>
                <a:gd name="T77" fmla="*/ 350 h 926"/>
                <a:gd name="T78" fmla="*/ 702 w 709"/>
                <a:gd name="T79" fmla="*/ 388 h 926"/>
                <a:gd name="T80" fmla="*/ 702 w 709"/>
                <a:gd name="T81" fmla="*/ 423 h 926"/>
                <a:gd name="T82" fmla="*/ 702 w 709"/>
                <a:gd name="T83" fmla="*/ 347 h 926"/>
                <a:gd name="T84" fmla="*/ 430 w 709"/>
                <a:gd name="T85" fmla="*/ 291 h 926"/>
                <a:gd name="T86" fmla="*/ 430 w 709"/>
                <a:gd name="T87" fmla="*/ 234 h 926"/>
                <a:gd name="T88" fmla="*/ 702 w 709"/>
                <a:gd name="T89" fmla="*/ 312 h 926"/>
                <a:gd name="T90" fmla="*/ 702 w 709"/>
                <a:gd name="T91" fmla="*/ 347 h 926"/>
                <a:gd name="T92" fmla="*/ 702 w 709"/>
                <a:gd name="T93" fmla="*/ 272 h 926"/>
                <a:gd name="T94" fmla="*/ 430 w 709"/>
                <a:gd name="T95" fmla="*/ 173 h 926"/>
                <a:gd name="T96" fmla="*/ 430 w 709"/>
                <a:gd name="T97" fmla="*/ 118 h 926"/>
                <a:gd name="T98" fmla="*/ 702 w 709"/>
                <a:gd name="T99" fmla="*/ 234 h 926"/>
                <a:gd name="T100" fmla="*/ 702 w 709"/>
                <a:gd name="T101" fmla="*/ 2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9" h="926">
                  <a:moveTo>
                    <a:pt x="702" y="208"/>
                  </a:moveTo>
                  <a:lnTo>
                    <a:pt x="702" y="158"/>
                  </a:lnTo>
                  <a:lnTo>
                    <a:pt x="428" y="0"/>
                  </a:lnTo>
                  <a:lnTo>
                    <a:pt x="19" y="130"/>
                  </a:lnTo>
                  <a:lnTo>
                    <a:pt x="19" y="175"/>
                  </a:lnTo>
                  <a:lnTo>
                    <a:pt x="0" y="180"/>
                  </a:lnTo>
                  <a:lnTo>
                    <a:pt x="0" y="789"/>
                  </a:lnTo>
                  <a:lnTo>
                    <a:pt x="412" y="926"/>
                  </a:lnTo>
                  <a:lnTo>
                    <a:pt x="709" y="754"/>
                  </a:lnTo>
                  <a:lnTo>
                    <a:pt x="709" y="210"/>
                  </a:lnTo>
                  <a:lnTo>
                    <a:pt x="702" y="208"/>
                  </a:lnTo>
                  <a:close/>
                  <a:moveTo>
                    <a:pt x="442" y="31"/>
                  </a:moveTo>
                  <a:lnTo>
                    <a:pt x="695" y="170"/>
                  </a:lnTo>
                  <a:lnTo>
                    <a:pt x="695" y="189"/>
                  </a:lnTo>
                  <a:lnTo>
                    <a:pt x="442" y="59"/>
                  </a:lnTo>
                  <a:lnTo>
                    <a:pt x="442" y="31"/>
                  </a:lnTo>
                  <a:close/>
                  <a:moveTo>
                    <a:pt x="702" y="730"/>
                  </a:moveTo>
                  <a:lnTo>
                    <a:pt x="430" y="872"/>
                  </a:lnTo>
                  <a:lnTo>
                    <a:pt x="430" y="817"/>
                  </a:lnTo>
                  <a:lnTo>
                    <a:pt x="702" y="692"/>
                  </a:lnTo>
                  <a:lnTo>
                    <a:pt x="702" y="730"/>
                  </a:lnTo>
                  <a:close/>
                  <a:moveTo>
                    <a:pt x="702" y="652"/>
                  </a:moveTo>
                  <a:lnTo>
                    <a:pt x="430" y="756"/>
                  </a:lnTo>
                  <a:lnTo>
                    <a:pt x="430" y="699"/>
                  </a:lnTo>
                  <a:lnTo>
                    <a:pt x="702" y="617"/>
                  </a:lnTo>
                  <a:lnTo>
                    <a:pt x="702" y="652"/>
                  </a:lnTo>
                  <a:close/>
                  <a:moveTo>
                    <a:pt x="702" y="576"/>
                  </a:moveTo>
                  <a:lnTo>
                    <a:pt x="430" y="638"/>
                  </a:lnTo>
                  <a:lnTo>
                    <a:pt x="430" y="584"/>
                  </a:lnTo>
                  <a:lnTo>
                    <a:pt x="702" y="541"/>
                  </a:lnTo>
                  <a:lnTo>
                    <a:pt x="702" y="576"/>
                  </a:lnTo>
                  <a:close/>
                  <a:moveTo>
                    <a:pt x="702" y="501"/>
                  </a:moveTo>
                  <a:lnTo>
                    <a:pt x="430" y="522"/>
                  </a:lnTo>
                  <a:lnTo>
                    <a:pt x="430" y="468"/>
                  </a:lnTo>
                  <a:lnTo>
                    <a:pt x="702" y="463"/>
                  </a:lnTo>
                  <a:lnTo>
                    <a:pt x="702" y="501"/>
                  </a:lnTo>
                  <a:close/>
                  <a:moveTo>
                    <a:pt x="702" y="423"/>
                  </a:moveTo>
                  <a:lnTo>
                    <a:pt x="430" y="406"/>
                  </a:lnTo>
                  <a:lnTo>
                    <a:pt x="430" y="350"/>
                  </a:lnTo>
                  <a:lnTo>
                    <a:pt x="702" y="388"/>
                  </a:lnTo>
                  <a:lnTo>
                    <a:pt x="702" y="423"/>
                  </a:lnTo>
                  <a:close/>
                  <a:moveTo>
                    <a:pt x="702" y="347"/>
                  </a:moveTo>
                  <a:lnTo>
                    <a:pt x="430" y="291"/>
                  </a:lnTo>
                  <a:lnTo>
                    <a:pt x="430" y="234"/>
                  </a:lnTo>
                  <a:lnTo>
                    <a:pt x="702" y="312"/>
                  </a:lnTo>
                  <a:lnTo>
                    <a:pt x="702" y="347"/>
                  </a:lnTo>
                  <a:close/>
                  <a:moveTo>
                    <a:pt x="702" y="272"/>
                  </a:moveTo>
                  <a:lnTo>
                    <a:pt x="430" y="173"/>
                  </a:lnTo>
                  <a:lnTo>
                    <a:pt x="430" y="118"/>
                  </a:lnTo>
                  <a:lnTo>
                    <a:pt x="702" y="234"/>
                  </a:lnTo>
                  <a:lnTo>
                    <a:pt x="702" y="272"/>
                  </a:lnTo>
                  <a:close/>
                </a:path>
              </a:pathLst>
            </a:custGeom>
            <a:solidFill>
              <a:srgbClr val="FFFFFF"/>
            </a:solidFill>
            <a:ln>
              <a:solidFill>
                <a:schemeClr val="bg1">
                  <a:lumMod val="75000"/>
                  <a:lumOff val="25000"/>
                </a:schemeClr>
              </a:solidFill>
            </a:ln>
            <a:extLst/>
          </p:spPr>
          <p:txBody>
            <a:bodyPr vert="horz" wrap="square" lIns="119489" tIns="59745" rIns="119489" bIns="59745" numCol="1" anchor="t" anchorCtr="0" compatLnSpc="1">
              <a:prstTxWarp prst="textNoShape">
                <a:avLst/>
              </a:prstTxWarp>
            </a:bodyPr>
            <a:lstStyle/>
            <a:p>
              <a:pPr defTabSz="914437">
                <a:defRPr/>
              </a:pPr>
              <a:endParaRPr lang="en-US" sz="2353">
                <a:gradFill>
                  <a:gsLst>
                    <a:gs pos="0">
                      <a:srgbClr val="505050"/>
                    </a:gs>
                    <a:gs pos="100000">
                      <a:srgbClr val="505050"/>
                    </a:gs>
                  </a:gsLst>
                  <a:lin ang="5400000" scaled="1"/>
                </a:gradFill>
                <a:latin typeface="Segoe UI"/>
              </a:endParaRPr>
            </a:p>
          </p:txBody>
        </p:sp>
        <p:sp>
          <p:nvSpPr>
            <p:cNvPr id="7" name="Cloud 6"/>
            <p:cNvSpPr/>
            <p:nvPr/>
          </p:nvSpPr>
          <p:spPr bwMode="auto">
            <a:xfrm>
              <a:off x="3015460" y="6542637"/>
              <a:ext cx="208477" cy="129931"/>
            </a:xfrm>
            <a:prstGeom prst="clou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9" rIns="175735" bIns="140589" numCol="1" spcCol="0" rtlCol="0" fromWordArt="0" anchor="t" anchorCtr="0" forceAA="0" compatLnSpc="1">
              <a:prstTxWarp prst="textNoShape">
                <a:avLst/>
              </a:prstTxWarp>
              <a:noAutofit/>
            </a:bodyPr>
            <a:lstStyle/>
            <a:p>
              <a:pPr algn="ctr" defTabSz="895992"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8" name="Freeform 95"/>
          <p:cNvSpPr>
            <a:spLocks/>
          </p:cNvSpPr>
          <p:nvPr/>
        </p:nvSpPr>
        <p:spPr bwMode="auto">
          <a:xfrm flipH="1">
            <a:off x="2497940" y="1492053"/>
            <a:ext cx="961795" cy="75822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tx1"/>
          </a:solidFill>
          <a:ln>
            <a:noFill/>
          </a:ln>
          <a:extLst/>
        </p:spPr>
        <p:txBody>
          <a:bodyPr vert="horz" wrap="square" lIns="89592" tIns="44796" rIns="89592" bIns="44796" numCol="1" anchor="t" anchorCtr="0" compatLnSpc="1">
            <a:prstTxWarp prst="textNoShape">
              <a:avLst/>
            </a:prstTxWarp>
          </a:bodyPr>
          <a:lstStyle/>
          <a:p>
            <a:pPr defTabSz="895790">
              <a:defRPr/>
            </a:pPr>
            <a:endParaRPr lang="en-US" sz="2353">
              <a:solidFill>
                <a:srgbClr val="000000"/>
              </a:solidFill>
              <a:latin typeface="Segoe UI"/>
            </a:endParaRPr>
          </a:p>
        </p:txBody>
      </p:sp>
      <p:sp>
        <p:nvSpPr>
          <p:cNvPr id="29" name="Freeform 95"/>
          <p:cNvSpPr>
            <a:spLocks/>
          </p:cNvSpPr>
          <p:nvPr/>
        </p:nvSpPr>
        <p:spPr bwMode="auto">
          <a:xfrm flipH="1">
            <a:off x="1053111" y="1771834"/>
            <a:ext cx="1119637" cy="83580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50000"/>
              <a:lumOff val="50000"/>
            </a:schemeClr>
          </a:solidFill>
          <a:ln>
            <a:noFill/>
          </a:ln>
          <a:extLst/>
        </p:spPr>
        <p:txBody>
          <a:bodyPr vert="horz" wrap="square" lIns="89592" tIns="44796" rIns="89592" bIns="44796" numCol="1" anchor="t" anchorCtr="0" compatLnSpc="1">
            <a:prstTxWarp prst="textNoShape">
              <a:avLst/>
            </a:prstTxWarp>
          </a:bodyPr>
          <a:lstStyle/>
          <a:p>
            <a:pPr defTabSz="878190" fontAlgn="base">
              <a:lnSpc>
                <a:spcPct val="90000"/>
              </a:lnSpc>
              <a:spcBef>
                <a:spcPct val="0"/>
              </a:spcBef>
              <a:spcAft>
                <a:spcPct val="0"/>
              </a:spcAft>
              <a:defRPr/>
            </a:pPr>
            <a:endParaRPr lang="en-US" sz="1176" b="1" spc="-48">
              <a:solidFill>
                <a:srgbClr val="505050">
                  <a:lumMod val="50000"/>
                </a:srgbClr>
              </a:solidFill>
              <a:latin typeface="Segoe UI"/>
            </a:endParaRPr>
          </a:p>
        </p:txBody>
      </p:sp>
      <p:sp>
        <p:nvSpPr>
          <p:cNvPr id="30" name="Rectangle 5"/>
          <p:cNvSpPr>
            <a:spLocks noChangeArrowheads="1"/>
          </p:cNvSpPr>
          <p:nvPr/>
        </p:nvSpPr>
        <p:spPr bwMode="auto">
          <a:xfrm>
            <a:off x="1667037" y="3664874"/>
            <a:ext cx="809904" cy="1502079"/>
          </a:xfrm>
          <a:prstGeom prst="rect">
            <a:avLst/>
          </a:prstGeom>
          <a:solidFill>
            <a:schemeClr val="bg1">
              <a:lumMod val="75000"/>
              <a:lumOff val="25000"/>
            </a:schemeClr>
          </a:solidFill>
          <a:ln>
            <a:noFill/>
          </a:ln>
        </p:spPr>
        <p:txBody>
          <a:bodyPr vert="horz" wrap="square" lIns="89592" tIns="44796" rIns="89592" bIns="44796" numCol="1" anchor="t" anchorCtr="0" compatLnSpc="1">
            <a:prstTxWarp prst="textNoShape">
              <a:avLst/>
            </a:prstTxWarp>
          </a:bodyPr>
          <a:lstStyle/>
          <a:p>
            <a:pPr defTabSz="895790">
              <a:defRPr/>
            </a:pPr>
            <a:endParaRPr lang="en-US" sz="1568">
              <a:solidFill>
                <a:srgbClr val="000000"/>
              </a:solidFill>
              <a:latin typeface="Segoe UI"/>
            </a:endParaRPr>
          </a:p>
        </p:txBody>
      </p:sp>
      <p:sp>
        <p:nvSpPr>
          <p:cNvPr id="43" name="Freeform 6"/>
          <p:cNvSpPr>
            <a:spLocks/>
          </p:cNvSpPr>
          <p:nvPr/>
        </p:nvSpPr>
        <p:spPr bwMode="auto">
          <a:xfrm flipH="1">
            <a:off x="2458268" y="1378799"/>
            <a:ext cx="2299699" cy="1361405"/>
          </a:xfrm>
          <a:custGeom>
            <a:avLst/>
            <a:gdLst>
              <a:gd name="T0" fmla="*/ 349 w 391"/>
              <a:gd name="T1" fmla="*/ 74 h 158"/>
              <a:gd name="T2" fmla="*/ 342 w 391"/>
              <a:gd name="T3" fmla="*/ 75 h 158"/>
              <a:gd name="T4" fmla="*/ 263 w 391"/>
              <a:gd name="T5" fmla="*/ 0 h 158"/>
              <a:gd name="T6" fmla="*/ 186 w 391"/>
              <a:gd name="T7" fmla="*/ 59 h 158"/>
              <a:gd name="T8" fmla="*/ 145 w 391"/>
              <a:gd name="T9" fmla="*/ 41 h 158"/>
              <a:gd name="T10" fmla="*/ 86 w 391"/>
              <a:gd name="T11" fmla="*/ 94 h 158"/>
              <a:gd name="T12" fmla="*/ 59 w 391"/>
              <a:gd name="T13" fmla="*/ 107 h 158"/>
              <a:gd name="T14" fmla="*/ 32 w 391"/>
              <a:gd name="T15" fmla="*/ 93 h 158"/>
              <a:gd name="T16" fmla="*/ 0 w 391"/>
              <a:gd name="T17" fmla="*/ 126 h 158"/>
              <a:gd name="T18" fmla="*/ 32 w 391"/>
              <a:gd name="T19" fmla="*/ 158 h 158"/>
              <a:gd name="T20" fmla="*/ 41 w 391"/>
              <a:gd name="T21" fmla="*/ 158 h 158"/>
              <a:gd name="T22" fmla="*/ 148 w 391"/>
              <a:gd name="T23" fmla="*/ 158 h 158"/>
              <a:gd name="T24" fmla="*/ 208 w 391"/>
              <a:gd name="T25" fmla="*/ 158 h 158"/>
              <a:gd name="T26" fmla="*/ 351 w 391"/>
              <a:gd name="T27" fmla="*/ 158 h 158"/>
              <a:gd name="T28" fmla="*/ 351 w 391"/>
              <a:gd name="T29" fmla="*/ 158 h 158"/>
              <a:gd name="T30" fmla="*/ 391 w 391"/>
              <a:gd name="T31" fmla="*/ 116 h 158"/>
              <a:gd name="T32" fmla="*/ 349 w 391"/>
              <a:gd name="T33" fmla="*/ 7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8">
                <a:moveTo>
                  <a:pt x="349" y="74"/>
                </a:moveTo>
                <a:cubicBezTo>
                  <a:pt x="347" y="74"/>
                  <a:pt x="344" y="75"/>
                  <a:pt x="342" y="75"/>
                </a:cubicBezTo>
                <a:cubicBezTo>
                  <a:pt x="340" y="33"/>
                  <a:pt x="305" y="0"/>
                  <a:pt x="263" y="0"/>
                </a:cubicBezTo>
                <a:cubicBezTo>
                  <a:pt x="226" y="0"/>
                  <a:pt x="195" y="25"/>
                  <a:pt x="186" y="59"/>
                </a:cubicBezTo>
                <a:cubicBezTo>
                  <a:pt x="176" y="48"/>
                  <a:pt x="161" y="41"/>
                  <a:pt x="145" y="41"/>
                </a:cubicBezTo>
                <a:cubicBezTo>
                  <a:pt x="114" y="41"/>
                  <a:pt x="89" y="64"/>
                  <a:pt x="86" y="94"/>
                </a:cubicBezTo>
                <a:cubicBezTo>
                  <a:pt x="76" y="95"/>
                  <a:pt x="66" y="100"/>
                  <a:pt x="59" y="107"/>
                </a:cubicBezTo>
                <a:cubicBezTo>
                  <a:pt x="53" y="98"/>
                  <a:pt x="43" y="93"/>
                  <a:pt x="32" y="93"/>
                </a:cubicBezTo>
                <a:cubicBezTo>
                  <a:pt x="14" y="93"/>
                  <a:pt x="0" y="108"/>
                  <a:pt x="0" y="126"/>
                </a:cubicBezTo>
                <a:cubicBezTo>
                  <a:pt x="0" y="144"/>
                  <a:pt x="14" y="158"/>
                  <a:pt x="32" y="158"/>
                </a:cubicBezTo>
                <a:cubicBezTo>
                  <a:pt x="41" y="158"/>
                  <a:pt x="41" y="158"/>
                  <a:pt x="41" y="158"/>
                </a:cubicBezTo>
                <a:cubicBezTo>
                  <a:pt x="148" y="158"/>
                  <a:pt x="148" y="158"/>
                  <a:pt x="148" y="158"/>
                </a:cubicBezTo>
                <a:cubicBezTo>
                  <a:pt x="208" y="158"/>
                  <a:pt x="208" y="158"/>
                  <a:pt x="208" y="158"/>
                </a:cubicBezTo>
                <a:cubicBezTo>
                  <a:pt x="351" y="158"/>
                  <a:pt x="351" y="158"/>
                  <a:pt x="351" y="158"/>
                </a:cubicBezTo>
                <a:cubicBezTo>
                  <a:pt x="351" y="158"/>
                  <a:pt x="351" y="158"/>
                  <a:pt x="351" y="158"/>
                </a:cubicBezTo>
                <a:cubicBezTo>
                  <a:pt x="373" y="157"/>
                  <a:pt x="391" y="139"/>
                  <a:pt x="391" y="116"/>
                </a:cubicBezTo>
                <a:cubicBezTo>
                  <a:pt x="391" y="93"/>
                  <a:pt x="372" y="74"/>
                  <a:pt x="349" y="74"/>
                </a:cubicBezTo>
                <a:close/>
              </a:path>
            </a:pathLst>
          </a:custGeom>
          <a:solidFill>
            <a:srgbClr val="0072C6"/>
          </a:solidFill>
          <a:ln>
            <a:solidFill>
              <a:schemeClr val="tx1"/>
            </a:solidFill>
          </a:ln>
          <a:effectLst/>
          <a:extLst/>
        </p:spPr>
        <p:txBody>
          <a:bodyPr vert="horz" wrap="square" lIns="87855" tIns="43927" rIns="87855" bIns="43927" numCol="1" anchor="t" anchorCtr="0" compatLnSpc="1">
            <a:prstTxWarp prst="textNoShape">
              <a:avLst/>
            </a:prstTxWarp>
            <a:noAutofit/>
          </a:bodyPr>
          <a:lstStyle/>
          <a:p>
            <a:pPr algn="ctr" defTabSz="914437" fontAlgn="base">
              <a:defRPr/>
            </a:pPr>
            <a:endParaRPr lang="en-US" sz="1568" kern="0">
              <a:solidFill>
                <a:srgbClr val="505050"/>
              </a:solidFill>
              <a:latin typeface="Segoe UI"/>
            </a:endParaRPr>
          </a:p>
        </p:txBody>
      </p:sp>
      <p:cxnSp>
        <p:nvCxnSpPr>
          <p:cNvPr id="62" name="Straight Arrow Connector 61"/>
          <p:cNvCxnSpPr/>
          <p:nvPr/>
        </p:nvCxnSpPr>
        <p:spPr>
          <a:xfrm>
            <a:off x="4229660" y="2917532"/>
            <a:ext cx="0" cy="649901"/>
          </a:xfrm>
          <a:prstGeom prst="straightConnector1">
            <a:avLst/>
          </a:prstGeom>
          <a:ln w="857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72" name="Group 71"/>
          <p:cNvGrpSpPr/>
          <p:nvPr/>
        </p:nvGrpSpPr>
        <p:grpSpPr>
          <a:xfrm>
            <a:off x="3505239" y="3520942"/>
            <a:ext cx="1514503" cy="1521929"/>
            <a:chOff x="6750148" y="2909926"/>
            <a:chExt cx="2084029" cy="2175665"/>
          </a:xfrm>
        </p:grpSpPr>
        <p:grpSp>
          <p:nvGrpSpPr>
            <p:cNvPr id="73" name="Group 72"/>
            <p:cNvGrpSpPr/>
            <p:nvPr/>
          </p:nvGrpSpPr>
          <p:grpSpPr>
            <a:xfrm>
              <a:off x="6750148" y="2909926"/>
              <a:ext cx="2084029" cy="2175665"/>
              <a:chOff x="2063885" y="3545948"/>
              <a:chExt cx="2084029" cy="2175665"/>
            </a:xfrm>
          </p:grpSpPr>
          <p:grpSp>
            <p:nvGrpSpPr>
              <p:cNvPr id="84" name="Group 83"/>
              <p:cNvGrpSpPr/>
              <p:nvPr/>
            </p:nvGrpSpPr>
            <p:grpSpPr>
              <a:xfrm>
                <a:off x="2562428" y="5127383"/>
                <a:ext cx="457014" cy="540604"/>
                <a:chOff x="13103226" y="2775830"/>
                <a:chExt cx="1039812" cy="1202475"/>
              </a:xfrm>
            </p:grpSpPr>
            <p:sp>
              <p:nvSpPr>
                <p:cNvPr id="108" name="Rectangle 5"/>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19456" tIns="59727" rIns="119456" bIns="59727" numCol="1" anchor="t" anchorCtr="0" compatLnSpc="1">
                  <a:prstTxWarp prst="textNoShape">
                    <a:avLst/>
                  </a:prstTxWarp>
                </a:bodyPr>
                <a:lstStyle/>
                <a:p>
                  <a:pPr defTabSz="895790">
                    <a:defRPr/>
                  </a:pPr>
                  <a:endParaRPr lang="en-US" sz="1568">
                    <a:solidFill>
                      <a:srgbClr val="000000"/>
                    </a:solidFill>
                    <a:latin typeface="Segoe UI"/>
                  </a:endParaRPr>
                </a:p>
              </p:txBody>
            </p:sp>
            <p:sp>
              <p:nvSpPr>
                <p:cNvPr id="109"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119456" tIns="59727" rIns="119456" bIns="59727" numCol="1" anchor="t" anchorCtr="0" compatLnSpc="1">
                  <a:prstTxWarp prst="textNoShape">
                    <a:avLst/>
                  </a:prstTxWarp>
                </a:bodyPr>
                <a:lstStyle/>
                <a:p>
                  <a:pPr defTabSz="895790">
                    <a:defRPr/>
                  </a:pPr>
                  <a:endParaRPr lang="en-US" sz="1568">
                    <a:solidFill>
                      <a:srgbClr val="000000"/>
                    </a:solidFill>
                    <a:latin typeface="Segoe UI"/>
                  </a:endParaRPr>
                </a:p>
              </p:txBody>
            </p:sp>
            <p:sp>
              <p:nvSpPr>
                <p:cNvPr id="110"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119456" tIns="59727" rIns="119456" bIns="59727" numCol="1" anchor="t" anchorCtr="0" compatLnSpc="1">
                  <a:prstTxWarp prst="textNoShape">
                    <a:avLst/>
                  </a:prstTxWarp>
                </a:bodyPr>
                <a:lstStyle/>
                <a:p>
                  <a:pPr defTabSz="895790">
                    <a:defRPr/>
                  </a:pPr>
                  <a:endParaRPr lang="en-US" sz="1568">
                    <a:solidFill>
                      <a:srgbClr val="000000"/>
                    </a:solidFill>
                    <a:latin typeface="Segoe UI"/>
                  </a:endParaRPr>
                </a:p>
              </p:txBody>
            </p:sp>
            <p:sp>
              <p:nvSpPr>
                <p:cNvPr id="111"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119456" tIns="59727" rIns="119456" bIns="59727" numCol="1" anchor="t" anchorCtr="0" compatLnSpc="1">
                  <a:prstTxWarp prst="textNoShape">
                    <a:avLst/>
                  </a:prstTxWarp>
                </a:bodyPr>
                <a:lstStyle/>
                <a:p>
                  <a:pPr defTabSz="895790">
                    <a:defRPr/>
                  </a:pPr>
                  <a:endParaRPr lang="en-US" sz="1568">
                    <a:solidFill>
                      <a:srgbClr val="000000"/>
                    </a:solidFill>
                    <a:latin typeface="Segoe UI"/>
                  </a:endParaRPr>
                </a:p>
              </p:txBody>
            </p:sp>
            <p:sp>
              <p:nvSpPr>
                <p:cNvPr id="112"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119456" tIns="59727" rIns="119456" bIns="59727" numCol="1" anchor="t" anchorCtr="0" compatLnSpc="1">
                  <a:prstTxWarp prst="textNoShape">
                    <a:avLst/>
                  </a:prstTxWarp>
                </a:bodyPr>
                <a:lstStyle/>
                <a:p>
                  <a:pPr defTabSz="895790">
                    <a:defRPr/>
                  </a:pPr>
                  <a:endParaRPr lang="en-US" sz="1568">
                    <a:solidFill>
                      <a:srgbClr val="000000"/>
                    </a:solidFill>
                    <a:latin typeface="Segoe UI"/>
                  </a:endParaRPr>
                </a:p>
              </p:txBody>
            </p:sp>
            <p:sp>
              <p:nvSpPr>
                <p:cNvPr id="113"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119456" tIns="59727" rIns="119456" bIns="59727" numCol="1" anchor="t" anchorCtr="0" compatLnSpc="1">
                  <a:prstTxWarp prst="textNoShape">
                    <a:avLst/>
                  </a:prstTxWarp>
                </a:bodyPr>
                <a:lstStyle/>
                <a:p>
                  <a:pPr defTabSz="895790">
                    <a:defRPr/>
                  </a:pPr>
                  <a:endParaRPr lang="en-US" sz="1568">
                    <a:solidFill>
                      <a:srgbClr val="000000"/>
                    </a:solidFill>
                    <a:latin typeface="Segoe UI"/>
                  </a:endParaRPr>
                </a:p>
              </p:txBody>
            </p:sp>
            <p:sp>
              <p:nvSpPr>
                <p:cNvPr id="114"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119456" tIns="59727" rIns="119456" bIns="59727" numCol="1" anchor="t" anchorCtr="0" compatLnSpc="1">
                  <a:prstTxWarp prst="textNoShape">
                    <a:avLst/>
                  </a:prstTxWarp>
                </a:bodyPr>
                <a:lstStyle/>
                <a:p>
                  <a:pPr defTabSz="895790">
                    <a:defRPr/>
                  </a:pPr>
                  <a:endParaRPr lang="en-US" sz="1568">
                    <a:solidFill>
                      <a:srgbClr val="000000"/>
                    </a:solidFill>
                    <a:latin typeface="Segoe UI"/>
                  </a:endParaRPr>
                </a:p>
              </p:txBody>
            </p:sp>
            <p:sp>
              <p:nvSpPr>
                <p:cNvPr id="115"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119456" tIns="59727" rIns="119456" bIns="59727" numCol="1" anchor="t" anchorCtr="0" compatLnSpc="1">
                  <a:prstTxWarp prst="textNoShape">
                    <a:avLst/>
                  </a:prstTxWarp>
                </a:bodyPr>
                <a:lstStyle/>
                <a:p>
                  <a:pPr defTabSz="895790">
                    <a:defRPr/>
                  </a:pPr>
                  <a:endParaRPr lang="en-US" sz="1568">
                    <a:solidFill>
                      <a:srgbClr val="000000"/>
                    </a:solidFill>
                    <a:latin typeface="Segoe UI"/>
                  </a:endParaRPr>
                </a:p>
              </p:txBody>
            </p:sp>
            <p:sp>
              <p:nvSpPr>
                <p:cNvPr id="116"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119456" tIns="59727" rIns="119456" bIns="59727" numCol="1" anchor="t" anchorCtr="0" compatLnSpc="1">
                  <a:prstTxWarp prst="textNoShape">
                    <a:avLst/>
                  </a:prstTxWarp>
                </a:bodyPr>
                <a:lstStyle/>
                <a:p>
                  <a:pPr defTabSz="895790">
                    <a:defRPr/>
                  </a:pPr>
                  <a:endParaRPr lang="en-US" sz="1568">
                    <a:solidFill>
                      <a:srgbClr val="000000"/>
                    </a:solidFill>
                    <a:latin typeface="Segoe UI"/>
                  </a:endParaRPr>
                </a:p>
              </p:txBody>
            </p:sp>
          </p:grpSp>
          <p:grpSp>
            <p:nvGrpSpPr>
              <p:cNvPr id="85" name="Group 84"/>
              <p:cNvGrpSpPr/>
              <p:nvPr/>
            </p:nvGrpSpPr>
            <p:grpSpPr>
              <a:xfrm>
                <a:off x="3146951" y="5127383"/>
                <a:ext cx="457014" cy="540604"/>
                <a:chOff x="13103226" y="2775830"/>
                <a:chExt cx="1039812" cy="1202475"/>
              </a:xfrm>
            </p:grpSpPr>
            <p:sp>
              <p:nvSpPr>
                <p:cNvPr id="88" name="Rectangle 5"/>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19456" tIns="59727" rIns="119456" bIns="59727" numCol="1" anchor="t" anchorCtr="0" compatLnSpc="1">
                  <a:prstTxWarp prst="textNoShape">
                    <a:avLst/>
                  </a:prstTxWarp>
                </a:bodyPr>
                <a:lstStyle/>
                <a:p>
                  <a:pPr defTabSz="895790">
                    <a:defRPr/>
                  </a:pPr>
                  <a:endParaRPr lang="en-US" sz="1568">
                    <a:solidFill>
                      <a:srgbClr val="000000"/>
                    </a:solidFill>
                    <a:latin typeface="Segoe UI"/>
                  </a:endParaRPr>
                </a:p>
              </p:txBody>
            </p:sp>
            <p:sp>
              <p:nvSpPr>
                <p:cNvPr id="89"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119456" tIns="59727" rIns="119456" bIns="59727" numCol="1" anchor="t" anchorCtr="0" compatLnSpc="1">
                  <a:prstTxWarp prst="textNoShape">
                    <a:avLst/>
                  </a:prstTxWarp>
                </a:bodyPr>
                <a:lstStyle/>
                <a:p>
                  <a:pPr defTabSz="895790">
                    <a:defRPr/>
                  </a:pPr>
                  <a:endParaRPr lang="en-US" sz="1568">
                    <a:solidFill>
                      <a:srgbClr val="000000"/>
                    </a:solidFill>
                    <a:latin typeface="Segoe UI"/>
                  </a:endParaRPr>
                </a:p>
              </p:txBody>
            </p:sp>
            <p:sp>
              <p:nvSpPr>
                <p:cNvPr id="95"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119456" tIns="59727" rIns="119456" bIns="59727" numCol="1" anchor="t" anchorCtr="0" compatLnSpc="1">
                  <a:prstTxWarp prst="textNoShape">
                    <a:avLst/>
                  </a:prstTxWarp>
                </a:bodyPr>
                <a:lstStyle/>
                <a:p>
                  <a:pPr defTabSz="895790">
                    <a:defRPr/>
                  </a:pPr>
                  <a:endParaRPr lang="en-US" sz="1568">
                    <a:solidFill>
                      <a:srgbClr val="000000"/>
                    </a:solidFill>
                    <a:latin typeface="Segoe UI"/>
                  </a:endParaRPr>
                </a:p>
              </p:txBody>
            </p:sp>
            <p:sp>
              <p:nvSpPr>
                <p:cNvPr id="102"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119456" tIns="59727" rIns="119456" bIns="59727" numCol="1" anchor="t" anchorCtr="0" compatLnSpc="1">
                  <a:prstTxWarp prst="textNoShape">
                    <a:avLst/>
                  </a:prstTxWarp>
                </a:bodyPr>
                <a:lstStyle/>
                <a:p>
                  <a:pPr defTabSz="895790">
                    <a:defRPr/>
                  </a:pPr>
                  <a:endParaRPr lang="en-US" sz="1568">
                    <a:solidFill>
                      <a:srgbClr val="000000"/>
                    </a:solidFill>
                    <a:latin typeface="Segoe UI"/>
                  </a:endParaRPr>
                </a:p>
              </p:txBody>
            </p:sp>
            <p:sp>
              <p:nvSpPr>
                <p:cNvPr id="103"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119456" tIns="59727" rIns="119456" bIns="59727" numCol="1" anchor="t" anchorCtr="0" compatLnSpc="1">
                  <a:prstTxWarp prst="textNoShape">
                    <a:avLst/>
                  </a:prstTxWarp>
                </a:bodyPr>
                <a:lstStyle/>
                <a:p>
                  <a:pPr defTabSz="895790">
                    <a:defRPr/>
                  </a:pPr>
                  <a:endParaRPr lang="en-US" sz="1568">
                    <a:solidFill>
                      <a:srgbClr val="000000"/>
                    </a:solidFill>
                    <a:latin typeface="Segoe UI"/>
                  </a:endParaRPr>
                </a:p>
              </p:txBody>
            </p:sp>
            <p:sp>
              <p:nvSpPr>
                <p:cNvPr id="104"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119456" tIns="59727" rIns="119456" bIns="59727" numCol="1" anchor="t" anchorCtr="0" compatLnSpc="1">
                  <a:prstTxWarp prst="textNoShape">
                    <a:avLst/>
                  </a:prstTxWarp>
                </a:bodyPr>
                <a:lstStyle/>
                <a:p>
                  <a:pPr defTabSz="895790">
                    <a:defRPr/>
                  </a:pPr>
                  <a:endParaRPr lang="en-US" sz="1568">
                    <a:solidFill>
                      <a:srgbClr val="000000"/>
                    </a:solidFill>
                    <a:latin typeface="Segoe UI"/>
                  </a:endParaRPr>
                </a:p>
              </p:txBody>
            </p:sp>
            <p:sp>
              <p:nvSpPr>
                <p:cNvPr id="105"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119456" tIns="59727" rIns="119456" bIns="59727" numCol="1" anchor="t" anchorCtr="0" compatLnSpc="1">
                  <a:prstTxWarp prst="textNoShape">
                    <a:avLst/>
                  </a:prstTxWarp>
                </a:bodyPr>
                <a:lstStyle/>
                <a:p>
                  <a:pPr defTabSz="895790">
                    <a:defRPr/>
                  </a:pPr>
                  <a:endParaRPr lang="en-US" sz="1568">
                    <a:solidFill>
                      <a:srgbClr val="000000"/>
                    </a:solidFill>
                    <a:latin typeface="Segoe UI"/>
                  </a:endParaRPr>
                </a:p>
              </p:txBody>
            </p:sp>
            <p:sp>
              <p:nvSpPr>
                <p:cNvPr id="106"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119456" tIns="59727" rIns="119456" bIns="59727" numCol="1" anchor="t" anchorCtr="0" compatLnSpc="1">
                  <a:prstTxWarp prst="textNoShape">
                    <a:avLst/>
                  </a:prstTxWarp>
                </a:bodyPr>
                <a:lstStyle/>
                <a:p>
                  <a:pPr defTabSz="895790">
                    <a:defRPr/>
                  </a:pPr>
                  <a:endParaRPr lang="en-US" sz="1568">
                    <a:solidFill>
                      <a:srgbClr val="000000"/>
                    </a:solidFill>
                    <a:latin typeface="Segoe UI"/>
                  </a:endParaRPr>
                </a:p>
              </p:txBody>
            </p:sp>
            <p:sp>
              <p:nvSpPr>
                <p:cNvPr id="107"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119456" tIns="59727" rIns="119456" bIns="59727" numCol="1" anchor="t" anchorCtr="0" compatLnSpc="1">
                  <a:prstTxWarp prst="textNoShape">
                    <a:avLst/>
                  </a:prstTxWarp>
                </a:bodyPr>
                <a:lstStyle/>
                <a:p>
                  <a:pPr defTabSz="895790">
                    <a:defRPr/>
                  </a:pPr>
                  <a:endParaRPr lang="en-US" sz="1568">
                    <a:solidFill>
                      <a:srgbClr val="000000"/>
                    </a:solidFill>
                    <a:latin typeface="Segoe UI"/>
                  </a:endParaRPr>
                </a:p>
              </p:txBody>
            </p:sp>
          </p:grpSp>
          <p:sp>
            <p:nvSpPr>
              <p:cNvPr id="86" name="Rounded Rectangle 85"/>
              <p:cNvSpPr/>
              <p:nvPr/>
            </p:nvSpPr>
            <p:spPr bwMode="auto">
              <a:xfrm>
                <a:off x="2472569" y="4265084"/>
                <a:ext cx="1209968" cy="1456529"/>
              </a:xfrm>
              <a:prstGeom prst="roundRect">
                <a:avLst>
                  <a:gd name="adj" fmla="val 7220"/>
                </a:avLst>
              </a:prstGeom>
              <a:noFill/>
              <a:ln w="2857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38979" tIns="191184" rIns="238979" bIns="191184"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Rectangle 86"/>
              <p:cNvSpPr/>
              <p:nvPr/>
            </p:nvSpPr>
            <p:spPr bwMode="auto">
              <a:xfrm>
                <a:off x="2063885" y="3545948"/>
                <a:ext cx="2084029" cy="97765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7136" tIns="58567" rIns="117136" bIns="58567" numCol="1" rtlCol="0" anchor="ctr" anchorCtr="0" compatLnSpc="1">
                <a:prstTxWarp prst="textNoShape">
                  <a:avLst/>
                </a:prstTxWarp>
              </a:bodyPr>
              <a:lstStyle/>
              <a:p>
                <a:pPr algn="ctr" defTabSz="878190" fontAlgn="base">
                  <a:lnSpc>
                    <a:spcPct val="90000"/>
                  </a:lnSpc>
                  <a:spcBef>
                    <a:spcPct val="0"/>
                  </a:spcBef>
                  <a:spcAft>
                    <a:spcPct val="0"/>
                  </a:spcAft>
                  <a:defRPr/>
                </a:pPr>
                <a:r>
                  <a:rPr lang="en-US" sz="1568" spc="-48">
                    <a:gradFill>
                      <a:gsLst>
                        <a:gs pos="0">
                          <a:srgbClr val="FFFFFF"/>
                        </a:gs>
                        <a:gs pos="100000">
                          <a:srgbClr val="FFFFFF"/>
                        </a:gs>
                      </a:gsLst>
                      <a:lin ang="5400000" scaled="0"/>
                    </a:gradFill>
                    <a:latin typeface="Segoe UI"/>
                  </a:rPr>
                  <a:t>Hybrid Worker</a:t>
                </a:r>
                <a:endParaRPr lang="en-US" sz="915" spc="-48">
                  <a:gradFill>
                    <a:gsLst>
                      <a:gs pos="0">
                        <a:srgbClr val="FFFFFF"/>
                      </a:gs>
                      <a:gs pos="100000">
                        <a:srgbClr val="FFFFFF"/>
                      </a:gs>
                    </a:gsLst>
                    <a:lin ang="5400000" scaled="0"/>
                  </a:gradFill>
                  <a:latin typeface="Segoe UI"/>
                </a:endParaRPr>
              </a:p>
            </p:txBody>
          </p:sp>
        </p:grpSp>
        <p:grpSp>
          <p:nvGrpSpPr>
            <p:cNvPr id="74" name="Group 73"/>
            <p:cNvGrpSpPr/>
            <p:nvPr/>
          </p:nvGrpSpPr>
          <p:grpSpPr>
            <a:xfrm>
              <a:off x="7484034" y="3925399"/>
              <a:ext cx="494302" cy="395874"/>
              <a:chOff x="6811269" y="3505256"/>
              <a:chExt cx="632530" cy="506577"/>
            </a:xfrm>
          </p:grpSpPr>
          <p:grpSp>
            <p:nvGrpSpPr>
              <p:cNvPr id="75" name="Group 74"/>
              <p:cNvGrpSpPr/>
              <p:nvPr/>
            </p:nvGrpSpPr>
            <p:grpSpPr>
              <a:xfrm>
                <a:off x="6811269" y="3772531"/>
                <a:ext cx="239302" cy="239302"/>
                <a:chOff x="605506" y="939157"/>
                <a:chExt cx="337151" cy="337151"/>
              </a:xfrm>
            </p:grpSpPr>
            <p:sp useBgFill="1">
              <p:nvSpPr>
                <p:cNvPr id="82" name="Oval 81"/>
                <p:cNvSpPr/>
                <p:nvPr/>
              </p:nvSpPr>
              <p:spPr bwMode="auto">
                <a:xfrm>
                  <a:off x="605506" y="939157"/>
                  <a:ext cx="337151" cy="337151"/>
                </a:xfrm>
                <a:prstGeom prst="ellipse">
                  <a:avLst/>
                </a:prstGeom>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38979" tIns="191184" rIns="238979" bIns="191184"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 name="Freeform 26"/>
                <p:cNvSpPr>
                  <a:spLocks noChangeAspect="1" noEditPoints="1"/>
                </p:cNvSpPr>
                <p:nvPr/>
              </p:nvSpPr>
              <p:spPr bwMode="auto">
                <a:xfrm>
                  <a:off x="640465" y="1009647"/>
                  <a:ext cx="265512" cy="214512"/>
                </a:xfrm>
                <a:custGeom>
                  <a:avLst/>
                  <a:gdLst>
                    <a:gd name="T0" fmla="*/ 913 w 1219"/>
                    <a:gd name="T1" fmla="*/ 603 h 985"/>
                    <a:gd name="T2" fmla="*/ 1214 w 1219"/>
                    <a:gd name="T3" fmla="*/ 523 h 985"/>
                    <a:gd name="T4" fmla="*/ 1214 w 1219"/>
                    <a:gd name="T5" fmla="*/ 660 h 985"/>
                    <a:gd name="T6" fmla="*/ 1130 w 1219"/>
                    <a:gd name="T7" fmla="*/ 732 h 985"/>
                    <a:gd name="T8" fmla="*/ 1156 w 1219"/>
                    <a:gd name="T9" fmla="*/ 814 h 985"/>
                    <a:gd name="T10" fmla="*/ 1005 w 1219"/>
                    <a:gd name="T11" fmla="*/ 873 h 985"/>
                    <a:gd name="T12" fmla="*/ 937 w 1219"/>
                    <a:gd name="T13" fmla="*/ 906 h 985"/>
                    <a:gd name="T14" fmla="*/ 788 w 1219"/>
                    <a:gd name="T15" fmla="*/ 985 h 985"/>
                    <a:gd name="T16" fmla="*/ 749 w 1219"/>
                    <a:gd name="T17" fmla="*/ 891 h 985"/>
                    <a:gd name="T18" fmla="*/ 631 w 1219"/>
                    <a:gd name="T19" fmla="*/ 899 h 985"/>
                    <a:gd name="T20" fmla="*/ 533 w 1219"/>
                    <a:gd name="T21" fmla="*/ 802 h 985"/>
                    <a:gd name="T22" fmla="*/ 546 w 1219"/>
                    <a:gd name="T23" fmla="*/ 689 h 985"/>
                    <a:gd name="T24" fmla="*/ 463 w 1219"/>
                    <a:gd name="T25" fmla="*/ 649 h 985"/>
                    <a:gd name="T26" fmla="*/ 536 w 1219"/>
                    <a:gd name="T27" fmla="*/ 501 h 985"/>
                    <a:gd name="T28" fmla="*/ 563 w 1219"/>
                    <a:gd name="T29" fmla="*/ 436 h 985"/>
                    <a:gd name="T30" fmla="*/ 619 w 1219"/>
                    <a:gd name="T31" fmla="*/ 279 h 985"/>
                    <a:gd name="T32" fmla="*/ 706 w 1219"/>
                    <a:gd name="T33" fmla="*/ 308 h 985"/>
                    <a:gd name="T34" fmla="*/ 778 w 1219"/>
                    <a:gd name="T35" fmla="*/ 230 h 985"/>
                    <a:gd name="T36" fmla="*/ 915 w 1219"/>
                    <a:gd name="T37" fmla="*/ 230 h 985"/>
                    <a:gd name="T38" fmla="*/ 986 w 1219"/>
                    <a:gd name="T39" fmla="*/ 307 h 985"/>
                    <a:gd name="T40" fmla="*/ 1072 w 1219"/>
                    <a:gd name="T41" fmla="*/ 279 h 985"/>
                    <a:gd name="T42" fmla="*/ 1129 w 1219"/>
                    <a:gd name="T43" fmla="*/ 434 h 985"/>
                    <a:gd name="T44" fmla="*/ 1156 w 1219"/>
                    <a:gd name="T45" fmla="*/ 501 h 985"/>
                    <a:gd name="T46" fmla="*/ 1035 w 1219"/>
                    <a:gd name="T47" fmla="*/ 603 h 985"/>
                    <a:gd name="T48" fmla="*/ 846 w 1219"/>
                    <a:gd name="T49" fmla="*/ 792 h 985"/>
                    <a:gd name="T50" fmla="*/ 316 w 1219"/>
                    <a:gd name="T51" fmla="*/ 263 h 985"/>
                    <a:gd name="T52" fmla="*/ 526 w 1219"/>
                    <a:gd name="T53" fmla="*/ 206 h 985"/>
                    <a:gd name="T54" fmla="*/ 526 w 1219"/>
                    <a:gd name="T55" fmla="*/ 302 h 985"/>
                    <a:gd name="T56" fmla="*/ 468 w 1219"/>
                    <a:gd name="T57" fmla="*/ 352 h 985"/>
                    <a:gd name="T58" fmla="*/ 486 w 1219"/>
                    <a:gd name="T59" fmla="*/ 410 h 985"/>
                    <a:gd name="T60" fmla="*/ 380 w 1219"/>
                    <a:gd name="T61" fmla="*/ 452 h 985"/>
                    <a:gd name="T62" fmla="*/ 333 w 1219"/>
                    <a:gd name="T63" fmla="*/ 475 h 985"/>
                    <a:gd name="T64" fmla="*/ 229 w 1219"/>
                    <a:gd name="T65" fmla="*/ 532 h 985"/>
                    <a:gd name="T66" fmla="*/ 200 w 1219"/>
                    <a:gd name="T67" fmla="*/ 465 h 985"/>
                    <a:gd name="T68" fmla="*/ 118 w 1219"/>
                    <a:gd name="T69" fmla="*/ 470 h 985"/>
                    <a:gd name="T70" fmla="*/ 50 w 1219"/>
                    <a:gd name="T71" fmla="*/ 402 h 985"/>
                    <a:gd name="T72" fmla="*/ 59 w 1219"/>
                    <a:gd name="T73" fmla="*/ 323 h 985"/>
                    <a:gd name="T74" fmla="*/ 0 w 1219"/>
                    <a:gd name="T75" fmla="*/ 295 h 985"/>
                    <a:gd name="T76" fmla="*/ 53 w 1219"/>
                    <a:gd name="T77" fmla="*/ 192 h 985"/>
                    <a:gd name="T78" fmla="*/ 72 w 1219"/>
                    <a:gd name="T79" fmla="*/ 146 h 985"/>
                    <a:gd name="T80" fmla="*/ 109 w 1219"/>
                    <a:gd name="T81" fmla="*/ 36 h 985"/>
                    <a:gd name="T82" fmla="*/ 171 w 1219"/>
                    <a:gd name="T83" fmla="*/ 56 h 985"/>
                    <a:gd name="T84" fmla="*/ 222 w 1219"/>
                    <a:gd name="T85" fmla="*/ 2 h 985"/>
                    <a:gd name="T86" fmla="*/ 318 w 1219"/>
                    <a:gd name="T87" fmla="*/ 2 h 985"/>
                    <a:gd name="T88" fmla="*/ 368 w 1219"/>
                    <a:gd name="T89" fmla="*/ 55 h 985"/>
                    <a:gd name="T90" fmla="*/ 428 w 1219"/>
                    <a:gd name="T91" fmla="*/ 36 h 985"/>
                    <a:gd name="T92" fmla="*/ 467 w 1219"/>
                    <a:gd name="T93" fmla="*/ 145 h 985"/>
                    <a:gd name="T94" fmla="*/ 486 w 1219"/>
                    <a:gd name="T95" fmla="*/ 192 h 985"/>
                    <a:gd name="T96" fmla="*/ 401 w 1219"/>
                    <a:gd name="T97" fmla="*/ 263 h 985"/>
                    <a:gd name="T98" fmla="*/ 269 w 1219"/>
                    <a:gd name="T99" fmla="*/ 395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19" h="985">
                      <a:moveTo>
                        <a:pt x="778" y="603"/>
                      </a:moveTo>
                      <a:cubicBezTo>
                        <a:pt x="778" y="566"/>
                        <a:pt x="808" y="536"/>
                        <a:pt x="845" y="536"/>
                      </a:cubicBezTo>
                      <a:cubicBezTo>
                        <a:pt x="882" y="536"/>
                        <a:pt x="913" y="566"/>
                        <a:pt x="913" y="603"/>
                      </a:cubicBezTo>
                      <a:cubicBezTo>
                        <a:pt x="913" y="640"/>
                        <a:pt x="882" y="670"/>
                        <a:pt x="845" y="670"/>
                      </a:cubicBezTo>
                      <a:cubicBezTo>
                        <a:pt x="808" y="670"/>
                        <a:pt x="778" y="640"/>
                        <a:pt x="778" y="603"/>
                      </a:cubicBezTo>
                      <a:close/>
                      <a:moveTo>
                        <a:pt x="1214" y="523"/>
                      </a:moveTo>
                      <a:cubicBezTo>
                        <a:pt x="1218" y="524"/>
                        <a:pt x="1219" y="529"/>
                        <a:pt x="1219" y="532"/>
                      </a:cubicBezTo>
                      <a:cubicBezTo>
                        <a:pt x="1219" y="532"/>
                        <a:pt x="1219" y="532"/>
                        <a:pt x="1219" y="649"/>
                      </a:cubicBezTo>
                      <a:cubicBezTo>
                        <a:pt x="1219" y="654"/>
                        <a:pt x="1218" y="658"/>
                        <a:pt x="1214" y="660"/>
                      </a:cubicBezTo>
                      <a:cubicBezTo>
                        <a:pt x="1214" y="660"/>
                        <a:pt x="1214" y="660"/>
                        <a:pt x="1157" y="680"/>
                      </a:cubicBezTo>
                      <a:cubicBezTo>
                        <a:pt x="1154" y="681"/>
                        <a:pt x="1149" y="686"/>
                        <a:pt x="1148" y="689"/>
                      </a:cubicBezTo>
                      <a:cubicBezTo>
                        <a:pt x="1148" y="689"/>
                        <a:pt x="1148" y="689"/>
                        <a:pt x="1130" y="732"/>
                      </a:cubicBezTo>
                      <a:cubicBezTo>
                        <a:pt x="1129" y="735"/>
                        <a:pt x="1129" y="742"/>
                        <a:pt x="1130" y="746"/>
                      </a:cubicBezTo>
                      <a:cubicBezTo>
                        <a:pt x="1130" y="746"/>
                        <a:pt x="1130" y="746"/>
                        <a:pt x="1157" y="802"/>
                      </a:cubicBezTo>
                      <a:cubicBezTo>
                        <a:pt x="1160" y="806"/>
                        <a:pt x="1159" y="812"/>
                        <a:pt x="1156" y="814"/>
                      </a:cubicBezTo>
                      <a:cubicBezTo>
                        <a:pt x="1156" y="814"/>
                        <a:pt x="1156" y="814"/>
                        <a:pt x="1072" y="897"/>
                      </a:cubicBezTo>
                      <a:cubicBezTo>
                        <a:pt x="1070" y="900"/>
                        <a:pt x="1064" y="902"/>
                        <a:pt x="1061" y="899"/>
                      </a:cubicBezTo>
                      <a:cubicBezTo>
                        <a:pt x="1061" y="899"/>
                        <a:pt x="1061" y="899"/>
                        <a:pt x="1005" y="873"/>
                      </a:cubicBezTo>
                      <a:cubicBezTo>
                        <a:pt x="1002" y="871"/>
                        <a:pt x="996" y="872"/>
                        <a:pt x="991" y="873"/>
                      </a:cubicBezTo>
                      <a:cubicBezTo>
                        <a:pt x="991" y="873"/>
                        <a:pt x="991" y="873"/>
                        <a:pt x="946" y="893"/>
                      </a:cubicBezTo>
                      <a:cubicBezTo>
                        <a:pt x="941" y="896"/>
                        <a:pt x="938" y="902"/>
                        <a:pt x="937" y="906"/>
                      </a:cubicBezTo>
                      <a:cubicBezTo>
                        <a:pt x="937" y="906"/>
                        <a:pt x="937" y="906"/>
                        <a:pt x="915" y="969"/>
                      </a:cubicBezTo>
                      <a:cubicBezTo>
                        <a:pt x="914" y="972"/>
                        <a:pt x="909" y="985"/>
                        <a:pt x="906" y="985"/>
                      </a:cubicBezTo>
                      <a:cubicBezTo>
                        <a:pt x="906" y="985"/>
                        <a:pt x="906" y="985"/>
                        <a:pt x="788" y="985"/>
                      </a:cubicBezTo>
                      <a:cubicBezTo>
                        <a:pt x="784" y="985"/>
                        <a:pt x="779" y="972"/>
                        <a:pt x="778" y="969"/>
                      </a:cubicBezTo>
                      <a:cubicBezTo>
                        <a:pt x="778" y="969"/>
                        <a:pt x="778" y="969"/>
                        <a:pt x="758" y="902"/>
                      </a:cubicBezTo>
                      <a:cubicBezTo>
                        <a:pt x="757" y="897"/>
                        <a:pt x="752" y="893"/>
                        <a:pt x="749" y="891"/>
                      </a:cubicBezTo>
                      <a:cubicBezTo>
                        <a:pt x="749" y="891"/>
                        <a:pt x="749" y="891"/>
                        <a:pt x="701" y="872"/>
                      </a:cubicBezTo>
                      <a:cubicBezTo>
                        <a:pt x="698" y="870"/>
                        <a:pt x="691" y="870"/>
                        <a:pt x="687" y="872"/>
                      </a:cubicBezTo>
                      <a:cubicBezTo>
                        <a:pt x="687" y="872"/>
                        <a:pt x="687" y="872"/>
                        <a:pt x="631" y="899"/>
                      </a:cubicBezTo>
                      <a:cubicBezTo>
                        <a:pt x="627" y="902"/>
                        <a:pt x="621" y="900"/>
                        <a:pt x="619" y="897"/>
                      </a:cubicBezTo>
                      <a:cubicBezTo>
                        <a:pt x="619" y="897"/>
                        <a:pt x="619" y="897"/>
                        <a:pt x="535" y="814"/>
                      </a:cubicBezTo>
                      <a:cubicBezTo>
                        <a:pt x="533" y="812"/>
                        <a:pt x="531" y="806"/>
                        <a:pt x="533" y="802"/>
                      </a:cubicBezTo>
                      <a:cubicBezTo>
                        <a:pt x="533" y="802"/>
                        <a:pt x="533" y="802"/>
                        <a:pt x="562" y="742"/>
                      </a:cubicBezTo>
                      <a:cubicBezTo>
                        <a:pt x="563" y="739"/>
                        <a:pt x="563" y="733"/>
                        <a:pt x="562" y="729"/>
                      </a:cubicBezTo>
                      <a:cubicBezTo>
                        <a:pt x="562" y="729"/>
                        <a:pt x="562" y="729"/>
                        <a:pt x="546" y="689"/>
                      </a:cubicBezTo>
                      <a:cubicBezTo>
                        <a:pt x="543" y="686"/>
                        <a:pt x="538" y="681"/>
                        <a:pt x="535" y="680"/>
                      </a:cubicBezTo>
                      <a:cubicBezTo>
                        <a:pt x="535" y="680"/>
                        <a:pt x="535" y="680"/>
                        <a:pt x="473" y="660"/>
                      </a:cubicBezTo>
                      <a:cubicBezTo>
                        <a:pt x="470" y="658"/>
                        <a:pt x="463" y="654"/>
                        <a:pt x="463" y="649"/>
                      </a:cubicBezTo>
                      <a:cubicBezTo>
                        <a:pt x="463" y="649"/>
                        <a:pt x="463" y="649"/>
                        <a:pt x="463" y="532"/>
                      </a:cubicBezTo>
                      <a:cubicBezTo>
                        <a:pt x="463" y="529"/>
                        <a:pt x="470" y="524"/>
                        <a:pt x="473" y="523"/>
                      </a:cubicBezTo>
                      <a:cubicBezTo>
                        <a:pt x="473" y="523"/>
                        <a:pt x="473" y="523"/>
                        <a:pt x="536" y="501"/>
                      </a:cubicBezTo>
                      <a:cubicBezTo>
                        <a:pt x="541" y="500"/>
                        <a:pt x="544" y="496"/>
                        <a:pt x="546" y="492"/>
                      </a:cubicBezTo>
                      <a:cubicBezTo>
                        <a:pt x="546" y="492"/>
                        <a:pt x="546" y="492"/>
                        <a:pt x="563" y="449"/>
                      </a:cubicBezTo>
                      <a:cubicBezTo>
                        <a:pt x="566" y="446"/>
                        <a:pt x="564" y="440"/>
                        <a:pt x="563" y="436"/>
                      </a:cubicBezTo>
                      <a:cubicBezTo>
                        <a:pt x="563" y="436"/>
                        <a:pt x="563" y="436"/>
                        <a:pt x="534" y="374"/>
                      </a:cubicBezTo>
                      <a:cubicBezTo>
                        <a:pt x="531" y="370"/>
                        <a:pt x="533" y="366"/>
                        <a:pt x="535" y="362"/>
                      </a:cubicBezTo>
                      <a:cubicBezTo>
                        <a:pt x="535" y="362"/>
                        <a:pt x="535" y="362"/>
                        <a:pt x="619" y="279"/>
                      </a:cubicBezTo>
                      <a:cubicBezTo>
                        <a:pt x="621" y="277"/>
                        <a:pt x="627" y="276"/>
                        <a:pt x="631" y="277"/>
                      </a:cubicBezTo>
                      <a:cubicBezTo>
                        <a:pt x="631" y="277"/>
                        <a:pt x="631" y="277"/>
                        <a:pt x="692" y="308"/>
                      </a:cubicBezTo>
                      <a:cubicBezTo>
                        <a:pt x="696" y="309"/>
                        <a:pt x="703" y="310"/>
                        <a:pt x="706" y="308"/>
                      </a:cubicBezTo>
                      <a:cubicBezTo>
                        <a:pt x="706" y="308"/>
                        <a:pt x="706" y="308"/>
                        <a:pt x="749" y="292"/>
                      </a:cubicBezTo>
                      <a:cubicBezTo>
                        <a:pt x="752" y="290"/>
                        <a:pt x="757" y="288"/>
                        <a:pt x="758" y="284"/>
                      </a:cubicBezTo>
                      <a:cubicBezTo>
                        <a:pt x="758" y="284"/>
                        <a:pt x="758" y="284"/>
                        <a:pt x="778" y="230"/>
                      </a:cubicBezTo>
                      <a:cubicBezTo>
                        <a:pt x="779" y="225"/>
                        <a:pt x="784" y="230"/>
                        <a:pt x="788" y="230"/>
                      </a:cubicBezTo>
                      <a:cubicBezTo>
                        <a:pt x="788" y="230"/>
                        <a:pt x="788" y="230"/>
                        <a:pt x="906" y="230"/>
                      </a:cubicBezTo>
                      <a:cubicBezTo>
                        <a:pt x="909" y="230"/>
                        <a:pt x="914" y="225"/>
                        <a:pt x="915" y="230"/>
                      </a:cubicBezTo>
                      <a:cubicBezTo>
                        <a:pt x="915" y="230"/>
                        <a:pt x="915" y="230"/>
                        <a:pt x="937" y="281"/>
                      </a:cubicBezTo>
                      <a:cubicBezTo>
                        <a:pt x="938" y="284"/>
                        <a:pt x="941" y="289"/>
                        <a:pt x="946" y="290"/>
                      </a:cubicBezTo>
                      <a:cubicBezTo>
                        <a:pt x="946" y="290"/>
                        <a:pt x="946" y="290"/>
                        <a:pt x="986" y="307"/>
                      </a:cubicBezTo>
                      <a:cubicBezTo>
                        <a:pt x="990" y="309"/>
                        <a:pt x="997" y="308"/>
                        <a:pt x="1000" y="307"/>
                      </a:cubicBezTo>
                      <a:cubicBezTo>
                        <a:pt x="1000" y="307"/>
                        <a:pt x="1000" y="307"/>
                        <a:pt x="1061" y="277"/>
                      </a:cubicBezTo>
                      <a:cubicBezTo>
                        <a:pt x="1064" y="276"/>
                        <a:pt x="1070" y="276"/>
                        <a:pt x="1072" y="279"/>
                      </a:cubicBezTo>
                      <a:cubicBezTo>
                        <a:pt x="1072" y="279"/>
                        <a:pt x="1072" y="279"/>
                        <a:pt x="1156" y="362"/>
                      </a:cubicBezTo>
                      <a:cubicBezTo>
                        <a:pt x="1159" y="366"/>
                        <a:pt x="1160" y="370"/>
                        <a:pt x="1157" y="374"/>
                      </a:cubicBezTo>
                      <a:cubicBezTo>
                        <a:pt x="1157" y="374"/>
                        <a:pt x="1157" y="374"/>
                        <a:pt x="1129" y="434"/>
                      </a:cubicBezTo>
                      <a:cubicBezTo>
                        <a:pt x="1127" y="438"/>
                        <a:pt x="1127" y="444"/>
                        <a:pt x="1129" y="447"/>
                      </a:cubicBezTo>
                      <a:cubicBezTo>
                        <a:pt x="1129" y="447"/>
                        <a:pt x="1129" y="447"/>
                        <a:pt x="1147" y="492"/>
                      </a:cubicBezTo>
                      <a:cubicBezTo>
                        <a:pt x="1149" y="496"/>
                        <a:pt x="1153" y="500"/>
                        <a:pt x="1156" y="501"/>
                      </a:cubicBezTo>
                      <a:cubicBezTo>
                        <a:pt x="1156" y="501"/>
                        <a:pt x="1156" y="501"/>
                        <a:pt x="1214" y="523"/>
                      </a:cubicBezTo>
                      <a:close/>
                      <a:moveTo>
                        <a:pt x="846" y="792"/>
                      </a:moveTo>
                      <a:cubicBezTo>
                        <a:pt x="950" y="792"/>
                        <a:pt x="1035" y="707"/>
                        <a:pt x="1035" y="603"/>
                      </a:cubicBezTo>
                      <a:cubicBezTo>
                        <a:pt x="1035" y="499"/>
                        <a:pt x="950" y="414"/>
                        <a:pt x="846" y="414"/>
                      </a:cubicBezTo>
                      <a:cubicBezTo>
                        <a:pt x="742" y="414"/>
                        <a:pt x="657" y="499"/>
                        <a:pt x="657" y="603"/>
                      </a:cubicBezTo>
                      <a:cubicBezTo>
                        <a:pt x="657" y="707"/>
                        <a:pt x="742" y="792"/>
                        <a:pt x="846" y="792"/>
                      </a:cubicBezTo>
                      <a:close/>
                      <a:moveTo>
                        <a:pt x="222" y="263"/>
                      </a:moveTo>
                      <a:cubicBezTo>
                        <a:pt x="222" y="289"/>
                        <a:pt x="243" y="310"/>
                        <a:pt x="269" y="310"/>
                      </a:cubicBezTo>
                      <a:cubicBezTo>
                        <a:pt x="295" y="310"/>
                        <a:pt x="316" y="289"/>
                        <a:pt x="316" y="263"/>
                      </a:cubicBezTo>
                      <a:cubicBezTo>
                        <a:pt x="316" y="237"/>
                        <a:pt x="295" y="216"/>
                        <a:pt x="269" y="216"/>
                      </a:cubicBezTo>
                      <a:cubicBezTo>
                        <a:pt x="243" y="216"/>
                        <a:pt x="222" y="237"/>
                        <a:pt x="222" y="263"/>
                      </a:cubicBezTo>
                      <a:close/>
                      <a:moveTo>
                        <a:pt x="526" y="206"/>
                      </a:moveTo>
                      <a:cubicBezTo>
                        <a:pt x="529" y="207"/>
                        <a:pt x="529" y="211"/>
                        <a:pt x="529" y="213"/>
                      </a:cubicBezTo>
                      <a:cubicBezTo>
                        <a:pt x="529" y="213"/>
                        <a:pt x="529" y="213"/>
                        <a:pt x="529" y="295"/>
                      </a:cubicBezTo>
                      <a:cubicBezTo>
                        <a:pt x="529" y="298"/>
                        <a:pt x="529" y="302"/>
                        <a:pt x="526" y="302"/>
                      </a:cubicBezTo>
                      <a:cubicBezTo>
                        <a:pt x="526" y="302"/>
                        <a:pt x="526" y="302"/>
                        <a:pt x="487" y="317"/>
                      </a:cubicBezTo>
                      <a:cubicBezTo>
                        <a:pt x="485" y="317"/>
                        <a:pt x="481" y="321"/>
                        <a:pt x="480" y="323"/>
                      </a:cubicBezTo>
                      <a:cubicBezTo>
                        <a:pt x="480" y="323"/>
                        <a:pt x="480" y="323"/>
                        <a:pt x="468" y="352"/>
                      </a:cubicBezTo>
                      <a:cubicBezTo>
                        <a:pt x="467" y="356"/>
                        <a:pt x="467" y="360"/>
                        <a:pt x="468" y="363"/>
                      </a:cubicBezTo>
                      <a:cubicBezTo>
                        <a:pt x="468" y="363"/>
                        <a:pt x="468" y="363"/>
                        <a:pt x="487" y="402"/>
                      </a:cubicBezTo>
                      <a:cubicBezTo>
                        <a:pt x="488" y="404"/>
                        <a:pt x="488" y="409"/>
                        <a:pt x="486" y="410"/>
                      </a:cubicBezTo>
                      <a:cubicBezTo>
                        <a:pt x="486" y="410"/>
                        <a:pt x="486" y="410"/>
                        <a:pt x="428" y="469"/>
                      </a:cubicBezTo>
                      <a:cubicBezTo>
                        <a:pt x="426" y="470"/>
                        <a:pt x="422" y="472"/>
                        <a:pt x="420" y="470"/>
                      </a:cubicBezTo>
                      <a:cubicBezTo>
                        <a:pt x="420" y="470"/>
                        <a:pt x="420" y="470"/>
                        <a:pt x="380" y="452"/>
                      </a:cubicBezTo>
                      <a:cubicBezTo>
                        <a:pt x="377" y="450"/>
                        <a:pt x="374" y="450"/>
                        <a:pt x="370" y="453"/>
                      </a:cubicBezTo>
                      <a:cubicBezTo>
                        <a:pt x="370" y="453"/>
                        <a:pt x="370" y="453"/>
                        <a:pt x="339" y="467"/>
                      </a:cubicBezTo>
                      <a:cubicBezTo>
                        <a:pt x="336" y="467"/>
                        <a:pt x="333" y="473"/>
                        <a:pt x="333" y="475"/>
                      </a:cubicBezTo>
                      <a:cubicBezTo>
                        <a:pt x="333" y="475"/>
                        <a:pt x="333" y="475"/>
                        <a:pt x="318" y="520"/>
                      </a:cubicBezTo>
                      <a:cubicBezTo>
                        <a:pt x="317" y="522"/>
                        <a:pt x="314" y="532"/>
                        <a:pt x="311" y="532"/>
                      </a:cubicBezTo>
                      <a:cubicBezTo>
                        <a:pt x="311" y="532"/>
                        <a:pt x="311" y="532"/>
                        <a:pt x="229" y="532"/>
                      </a:cubicBezTo>
                      <a:cubicBezTo>
                        <a:pt x="226" y="532"/>
                        <a:pt x="223" y="522"/>
                        <a:pt x="222" y="520"/>
                      </a:cubicBezTo>
                      <a:cubicBezTo>
                        <a:pt x="222" y="520"/>
                        <a:pt x="222" y="520"/>
                        <a:pt x="207" y="472"/>
                      </a:cubicBezTo>
                      <a:cubicBezTo>
                        <a:pt x="206" y="468"/>
                        <a:pt x="204" y="466"/>
                        <a:pt x="200" y="465"/>
                      </a:cubicBezTo>
                      <a:cubicBezTo>
                        <a:pt x="200" y="465"/>
                        <a:pt x="200" y="465"/>
                        <a:pt x="167" y="450"/>
                      </a:cubicBezTo>
                      <a:cubicBezTo>
                        <a:pt x="165" y="449"/>
                        <a:pt x="161" y="449"/>
                        <a:pt x="158" y="450"/>
                      </a:cubicBezTo>
                      <a:cubicBezTo>
                        <a:pt x="158" y="450"/>
                        <a:pt x="158" y="450"/>
                        <a:pt x="118" y="470"/>
                      </a:cubicBezTo>
                      <a:cubicBezTo>
                        <a:pt x="115" y="472"/>
                        <a:pt x="112" y="470"/>
                        <a:pt x="109" y="469"/>
                      </a:cubicBezTo>
                      <a:cubicBezTo>
                        <a:pt x="109" y="469"/>
                        <a:pt x="109" y="469"/>
                        <a:pt x="52" y="410"/>
                      </a:cubicBezTo>
                      <a:cubicBezTo>
                        <a:pt x="49" y="409"/>
                        <a:pt x="49" y="404"/>
                        <a:pt x="50" y="402"/>
                      </a:cubicBezTo>
                      <a:cubicBezTo>
                        <a:pt x="50" y="402"/>
                        <a:pt x="50" y="402"/>
                        <a:pt x="71" y="361"/>
                      </a:cubicBezTo>
                      <a:cubicBezTo>
                        <a:pt x="72" y="358"/>
                        <a:pt x="72" y="354"/>
                        <a:pt x="71" y="351"/>
                      </a:cubicBezTo>
                      <a:cubicBezTo>
                        <a:pt x="71" y="351"/>
                        <a:pt x="71" y="351"/>
                        <a:pt x="59" y="323"/>
                      </a:cubicBezTo>
                      <a:cubicBezTo>
                        <a:pt x="58" y="321"/>
                        <a:pt x="54" y="317"/>
                        <a:pt x="50" y="317"/>
                      </a:cubicBezTo>
                      <a:cubicBezTo>
                        <a:pt x="50" y="317"/>
                        <a:pt x="50" y="317"/>
                        <a:pt x="8" y="302"/>
                      </a:cubicBezTo>
                      <a:cubicBezTo>
                        <a:pt x="6" y="302"/>
                        <a:pt x="0" y="298"/>
                        <a:pt x="0" y="295"/>
                      </a:cubicBezTo>
                      <a:cubicBezTo>
                        <a:pt x="0" y="295"/>
                        <a:pt x="0" y="295"/>
                        <a:pt x="0" y="213"/>
                      </a:cubicBezTo>
                      <a:cubicBezTo>
                        <a:pt x="0" y="211"/>
                        <a:pt x="6" y="207"/>
                        <a:pt x="8" y="206"/>
                      </a:cubicBezTo>
                      <a:cubicBezTo>
                        <a:pt x="8" y="206"/>
                        <a:pt x="8" y="206"/>
                        <a:pt x="53" y="192"/>
                      </a:cubicBezTo>
                      <a:cubicBezTo>
                        <a:pt x="55" y="191"/>
                        <a:pt x="59" y="188"/>
                        <a:pt x="59" y="185"/>
                      </a:cubicBezTo>
                      <a:cubicBezTo>
                        <a:pt x="59" y="185"/>
                        <a:pt x="59" y="185"/>
                        <a:pt x="72" y="155"/>
                      </a:cubicBezTo>
                      <a:cubicBezTo>
                        <a:pt x="73" y="153"/>
                        <a:pt x="73" y="148"/>
                        <a:pt x="72" y="146"/>
                      </a:cubicBezTo>
                      <a:cubicBezTo>
                        <a:pt x="72" y="146"/>
                        <a:pt x="72" y="146"/>
                        <a:pt x="50" y="102"/>
                      </a:cubicBezTo>
                      <a:cubicBezTo>
                        <a:pt x="49" y="100"/>
                        <a:pt x="49" y="96"/>
                        <a:pt x="52" y="94"/>
                      </a:cubicBezTo>
                      <a:cubicBezTo>
                        <a:pt x="52" y="94"/>
                        <a:pt x="52" y="94"/>
                        <a:pt x="109" y="36"/>
                      </a:cubicBezTo>
                      <a:cubicBezTo>
                        <a:pt x="112" y="34"/>
                        <a:pt x="115" y="34"/>
                        <a:pt x="118" y="35"/>
                      </a:cubicBezTo>
                      <a:cubicBezTo>
                        <a:pt x="118" y="35"/>
                        <a:pt x="118" y="35"/>
                        <a:pt x="161" y="56"/>
                      </a:cubicBezTo>
                      <a:cubicBezTo>
                        <a:pt x="164" y="57"/>
                        <a:pt x="169" y="57"/>
                        <a:pt x="171" y="56"/>
                      </a:cubicBezTo>
                      <a:cubicBezTo>
                        <a:pt x="171" y="56"/>
                        <a:pt x="171" y="56"/>
                        <a:pt x="200" y="46"/>
                      </a:cubicBezTo>
                      <a:cubicBezTo>
                        <a:pt x="204" y="44"/>
                        <a:pt x="206" y="43"/>
                        <a:pt x="207" y="40"/>
                      </a:cubicBezTo>
                      <a:cubicBezTo>
                        <a:pt x="207" y="40"/>
                        <a:pt x="207" y="40"/>
                        <a:pt x="222" y="2"/>
                      </a:cubicBezTo>
                      <a:cubicBezTo>
                        <a:pt x="223" y="0"/>
                        <a:pt x="226" y="3"/>
                        <a:pt x="229" y="3"/>
                      </a:cubicBezTo>
                      <a:cubicBezTo>
                        <a:pt x="229" y="3"/>
                        <a:pt x="229" y="3"/>
                        <a:pt x="311" y="3"/>
                      </a:cubicBezTo>
                      <a:cubicBezTo>
                        <a:pt x="314" y="3"/>
                        <a:pt x="317" y="0"/>
                        <a:pt x="318" y="2"/>
                      </a:cubicBezTo>
                      <a:cubicBezTo>
                        <a:pt x="318" y="2"/>
                        <a:pt x="318" y="2"/>
                        <a:pt x="333" y="37"/>
                      </a:cubicBezTo>
                      <a:cubicBezTo>
                        <a:pt x="333" y="40"/>
                        <a:pt x="336" y="43"/>
                        <a:pt x="339" y="43"/>
                      </a:cubicBezTo>
                      <a:cubicBezTo>
                        <a:pt x="339" y="43"/>
                        <a:pt x="339" y="43"/>
                        <a:pt x="368" y="55"/>
                      </a:cubicBezTo>
                      <a:cubicBezTo>
                        <a:pt x="370" y="56"/>
                        <a:pt x="374" y="56"/>
                        <a:pt x="377" y="55"/>
                      </a:cubicBezTo>
                      <a:cubicBezTo>
                        <a:pt x="377" y="55"/>
                        <a:pt x="377" y="55"/>
                        <a:pt x="420" y="35"/>
                      </a:cubicBezTo>
                      <a:cubicBezTo>
                        <a:pt x="422" y="34"/>
                        <a:pt x="426" y="34"/>
                        <a:pt x="428" y="36"/>
                      </a:cubicBezTo>
                      <a:cubicBezTo>
                        <a:pt x="428" y="36"/>
                        <a:pt x="428" y="36"/>
                        <a:pt x="486" y="94"/>
                      </a:cubicBezTo>
                      <a:cubicBezTo>
                        <a:pt x="488" y="96"/>
                        <a:pt x="488" y="100"/>
                        <a:pt x="487" y="102"/>
                      </a:cubicBezTo>
                      <a:cubicBezTo>
                        <a:pt x="487" y="102"/>
                        <a:pt x="487" y="102"/>
                        <a:pt x="467" y="145"/>
                      </a:cubicBezTo>
                      <a:cubicBezTo>
                        <a:pt x="466" y="147"/>
                        <a:pt x="466" y="151"/>
                        <a:pt x="467" y="154"/>
                      </a:cubicBezTo>
                      <a:cubicBezTo>
                        <a:pt x="467" y="154"/>
                        <a:pt x="467" y="154"/>
                        <a:pt x="480" y="185"/>
                      </a:cubicBezTo>
                      <a:cubicBezTo>
                        <a:pt x="481" y="188"/>
                        <a:pt x="484" y="191"/>
                        <a:pt x="486" y="192"/>
                      </a:cubicBezTo>
                      <a:cubicBezTo>
                        <a:pt x="486" y="192"/>
                        <a:pt x="486" y="192"/>
                        <a:pt x="526" y="206"/>
                      </a:cubicBezTo>
                      <a:close/>
                      <a:moveTo>
                        <a:pt x="269" y="395"/>
                      </a:moveTo>
                      <a:cubicBezTo>
                        <a:pt x="342" y="395"/>
                        <a:pt x="401" y="336"/>
                        <a:pt x="401" y="263"/>
                      </a:cubicBezTo>
                      <a:cubicBezTo>
                        <a:pt x="401" y="190"/>
                        <a:pt x="342" y="131"/>
                        <a:pt x="269" y="131"/>
                      </a:cubicBezTo>
                      <a:cubicBezTo>
                        <a:pt x="196" y="131"/>
                        <a:pt x="137" y="190"/>
                        <a:pt x="137" y="263"/>
                      </a:cubicBezTo>
                      <a:cubicBezTo>
                        <a:pt x="137" y="336"/>
                        <a:pt x="196" y="395"/>
                        <a:pt x="269" y="395"/>
                      </a:cubicBezTo>
                      <a:close/>
                    </a:path>
                  </a:pathLst>
                </a:custGeom>
                <a:solidFill>
                  <a:srgbClr val="505050"/>
                </a:solidFill>
                <a:ln>
                  <a:noFill/>
                </a:ln>
              </p:spPr>
              <p:txBody>
                <a:bodyPr vert="horz" wrap="square" lIns="119489" tIns="59745" rIns="119489" bIns="59745" numCol="1" anchor="t" anchorCtr="0" compatLnSpc="1">
                  <a:prstTxWarp prst="textNoShape">
                    <a:avLst/>
                  </a:prstTxWarp>
                </a:bodyPr>
                <a:lstStyle/>
                <a:p>
                  <a:pPr defTabSz="914437">
                    <a:defRPr/>
                  </a:pPr>
                  <a:endParaRPr lang="en-US" sz="2745">
                    <a:gradFill>
                      <a:gsLst>
                        <a:gs pos="0">
                          <a:srgbClr val="505050"/>
                        </a:gs>
                        <a:gs pos="100000">
                          <a:srgbClr val="505050"/>
                        </a:gs>
                      </a:gsLst>
                      <a:lin ang="5400000" scaled="1"/>
                    </a:gradFill>
                    <a:latin typeface="Segoe UI"/>
                  </a:endParaRPr>
                </a:p>
              </p:txBody>
            </p:sp>
          </p:grpSp>
          <p:grpSp>
            <p:nvGrpSpPr>
              <p:cNvPr id="76" name="Group 75"/>
              <p:cNvGrpSpPr/>
              <p:nvPr/>
            </p:nvGrpSpPr>
            <p:grpSpPr>
              <a:xfrm>
                <a:off x="7204497" y="3768286"/>
                <a:ext cx="239302" cy="239302"/>
                <a:chOff x="1713665" y="948075"/>
                <a:chExt cx="337151" cy="337151"/>
              </a:xfrm>
            </p:grpSpPr>
            <p:sp useBgFill="1">
              <p:nvSpPr>
                <p:cNvPr id="80" name="Oval 79"/>
                <p:cNvSpPr/>
                <p:nvPr/>
              </p:nvSpPr>
              <p:spPr bwMode="auto">
                <a:xfrm>
                  <a:off x="1713665" y="948075"/>
                  <a:ext cx="337151" cy="337151"/>
                </a:xfrm>
                <a:prstGeom prst="ellipse">
                  <a:avLst/>
                </a:prstGeom>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38979" tIns="191184" rIns="238979" bIns="191184"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Freeform 662"/>
                <p:cNvSpPr>
                  <a:spLocks noChangeAspect="1"/>
                </p:cNvSpPr>
                <p:nvPr/>
              </p:nvSpPr>
              <p:spPr bwMode="auto">
                <a:xfrm>
                  <a:off x="1759995" y="996769"/>
                  <a:ext cx="200436" cy="239761"/>
                </a:xfrm>
                <a:custGeom>
                  <a:avLst/>
                  <a:gdLst>
                    <a:gd name="T0" fmla="*/ 790 w 790"/>
                    <a:gd name="T1" fmla="*/ 277 h 945"/>
                    <a:gd name="T2" fmla="*/ 790 w 790"/>
                    <a:gd name="T3" fmla="*/ 0 h 945"/>
                    <a:gd name="T4" fmla="*/ 513 w 790"/>
                    <a:gd name="T5" fmla="*/ 0 h 945"/>
                    <a:gd name="T6" fmla="*/ 513 w 790"/>
                    <a:gd name="T7" fmla="*/ 114 h 945"/>
                    <a:gd name="T8" fmla="*/ 419 w 790"/>
                    <a:gd name="T9" fmla="*/ 114 h 945"/>
                    <a:gd name="T10" fmla="*/ 419 w 790"/>
                    <a:gd name="T11" fmla="*/ 5 h 945"/>
                    <a:gd name="T12" fmla="*/ 371 w 790"/>
                    <a:gd name="T13" fmla="*/ 5 h 945"/>
                    <a:gd name="T14" fmla="*/ 371 w 790"/>
                    <a:gd name="T15" fmla="*/ 451 h 945"/>
                    <a:gd name="T16" fmla="*/ 277 w 790"/>
                    <a:gd name="T17" fmla="*/ 451 h 945"/>
                    <a:gd name="T18" fmla="*/ 277 w 790"/>
                    <a:gd name="T19" fmla="*/ 336 h 945"/>
                    <a:gd name="T20" fmla="*/ 0 w 790"/>
                    <a:gd name="T21" fmla="*/ 336 h 945"/>
                    <a:gd name="T22" fmla="*/ 0 w 790"/>
                    <a:gd name="T23" fmla="*/ 612 h 945"/>
                    <a:gd name="T24" fmla="*/ 277 w 790"/>
                    <a:gd name="T25" fmla="*/ 612 h 945"/>
                    <a:gd name="T26" fmla="*/ 277 w 790"/>
                    <a:gd name="T27" fmla="*/ 498 h 945"/>
                    <a:gd name="T28" fmla="*/ 371 w 790"/>
                    <a:gd name="T29" fmla="*/ 498 h 945"/>
                    <a:gd name="T30" fmla="*/ 371 w 790"/>
                    <a:gd name="T31" fmla="*/ 945 h 945"/>
                    <a:gd name="T32" fmla="*/ 419 w 790"/>
                    <a:gd name="T33" fmla="*/ 945 h 945"/>
                    <a:gd name="T34" fmla="*/ 419 w 790"/>
                    <a:gd name="T35" fmla="*/ 831 h 945"/>
                    <a:gd name="T36" fmla="*/ 513 w 790"/>
                    <a:gd name="T37" fmla="*/ 831 h 945"/>
                    <a:gd name="T38" fmla="*/ 513 w 790"/>
                    <a:gd name="T39" fmla="*/ 945 h 945"/>
                    <a:gd name="T40" fmla="*/ 790 w 790"/>
                    <a:gd name="T41" fmla="*/ 945 h 945"/>
                    <a:gd name="T42" fmla="*/ 790 w 790"/>
                    <a:gd name="T43" fmla="*/ 668 h 945"/>
                    <a:gd name="T44" fmla="*/ 513 w 790"/>
                    <a:gd name="T45" fmla="*/ 668 h 945"/>
                    <a:gd name="T46" fmla="*/ 513 w 790"/>
                    <a:gd name="T47" fmla="*/ 782 h 945"/>
                    <a:gd name="T48" fmla="*/ 419 w 790"/>
                    <a:gd name="T49" fmla="*/ 782 h 945"/>
                    <a:gd name="T50" fmla="*/ 419 w 790"/>
                    <a:gd name="T51" fmla="*/ 163 h 945"/>
                    <a:gd name="T52" fmla="*/ 513 w 790"/>
                    <a:gd name="T53" fmla="*/ 163 h 945"/>
                    <a:gd name="T54" fmla="*/ 513 w 790"/>
                    <a:gd name="T55" fmla="*/ 277 h 945"/>
                    <a:gd name="T56" fmla="*/ 790 w 790"/>
                    <a:gd name="T57" fmla="*/ 277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90" h="945">
                      <a:moveTo>
                        <a:pt x="790" y="277"/>
                      </a:moveTo>
                      <a:lnTo>
                        <a:pt x="790" y="0"/>
                      </a:lnTo>
                      <a:lnTo>
                        <a:pt x="513" y="0"/>
                      </a:lnTo>
                      <a:lnTo>
                        <a:pt x="513" y="114"/>
                      </a:lnTo>
                      <a:lnTo>
                        <a:pt x="419" y="114"/>
                      </a:lnTo>
                      <a:lnTo>
                        <a:pt x="419" y="5"/>
                      </a:lnTo>
                      <a:lnTo>
                        <a:pt x="371" y="5"/>
                      </a:lnTo>
                      <a:lnTo>
                        <a:pt x="371" y="451"/>
                      </a:lnTo>
                      <a:lnTo>
                        <a:pt x="277" y="451"/>
                      </a:lnTo>
                      <a:lnTo>
                        <a:pt x="277" y="336"/>
                      </a:lnTo>
                      <a:lnTo>
                        <a:pt x="0" y="336"/>
                      </a:lnTo>
                      <a:lnTo>
                        <a:pt x="0" y="612"/>
                      </a:lnTo>
                      <a:lnTo>
                        <a:pt x="277" y="612"/>
                      </a:lnTo>
                      <a:lnTo>
                        <a:pt x="277" y="498"/>
                      </a:lnTo>
                      <a:lnTo>
                        <a:pt x="371" y="498"/>
                      </a:lnTo>
                      <a:lnTo>
                        <a:pt x="371" y="945"/>
                      </a:lnTo>
                      <a:lnTo>
                        <a:pt x="419" y="945"/>
                      </a:lnTo>
                      <a:lnTo>
                        <a:pt x="419" y="831"/>
                      </a:lnTo>
                      <a:lnTo>
                        <a:pt x="513" y="831"/>
                      </a:lnTo>
                      <a:lnTo>
                        <a:pt x="513" y="945"/>
                      </a:lnTo>
                      <a:lnTo>
                        <a:pt x="790" y="945"/>
                      </a:lnTo>
                      <a:lnTo>
                        <a:pt x="790" y="668"/>
                      </a:lnTo>
                      <a:lnTo>
                        <a:pt x="513" y="668"/>
                      </a:lnTo>
                      <a:lnTo>
                        <a:pt x="513" y="782"/>
                      </a:lnTo>
                      <a:lnTo>
                        <a:pt x="419" y="782"/>
                      </a:lnTo>
                      <a:lnTo>
                        <a:pt x="419" y="163"/>
                      </a:lnTo>
                      <a:lnTo>
                        <a:pt x="513" y="163"/>
                      </a:lnTo>
                      <a:lnTo>
                        <a:pt x="513" y="277"/>
                      </a:lnTo>
                      <a:lnTo>
                        <a:pt x="790" y="277"/>
                      </a:lnTo>
                      <a:close/>
                    </a:path>
                  </a:pathLst>
                </a:custGeom>
                <a:solidFill>
                  <a:srgbClr val="505050"/>
                </a:solidFill>
                <a:ln>
                  <a:noFill/>
                </a:ln>
                <a:extLst/>
              </p:spPr>
              <p:txBody>
                <a:bodyPr vert="horz" wrap="square" lIns="119489" tIns="59745" rIns="119489" bIns="59745" numCol="1" anchor="t" anchorCtr="0" compatLnSpc="1">
                  <a:prstTxWarp prst="textNoShape">
                    <a:avLst/>
                  </a:prstTxWarp>
                </a:bodyPr>
                <a:lstStyle/>
                <a:p>
                  <a:pPr defTabSz="914437">
                    <a:defRPr/>
                  </a:pPr>
                  <a:endParaRPr lang="en-US" sz="2745">
                    <a:gradFill>
                      <a:gsLst>
                        <a:gs pos="0">
                          <a:srgbClr val="505050"/>
                        </a:gs>
                        <a:gs pos="100000">
                          <a:srgbClr val="505050"/>
                        </a:gs>
                      </a:gsLst>
                      <a:lin ang="5400000" scaled="1"/>
                    </a:gradFill>
                    <a:latin typeface="Segoe UI"/>
                  </a:endParaRPr>
                </a:p>
              </p:txBody>
            </p:sp>
          </p:grpSp>
          <p:grpSp>
            <p:nvGrpSpPr>
              <p:cNvPr id="77" name="Group 76"/>
              <p:cNvGrpSpPr/>
              <p:nvPr/>
            </p:nvGrpSpPr>
            <p:grpSpPr>
              <a:xfrm>
                <a:off x="7009333" y="3505256"/>
                <a:ext cx="239302" cy="239302"/>
                <a:chOff x="1199321" y="504115"/>
                <a:chExt cx="337151" cy="337151"/>
              </a:xfrm>
            </p:grpSpPr>
            <p:sp useBgFill="1">
              <p:nvSpPr>
                <p:cNvPr id="78" name="Oval 77"/>
                <p:cNvSpPr/>
                <p:nvPr/>
              </p:nvSpPr>
              <p:spPr bwMode="auto">
                <a:xfrm>
                  <a:off x="1199321" y="504115"/>
                  <a:ext cx="337151" cy="337151"/>
                </a:xfrm>
                <a:prstGeom prst="ellipse">
                  <a:avLst/>
                </a:prstGeom>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38979" tIns="191184" rIns="238979" bIns="191184"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Freeform 143"/>
                <p:cNvSpPr>
                  <a:spLocks noChangeAspect="1" noEditPoints="1"/>
                </p:cNvSpPr>
                <p:nvPr/>
              </p:nvSpPr>
              <p:spPr bwMode="auto">
                <a:xfrm>
                  <a:off x="1266999" y="537545"/>
                  <a:ext cx="201794" cy="263557"/>
                </a:xfrm>
                <a:custGeom>
                  <a:avLst/>
                  <a:gdLst>
                    <a:gd name="T0" fmla="*/ 702 w 709"/>
                    <a:gd name="T1" fmla="*/ 208 h 926"/>
                    <a:gd name="T2" fmla="*/ 702 w 709"/>
                    <a:gd name="T3" fmla="*/ 158 h 926"/>
                    <a:gd name="T4" fmla="*/ 428 w 709"/>
                    <a:gd name="T5" fmla="*/ 0 h 926"/>
                    <a:gd name="T6" fmla="*/ 19 w 709"/>
                    <a:gd name="T7" fmla="*/ 130 h 926"/>
                    <a:gd name="T8" fmla="*/ 19 w 709"/>
                    <a:gd name="T9" fmla="*/ 175 h 926"/>
                    <a:gd name="T10" fmla="*/ 0 w 709"/>
                    <a:gd name="T11" fmla="*/ 180 h 926"/>
                    <a:gd name="T12" fmla="*/ 0 w 709"/>
                    <a:gd name="T13" fmla="*/ 789 h 926"/>
                    <a:gd name="T14" fmla="*/ 412 w 709"/>
                    <a:gd name="T15" fmla="*/ 926 h 926"/>
                    <a:gd name="T16" fmla="*/ 709 w 709"/>
                    <a:gd name="T17" fmla="*/ 754 h 926"/>
                    <a:gd name="T18" fmla="*/ 709 w 709"/>
                    <a:gd name="T19" fmla="*/ 210 h 926"/>
                    <a:gd name="T20" fmla="*/ 702 w 709"/>
                    <a:gd name="T21" fmla="*/ 208 h 926"/>
                    <a:gd name="T22" fmla="*/ 442 w 709"/>
                    <a:gd name="T23" fmla="*/ 31 h 926"/>
                    <a:gd name="T24" fmla="*/ 695 w 709"/>
                    <a:gd name="T25" fmla="*/ 170 h 926"/>
                    <a:gd name="T26" fmla="*/ 695 w 709"/>
                    <a:gd name="T27" fmla="*/ 189 h 926"/>
                    <a:gd name="T28" fmla="*/ 442 w 709"/>
                    <a:gd name="T29" fmla="*/ 59 h 926"/>
                    <a:gd name="T30" fmla="*/ 442 w 709"/>
                    <a:gd name="T31" fmla="*/ 31 h 926"/>
                    <a:gd name="T32" fmla="*/ 702 w 709"/>
                    <a:gd name="T33" fmla="*/ 730 h 926"/>
                    <a:gd name="T34" fmla="*/ 430 w 709"/>
                    <a:gd name="T35" fmla="*/ 872 h 926"/>
                    <a:gd name="T36" fmla="*/ 430 w 709"/>
                    <a:gd name="T37" fmla="*/ 817 h 926"/>
                    <a:gd name="T38" fmla="*/ 702 w 709"/>
                    <a:gd name="T39" fmla="*/ 692 h 926"/>
                    <a:gd name="T40" fmla="*/ 702 w 709"/>
                    <a:gd name="T41" fmla="*/ 730 h 926"/>
                    <a:gd name="T42" fmla="*/ 702 w 709"/>
                    <a:gd name="T43" fmla="*/ 652 h 926"/>
                    <a:gd name="T44" fmla="*/ 430 w 709"/>
                    <a:gd name="T45" fmla="*/ 756 h 926"/>
                    <a:gd name="T46" fmla="*/ 430 w 709"/>
                    <a:gd name="T47" fmla="*/ 699 h 926"/>
                    <a:gd name="T48" fmla="*/ 702 w 709"/>
                    <a:gd name="T49" fmla="*/ 617 h 926"/>
                    <a:gd name="T50" fmla="*/ 702 w 709"/>
                    <a:gd name="T51" fmla="*/ 652 h 926"/>
                    <a:gd name="T52" fmla="*/ 702 w 709"/>
                    <a:gd name="T53" fmla="*/ 576 h 926"/>
                    <a:gd name="T54" fmla="*/ 430 w 709"/>
                    <a:gd name="T55" fmla="*/ 638 h 926"/>
                    <a:gd name="T56" fmla="*/ 430 w 709"/>
                    <a:gd name="T57" fmla="*/ 584 h 926"/>
                    <a:gd name="T58" fmla="*/ 702 w 709"/>
                    <a:gd name="T59" fmla="*/ 541 h 926"/>
                    <a:gd name="T60" fmla="*/ 702 w 709"/>
                    <a:gd name="T61" fmla="*/ 576 h 926"/>
                    <a:gd name="T62" fmla="*/ 702 w 709"/>
                    <a:gd name="T63" fmla="*/ 501 h 926"/>
                    <a:gd name="T64" fmla="*/ 430 w 709"/>
                    <a:gd name="T65" fmla="*/ 522 h 926"/>
                    <a:gd name="T66" fmla="*/ 430 w 709"/>
                    <a:gd name="T67" fmla="*/ 468 h 926"/>
                    <a:gd name="T68" fmla="*/ 702 w 709"/>
                    <a:gd name="T69" fmla="*/ 463 h 926"/>
                    <a:gd name="T70" fmla="*/ 702 w 709"/>
                    <a:gd name="T71" fmla="*/ 501 h 926"/>
                    <a:gd name="T72" fmla="*/ 702 w 709"/>
                    <a:gd name="T73" fmla="*/ 423 h 926"/>
                    <a:gd name="T74" fmla="*/ 430 w 709"/>
                    <a:gd name="T75" fmla="*/ 406 h 926"/>
                    <a:gd name="T76" fmla="*/ 430 w 709"/>
                    <a:gd name="T77" fmla="*/ 350 h 926"/>
                    <a:gd name="T78" fmla="*/ 702 w 709"/>
                    <a:gd name="T79" fmla="*/ 388 h 926"/>
                    <a:gd name="T80" fmla="*/ 702 w 709"/>
                    <a:gd name="T81" fmla="*/ 423 h 926"/>
                    <a:gd name="T82" fmla="*/ 702 w 709"/>
                    <a:gd name="T83" fmla="*/ 347 h 926"/>
                    <a:gd name="T84" fmla="*/ 430 w 709"/>
                    <a:gd name="T85" fmla="*/ 291 h 926"/>
                    <a:gd name="T86" fmla="*/ 430 w 709"/>
                    <a:gd name="T87" fmla="*/ 234 h 926"/>
                    <a:gd name="T88" fmla="*/ 702 w 709"/>
                    <a:gd name="T89" fmla="*/ 312 h 926"/>
                    <a:gd name="T90" fmla="*/ 702 w 709"/>
                    <a:gd name="T91" fmla="*/ 347 h 926"/>
                    <a:gd name="T92" fmla="*/ 702 w 709"/>
                    <a:gd name="T93" fmla="*/ 272 h 926"/>
                    <a:gd name="T94" fmla="*/ 430 w 709"/>
                    <a:gd name="T95" fmla="*/ 173 h 926"/>
                    <a:gd name="T96" fmla="*/ 430 w 709"/>
                    <a:gd name="T97" fmla="*/ 118 h 926"/>
                    <a:gd name="T98" fmla="*/ 702 w 709"/>
                    <a:gd name="T99" fmla="*/ 234 h 926"/>
                    <a:gd name="T100" fmla="*/ 702 w 709"/>
                    <a:gd name="T101" fmla="*/ 2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9" h="926">
                      <a:moveTo>
                        <a:pt x="702" y="208"/>
                      </a:moveTo>
                      <a:lnTo>
                        <a:pt x="702" y="158"/>
                      </a:lnTo>
                      <a:lnTo>
                        <a:pt x="428" y="0"/>
                      </a:lnTo>
                      <a:lnTo>
                        <a:pt x="19" y="130"/>
                      </a:lnTo>
                      <a:lnTo>
                        <a:pt x="19" y="175"/>
                      </a:lnTo>
                      <a:lnTo>
                        <a:pt x="0" y="180"/>
                      </a:lnTo>
                      <a:lnTo>
                        <a:pt x="0" y="789"/>
                      </a:lnTo>
                      <a:lnTo>
                        <a:pt x="412" y="926"/>
                      </a:lnTo>
                      <a:lnTo>
                        <a:pt x="709" y="754"/>
                      </a:lnTo>
                      <a:lnTo>
                        <a:pt x="709" y="210"/>
                      </a:lnTo>
                      <a:lnTo>
                        <a:pt x="702" y="208"/>
                      </a:lnTo>
                      <a:close/>
                      <a:moveTo>
                        <a:pt x="442" y="31"/>
                      </a:moveTo>
                      <a:lnTo>
                        <a:pt x="695" y="170"/>
                      </a:lnTo>
                      <a:lnTo>
                        <a:pt x="695" y="189"/>
                      </a:lnTo>
                      <a:lnTo>
                        <a:pt x="442" y="59"/>
                      </a:lnTo>
                      <a:lnTo>
                        <a:pt x="442" y="31"/>
                      </a:lnTo>
                      <a:close/>
                      <a:moveTo>
                        <a:pt x="702" y="730"/>
                      </a:moveTo>
                      <a:lnTo>
                        <a:pt x="430" y="872"/>
                      </a:lnTo>
                      <a:lnTo>
                        <a:pt x="430" y="817"/>
                      </a:lnTo>
                      <a:lnTo>
                        <a:pt x="702" y="692"/>
                      </a:lnTo>
                      <a:lnTo>
                        <a:pt x="702" y="730"/>
                      </a:lnTo>
                      <a:close/>
                      <a:moveTo>
                        <a:pt x="702" y="652"/>
                      </a:moveTo>
                      <a:lnTo>
                        <a:pt x="430" y="756"/>
                      </a:lnTo>
                      <a:lnTo>
                        <a:pt x="430" y="699"/>
                      </a:lnTo>
                      <a:lnTo>
                        <a:pt x="702" y="617"/>
                      </a:lnTo>
                      <a:lnTo>
                        <a:pt x="702" y="652"/>
                      </a:lnTo>
                      <a:close/>
                      <a:moveTo>
                        <a:pt x="702" y="576"/>
                      </a:moveTo>
                      <a:lnTo>
                        <a:pt x="430" y="638"/>
                      </a:lnTo>
                      <a:lnTo>
                        <a:pt x="430" y="584"/>
                      </a:lnTo>
                      <a:lnTo>
                        <a:pt x="702" y="541"/>
                      </a:lnTo>
                      <a:lnTo>
                        <a:pt x="702" y="576"/>
                      </a:lnTo>
                      <a:close/>
                      <a:moveTo>
                        <a:pt x="702" y="501"/>
                      </a:moveTo>
                      <a:lnTo>
                        <a:pt x="430" y="522"/>
                      </a:lnTo>
                      <a:lnTo>
                        <a:pt x="430" y="468"/>
                      </a:lnTo>
                      <a:lnTo>
                        <a:pt x="702" y="463"/>
                      </a:lnTo>
                      <a:lnTo>
                        <a:pt x="702" y="501"/>
                      </a:lnTo>
                      <a:close/>
                      <a:moveTo>
                        <a:pt x="702" y="423"/>
                      </a:moveTo>
                      <a:lnTo>
                        <a:pt x="430" y="406"/>
                      </a:lnTo>
                      <a:lnTo>
                        <a:pt x="430" y="350"/>
                      </a:lnTo>
                      <a:lnTo>
                        <a:pt x="702" y="388"/>
                      </a:lnTo>
                      <a:lnTo>
                        <a:pt x="702" y="423"/>
                      </a:lnTo>
                      <a:close/>
                      <a:moveTo>
                        <a:pt x="702" y="347"/>
                      </a:moveTo>
                      <a:lnTo>
                        <a:pt x="430" y="291"/>
                      </a:lnTo>
                      <a:lnTo>
                        <a:pt x="430" y="234"/>
                      </a:lnTo>
                      <a:lnTo>
                        <a:pt x="702" y="312"/>
                      </a:lnTo>
                      <a:lnTo>
                        <a:pt x="702" y="347"/>
                      </a:lnTo>
                      <a:close/>
                      <a:moveTo>
                        <a:pt x="702" y="272"/>
                      </a:moveTo>
                      <a:lnTo>
                        <a:pt x="430" y="173"/>
                      </a:lnTo>
                      <a:lnTo>
                        <a:pt x="430" y="118"/>
                      </a:lnTo>
                      <a:lnTo>
                        <a:pt x="702" y="234"/>
                      </a:lnTo>
                      <a:lnTo>
                        <a:pt x="702" y="272"/>
                      </a:lnTo>
                      <a:close/>
                    </a:path>
                  </a:pathLst>
                </a:custGeom>
                <a:solidFill>
                  <a:srgbClr val="505050"/>
                </a:solidFill>
                <a:ln>
                  <a:noFill/>
                </a:ln>
                <a:extLst/>
              </p:spPr>
              <p:txBody>
                <a:bodyPr vert="horz" wrap="square" lIns="119489" tIns="59745" rIns="119489" bIns="59745" numCol="1" anchor="t" anchorCtr="0" compatLnSpc="1">
                  <a:prstTxWarp prst="textNoShape">
                    <a:avLst/>
                  </a:prstTxWarp>
                </a:bodyPr>
                <a:lstStyle/>
                <a:p>
                  <a:pPr defTabSz="914437">
                    <a:defRPr/>
                  </a:pPr>
                  <a:endParaRPr lang="en-US" sz="2353">
                    <a:gradFill>
                      <a:gsLst>
                        <a:gs pos="0">
                          <a:srgbClr val="505050"/>
                        </a:gs>
                        <a:gs pos="100000">
                          <a:srgbClr val="505050"/>
                        </a:gs>
                      </a:gsLst>
                      <a:lin ang="5400000" scaled="1"/>
                    </a:gradFill>
                    <a:latin typeface="Segoe UI"/>
                  </a:endParaRPr>
                </a:p>
              </p:txBody>
            </p:sp>
          </p:grpSp>
        </p:grpSp>
      </p:grpSp>
      <p:sp>
        <p:nvSpPr>
          <p:cNvPr id="168" name="Freeform 167"/>
          <p:cNvSpPr>
            <a:spLocks/>
          </p:cNvSpPr>
          <p:nvPr/>
        </p:nvSpPr>
        <p:spPr bwMode="auto">
          <a:xfrm>
            <a:off x="1715456" y="3942112"/>
            <a:ext cx="1447672" cy="1224841"/>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chemeClr val="bg1">
              <a:lumMod val="50000"/>
              <a:lumOff val="50000"/>
            </a:schemeClr>
          </a:solidFill>
          <a:ln>
            <a:noFill/>
          </a:ln>
          <a:extLst/>
        </p:spPr>
        <p:txBody>
          <a:bodyPr vert="horz" wrap="square" lIns="89592" tIns="44796" rIns="89592" bIns="44796" numCol="1" anchor="t" anchorCtr="0" compatLnSpc="1">
            <a:prstTxWarp prst="textNoShape">
              <a:avLst/>
            </a:prstTxWarp>
          </a:bodyPr>
          <a:lstStyle/>
          <a:p>
            <a:pPr defTabSz="895790">
              <a:defRPr/>
            </a:pPr>
            <a:endParaRPr lang="en-US" sz="2353">
              <a:solidFill>
                <a:srgbClr val="505050"/>
              </a:solidFill>
              <a:latin typeface="Segoe UI"/>
            </a:endParaRPr>
          </a:p>
        </p:txBody>
      </p:sp>
      <p:sp>
        <p:nvSpPr>
          <p:cNvPr id="169" name="Up-Down Arrow 168"/>
          <p:cNvSpPr/>
          <p:nvPr/>
        </p:nvSpPr>
        <p:spPr bwMode="auto">
          <a:xfrm rot="5400000">
            <a:off x="3393535" y="4274473"/>
            <a:ext cx="172815" cy="455691"/>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9" rIns="175735" bIns="140589" numCol="1" spcCol="0" rtlCol="0" fromWordArt="0" anchor="t" anchorCtr="0" forceAA="0" compatLnSpc="1">
            <a:prstTxWarp prst="textNoShape">
              <a:avLst/>
            </a:prstTxWarp>
            <a:noAutofit/>
          </a:bodyPr>
          <a:lstStyle/>
          <a:p>
            <a:pPr algn="ctr" defTabSz="895992"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0" name="TextBox 169"/>
          <p:cNvSpPr txBox="1"/>
          <p:nvPr/>
        </p:nvSpPr>
        <p:spPr>
          <a:xfrm>
            <a:off x="2047953" y="4308318"/>
            <a:ext cx="1151823" cy="1029000"/>
          </a:xfrm>
          <a:prstGeom prst="rect">
            <a:avLst/>
          </a:prstGeom>
          <a:solidFill>
            <a:schemeClr val="bg1">
              <a:lumMod val="50000"/>
              <a:lumOff val="50000"/>
            </a:schemeClr>
          </a:solidFill>
          <a:ln>
            <a:noFill/>
          </a:ln>
        </p:spPr>
        <p:txBody>
          <a:bodyPr wrap="square" lIns="175735" tIns="140589" rIns="175735" bIns="140589" rtlCol="0">
            <a:spAutoFit/>
          </a:bodyPr>
          <a:lstStyle/>
          <a:p>
            <a:pPr defTabSz="878190" fontAlgn="base">
              <a:lnSpc>
                <a:spcPct val="90000"/>
              </a:lnSpc>
              <a:spcBef>
                <a:spcPct val="0"/>
              </a:spcBef>
              <a:spcAft>
                <a:spcPct val="0"/>
              </a:spcAft>
              <a:defRPr/>
            </a:pPr>
            <a:r>
              <a:rPr lang="en-US" sz="1345" spc="-48">
                <a:solidFill>
                  <a:srgbClr val="505050"/>
                </a:solidFill>
                <a:latin typeface="Segoe UI"/>
              </a:rPr>
              <a:t>Hyper-V</a:t>
            </a:r>
          </a:p>
          <a:p>
            <a:pPr defTabSz="878190" fontAlgn="base">
              <a:lnSpc>
                <a:spcPct val="90000"/>
              </a:lnSpc>
              <a:spcBef>
                <a:spcPct val="0"/>
              </a:spcBef>
              <a:spcAft>
                <a:spcPct val="0"/>
              </a:spcAft>
              <a:defRPr/>
            </a:pPr>
            <a:r>
              <a:rPr lang="en-US" sz="1345" spc="-48">
                <a:solidFill>
                  <a:srgbClr val="505050"/>
                </a:solidFill>
                <a:latin typeface="Segoe UI"/>
              </a:rPr>
              <a:t>VMWare</a:t>
            </a:r>
          </a:p>
          <a:p>
            <a:pPr defTabSz="878190" fontAlgn="base">
              <a:lnSpc>
                <a:spcPct val="90000"/>
              </a:lnSpc>
              <a:spcBef>
                <a:spcPct val="0"/>
              </a:spcBef>
              <a:spcAft>
                <a:spcPct val="0"/>
              </a:spcAft>
              <a:defRPr/>
            </a:pPr>
            <a:r>
              <a:rPr lang="en-US" sz="1345" spc="-48">
                <a:solidFill>
                  <a:srgbClr val="505050"/>
                </a:solidFill>
                <a:latin typeface="Segoe UI"/>
              </a:rPr>
              <a:t>OpenStack</a:t>
            </a:r>
          </a:p>
          <a:p>
            <a:pPr defTabSz="914437">
              <a:lnSpc>
                <a:spcPct val="90000"/>
              </a:lnSpc>
              <a:spcAft>
                <a:spcPts val="576"/>
              </a:spcAft>
              <a:defRPr/>
            </a:pPr>
            <a:endParaRPr lang="en-US" sz="1345">
              <a:solidFill>
                <a:srgbClr val="505050"/>
              </a:solidFill>
              <a:latin typeface="Segoe UI"/>
            </a:endParaRPr>
          </a:p>
        </p:txBody>
      </p:sp>
      <p:sp>
        <p:nvSpPr>
          <p:cNvPr id="120" name="Title 16"/>
          <p:cNvSpPr txBox="1">
            <a:spLocks/>
          </p:cNvSpPr>
          <p:nvPr/>
        </p:nvSpPr>
        <p:spPr>
          <a:xfrm>
            <a:off x="496075" y="412161"/>
            <a:ext cx="6869861" cy="864519"/>
          </a:xfrm>
          <a:prstGeom prst="rect">
            <a:avLst/>
          </a:prstGeom>
        </p:spPr>
        <p:txBody>
          <a:bodyPr/>
          <a:lst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4">
              <a:defRPr/>
            </a:pPr>
            <a:r>
              <a:rPr lang="en-US" sz="4521" spc="-100" dirty="0">
                <a:gradFill>
                  <a:gsLst>
                    <a:gs pos="1250">
                      <a:srgbClr val="FFFFFF"/>
                    </a:gs>
                    <a:gs pos="100000">
                      <a:srgbClr val="FFFFFF"/>
                    </a:gs>
                  </a:gsLst>
                  <a:lin ang="5400000" scaled="0"/>
                </a:gradFill>
                <a:latin typeface="Segoe UI Light"/>
              </a:rPr>
              <a:t>Automation &amp; Configuration</a:t>
            </a:r>
          </a:p>
        </p:txBody>
      </p:sp>
      <p:sp>
        <p:nvSpPr>
          <p:cNvPr id="119" name="Freeform 95"/>
          <p:cNvSpPr>
            <a:spLocks/>
          </p:cNvSpPr>
          <p:nvPr/>
        </p:nvSpPr>
        <p:spPr bwMode="auto">
          <a:xfrm flipH="1">
            <a:off x="3313586" y="1917389"/>
            <a:ext cx="1294975" cy="83580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50000"/>
              <a:lumOff val="50000"/>
            </a:schemeClr>
          </a:solidFill>
          <a:ln>
            <a:noFill/>
          </a:ln>
          <a:extLst/>
        </p:spPr>
        <p:txBody>
          <a:bodyPr vert="horz" wrap="square" lIns="89592" tIns="44796" rIns="89592" bIns="44796" numCol="1" anchor="t" anchorCtr="0" compatLnSpc="1">
            <a:prstTxWarp prst="textNoShape">
              <a:avLst/>
            </a:prstTxWarp>
          </a:bodyPr>
          <a:lstStyle/>
          <a:p>
            <a:pPr defTabSz="895790">
              <a:defRPr/>
            </a:pPr>
            <a:endParaRPr lang="en-US" sz="2353">
              <a:solidFill>
                <a:srgbClr val="505050"/>
              </a:solidFill>
              <a:latin typeface="Segoe UI"/>
            </a:endParaRPr>
          </a:p>
        </p:txBody>
      </p:sp>
      <p:sp>
        <p:nvSpPr>
          <p:cNvPr id="129" name="Rectangle 128"/>
          <p:cNvSpPr/>
          <p:nvPr/>
        </p:nvSpPr>
        <p:spPr bwMode="auto">
          <a:xfrm>
            <a:off x="3342431" y="2106362"/>
            <a:ext cx="1294539" cy="6921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52" tIns="43927" rIns="87852" bIns="43927" numCol="1" rtlCol="0" anchor="ctr" anchorCtr="0" compatLnSpc="1">
            <a:prstTxWarp prst="textNoShape">
              <a:avLst/>
            </a:prstTxWarp>
          </a:bodyPr>
          <a:lstStyle/>
          <a:p>
            <a:pPr algn="ctr" defTabSz="878190" fontAlgn="base">
              <a:lnSpc>
                <a:spcPct val="90000"/>
              </a:lnSpc>
              <a:spcBef>
                <a:spcPct val="0"/>
              </a:spcBef>
              <a:spcAft>
                <a:spcPct val="0"/>
              </a:spcAft>
              <a:defRPr/>
            </a:pPr>
            <a:r>
              <a:rPr lang="en-US" sz="1568" spc="-48" dirty="0">
                <a:gradFill>
                  <a:gsLst>
                    <a:gs pos="0">
                      <a:srgbClr val="FFFFFF"/>
                    </a:gs>
                    <a:gs pos="100000">
                      <a:srgbClr val="FFFFFF"/>
                    </a:gs>
                  </a:gsLst>
                  <a:lin ang="5400000" scaled="0"/>
                </a:gradFill>
                <a:latin typeface="Segoe UI"/>
              </a:rPr>
              <a:t>Automation &amp; Config</a:t>
            </a:r>
            <a:endParaRPr lang="en-US" sz="915" spc="-48" dirty="0">
              <a:gradFill>
                <a:gsLst>
                  <a:gs pos="0">
                    <a:srgbClr val="FFFFFF"/>
                  </a:gs>
                  <a:gs pos="100000">
                    <a:srgbClr val="FFFFFF"/>
                  </a:gs>
                </a:gsLst>
                <a:lin ang="5400000" scaled="0"/>
              </a:gradFill>
              <a:latin typeface="Segoe UI"/>
            </a:endParaRPr>
          </a:p>
        </p:txBody>
      </p:sp>
      <p:sp>
        <p:nvSpPr>
          <p:cNvPr id="130" name="Rectangle 129"/>
          <p:cNvSpPr/>
          <p:nvPr/>
        </p:nvSpPr>
        <p:spPr bwMode="auto">
          <a:xfrm>
            <a:off x="2529179" y="1487759"/>
            <a:ext cx="1294539" cy="6921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52" tIns="43927" rIns="87852" bIns="43927" numCol="1" rtlCol="0" anchor="ctr" anchorCtr="0" compatLnSpc="1">
            <a:prstTxWarp prst="textNoShape">
              <a:avLst/>
            </a:prstTxWarp>
          </a:bodyPr>
          <a:lstStyle/>
          <a:p>
            <a:pPr algn="ctr" defTabSz="878190" fontAlgn="base">
              <a:lnSpc>
                <a:spcPct val="90000"/>
              </a:lnSpc>
              <a:spcBef>
                <a:spcPct val="0"/>
              </a:spcBef>
              <a:spcAft>
                <a:spcPct val="0"/>
              </a:spcAft>
              <a:defRPr/>
            </a:pPr>
            <a:r>
              <a:rPr lang="en-US" sz="1568" b="1" spc="-48" dirty="0">
                <a:gradFill>
                  <a:gsLst>
                    <a:gs pos="0">
                      <a:srgbClr val="FFFFFF"/>
                    </a:gs>
                    <a:gs pos="100000">
                      <a:srgbClr val="FFFFFF"/>
                    </a:gs>
                  </a:gsLst>
                  <a:lin ang="5400000" scaled="0"/>
                </a:gradFill>
                <a:latin typeface="Segoe UI"/>
              </a:rPr>
              <a:t>Azure</a:t>
            </a:r>
            <a:endParaRPr lang="en-US" sz="915" b="1" spc="-48" dirty="0">
              <a:gradFill>
                <a:gsLst>
                  <a:gs pos="0">
                    <a:srgbClr val="FFFFFF"/>
                  </a:gs>
                  <a:gs pos="100000">
                    <a:srgbClr val="FFFFFF"/>
                  </a:gs>
                </a:gsLst>
                <a:lin ang="5400000" scaled="0"/>
              </a:gradFill>
              <a:latin typeface="Segoe UI"/>
            </a:endParaRPr>
          </a:p>
        </p:txBody>
      </p:sp>
      <p:sp>
        <p:nvSpPr>
          <p:cNvPr id="65" name="Rectangle 64"/>
          <p:cNvSpPr/>
          <p:nvPr/>
        </p:nvSpPr>
        <p:spPr>
          <a:xfrm>
            <a:off x="1268848" y="2086614"/>
            <a:ext cx="769309" cy="418063"/>
          </a:xfrm>
          <a:prstGeom prst="rect">
            <a:avLst/>
          </a:prstGeom>
        </p:spPr>
        <p:txBody>
          <a:bodyPr wrap="square">
            <a:spAutoFit/>
          </a:bodyPr>
          <a:lstStyle/>
          <a:p>
            <a:pPr defTabSz="878190" fontAlgn="base">
              <a:lnSpc>
                <a:spcPct val="90000"/>
              </a:lnSpc>
              <a:spcBef>
                <a:spcPct val="0"/>
              </a:spcBef>
              <a:spcAft>
                <a:spcPct val="0"/>
              </a:spcAft>
              <a:defRPr/>
            </a:pPr>
            <a:r>
              <a:rPr lang="en-US" sz="1176" b="1" spc="-48" dirty="0">
                <a:solidFill>
                  <a:srgbClr val="505050">
                    <a:lumMod val="50000"/>
                  </a:srgbClr>
                </a:solidFill>
                <a:latin typeface="Segoe UI"/>
              </a:rPr>
              <a:t>Any Cloud</a:t>
            </a:r>
          </a:p>
        </p:txBody>
      </p:sp>
      <p:sp>
        <p:nvSpPr>
          <p:cNvPr id="66" name="Rectangle 65"/>
          <p:cNvSpPr/>
          <p:nvPr/>
        </p:nvSpPr>
        <p:spPr>
          <a:xfrm>
            <a:off x="1604342" y="3678674"/>
            <a:ext cx="1050188" cy="238720"/>
          </a:xfrm>
          <a:prstGeom prst="rect">
            <a:avLst/>
          </a:prstGeom>
        </p:spPr>
        <p:txBody>
          <a:bodyPr wrap="square">
            <a:spAutoFit/>
          </a:bodyPr>
          <a:lstStyle/>
          <a:p>
            <a:pPr defTabSz="878190" fontAlgn="base">
              <a:lnSpc>
                <a:spcPct val="90000"/>
              </a:lnSpc>
              <a:spcBef>
                <a:spcPct val="0"/>
              </a:spcBef>
              <a:spcAft>
                <a:spcPct val="0"/>
              </a:spcAft>
              <a:defRPr/>
            </a:pPr>
            <a:r>
              <a:rPr lang="en-US" sz="1057" b="1" spc="-48">
                <a:solidFill>
                  <a:srgbClr val="505050">
                    <a:lumMod val="50000"/>
                  </a:srgbClr>
                </a:solidFill>
                <a:latin typeface="Segoe UI"/>
              </a:rPr>
              <a:t>On-Premises</a:t>
            </a:r>
          </a:p>
        </p:txBody>
      </p:sp>
      <p:pic>
        <p:nvPicPr>
          <p:cNvPr id="69" name="Picture 68" descr="\\MAGNUM\Projects\Microsoft\Cloud Power FY12\Design\ICONS_PNG\Application.png"/>
          <p:cNvPicPr>
            <a:picLocks noChangeAspect="1" noChangeArrowheads="1"/>
          </p:cNvPicPr>
          <p:nvPr/>
        </p:nvPicPr>
        <p:blipFill rotWithShape="1">
          <a:blip r:embed="rId3" cstate="print">
            <a:biLevel thresh="25000"/>
          </a:blip>
          <a:srcRect l="30174" t="36465" r="28608" b="29915"/>
          <a:stretch/>
        </p:blipFill>
        <p:spPr bwMode="auto">
          <a:xfrm>
            <a:off x="6996839" y="6219786"/>
            <a:ext cx="307519" cy="250897"/>
          </a:xfrm>
          <a:prstGeom prst="rect">
            <a:avLst/>
          </a:prstGeom>
          <a:noFill/>
          <a:ln>
            <a:noFill/>
          </a:ln>
        </p:spPr>
      </p:pic>
      <p:sp>
        <p:nvSpPr>
          <p:cNvPr id="68" name="Up-Down Arrow 168">
            <a:extLst>
              <a:ext uri="{FF2B5EF4-FFF2-40B4-BE49-F238E27FC236}">
                <a16:creationId xmlns:a16="http://schemas.microsoft.com/office/drawing/2014/main" id="{348DADAD-2067-4EE5-9855-EEBD1A15F337}"/>
              </a:ext>
            </a:extLst>
          </p:cNvPr>
          <p:cNvSpPr/>
          <p:nvPr/>
        </p:nvSpPr>
        <p:spPr bwMode="auto">
          <a:xfrm rot="5400000">
            <a:off x="2234481" y="2082273"/>
            <a:ext cx="172815" cy="455691"/>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9" rIns="175735" bIns="140589" numCol="1" spcCol="0" rtlCol="0" fromWordArt="0" anchor="t" anchorCtr="0" forceAA="0" compatLnSpc="1">
            <a:prstTxWarp prst="textNoShape">
              <a:avLst/>
            </a:prstTxWarp>
            <a:noAutofit/>
          </a:bodyPr>
          <a:lstStyle/>
          <a:p>
            <a:pPr algn="ctr" defTabSz="895992"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897687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8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82">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0">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0">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0">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0">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8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0">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0">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0">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82">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0">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0">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0">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0">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0">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0">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50">
                                            <p:txEl>
                                              <p:pRg st="17" end="17"/>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0">
                                            <p:txEl>
                                              <p:pRg st="18" end="18"/>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0">
                                            <p:txEl>
                                              <p:pRg st="19" end="19"/>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0">
                                            <p:txEl>
                                              <p:pRg st="20" end="20"/>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50">
                                            <p:txEl>
                                              <p:pRg st="21" end="21"/>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50">
                                            <p:txEl>
                                              <p:pRg st="22" end="22"/>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50">
                                            <p:txEl>
                                              <p:pRg st="23" end="23"/>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50">
                                            <p:txEl>
                                              <p:pRg st="24" end="24"/>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50">
                                            <p:txEl>
                                              <p:pRg st="26" end="26"/>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50">
                                            <p:txEl>
                                              <p:pRg st="27" end="27"/>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50">
                                            <p:txEl>
                                              <p:pRg st="28" end="2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9A67AE-8B9B-4256-B9B6-1FD71A4B0F0A}"/>
              </a:ext>
            </a:extLst>
          </p:cNvPr>
          <p:cNvSpPr>
            <a:spLocks noGrp="1"/>
          </p:cNvSpPr>
          <p:nvPr>
            <p:ph type="title"/>
          </p:nvPr>
        </p:nvSpPr>
        <p:spPr/>
        <p:txBody>
          <a:bodyPr/>
          <a:lstStyle/>
          <a:p>
            <a:r>
              <a:rPr lang="nb-NO" dirty="0"/>
              <a:t>Om oss</a:t>
            </a:r>
          </a:p>
        </p:txBody>
      </p:sp>
      <p:sp>
        <p:nvSpPr>
          <p:cNvPr id="5" name="Rectangle 4">
            <a:extLst>
              <a:ext uri="{FF2B5EF4-FFF2-40B4-BE49-F238E27FC236}">
                <a16:creationId xmlns:a16="http://schemas.microsoft.com/office/drawing/2014/main" id="{BAEC0688-AA85-4150-91D1-03B4A35A92FD}"/>
              </a:ext>
            </a:extLst>
          </p:cNvPr>
          <p:cNvSpPr/>
          <p:nvPr/>
        </p:nvSpPr>
        <p:spPr>
          <a:xfrm>
            <a:off x="1202919" y="2847778"/>
            <a:ext cx="6096000" cy="3046988"/>
          </a:xfrm>
          <a:prstGeom prst="rect">
            <a:avLst/>
          </a:prstGeom>
        </p:spPr>
        <p:txBody>
          <a:bodyPr>
            <a:spAutoFit/>
          </a:bodyPr>
          <a:lstStyle/>
          <a:p>
            <a:r>
              <a:rPr lang="nn-NO" sz="2400" dirty="0"/>
              <a:t>Anders Eide | Microsoft MVP</a:t>
            </a:r>
          </a:p>
          <a:p>
            <a:r>
              <a:rPr lang="nn-NO" sz="2400" dirty="0"/>
              <a:t>Manager at KPMG Norway</a:t>
            </a:r>
          </a:p>
          <a:p>
            <a:r>
              <a:rPr lang="nn-NO" sz="2400" dirty="0"/>
              <a:t>@anderseide</a:t>
            </a:r>
          </a:p>
          <a:p>
            <a:endParaRPr lang="nn-NO" sz="2400" dirty="0"/>
          </a:p>
          <a:p>
            <a:endParaRPr lang="nn-NO" sz="2400" dirty="0"/>
          </a:p>
          <a:p>
            <a:r>
              <a:rPr lang="nn-NO" sz="2400" dirty="0"/>
              <a:t>Jan Egil Ring | Microsoft MVP</a:t>
            </a:r>
          </a:p>
          <a:p>
            <a:r>
              <a:rPr lang="nn-NO" sz="2400" dirty="0"/>
              <a:t>Lead Architect at Crayon Norway</a:t>
            </a:r>
          </a:p>
          <a:p>
            <a:r>
              <a:rPr lang="nn-NO" sz="2400" dirty="0"/>
              <a:t>@JanEgilRing</a:t>
            </a:r>
          </a:p>
        </p:txBody>
      </p:sp>
    </p:spTree>
    <p:extLst>
      <p:ext uri="{BB962C8B-B14F-4D97-AF65-F5344CB8AC3E}">
        <p14:creationId xmlns:p14="http://schemas.microsoft.com/office/powerpoint/2010/main" val="194094854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EDE2A-DBA4-46A8-8702-9278E0CE95FD}"/>
              </a:ext>
            </a:extLst>
          </p:cNvPr>
          <p:cNvSpPr>
            <a:spLocks noGrp="1"/>
          </p:cNvSpPr>
          <p:nvPr>
            <p:ph type="title"/>
          </p:nvPr>
        </p:nvSpPr>
        <p:spPr>
          <a:xfrm>
            <a:off x="527381" y="343740"/>
            <a:ext cx="10972800" cy="1219200"/>
          </a:xfrm>
        </p:spPr>
        <p:txBody>
          <a:bodyPr/>
          <a:lstStyle/>
          <a:p>
            <a:r>
              <a:rPr lang="en-US" dirty="0"/>
              <a:t>Hybrid Workers</a:t>
            </a:r>
            <a:endParaRPr lang="nb-NO" dirty="0"/>
          </a:p>
        </p:txBody>
      </p:sp>
      <p:sp>
        <p:nvSpPr>
          <p:cNvPr id="3" name="Text Placeholder 2">
            <a:extLst>
              <a:ext uri="{FF2B5EF4-FFF2-40B4-BE49-F238E27FC236}">
                <a16:creationId xmlns:a16="http://schemas.microsoft.com/office/drawing/2014/main" id="{95C430B0-DD63-48BB-A2A4-D59D66DAB79F}"/>
              </a:ext>
            </a:extLst>
          </p:cNvPr>
          <p:cNvSpPr>
            <a:spLocks noGrp="1"/>
          </p:cNvSpPr>
          <p:nvPr>
            <p:ph type="body" sz="quarter" idx="10"/>
          </p:nvPr>
        </p:nvSpPr>
        <p:spPr>
          <a:xfrm>
            <a:off x="609600" y="2084918"/>
            <a:ext cx="10972800" cy="727700"/>
          </a:xfrm>
        </p:spPr>
        <p:txBody>
          <a:bodyPr/>
          <a:lstStyle/>
          <a:p>
            <a:endParaRPr lang="nb-NO"/>
          </a:p>
        </p:txBody>
      </p:sp>
      <p:sp>
        <p:nvSpPr>
          <p:cNvPr id="4" name="Rectangle 1">
            <a:extLst>
              <a:ext uri="{FF2B5EF4-FFF2-40B4-BE49-F238E27FC236}">
                <a16:creationId xmlns:a16="http://schemas.microsoft.com/office/drawing/2014/main" id="{5161F617-1923-4E41-BF71-44DCF7CC6BDE}"/>
              </a:ext>
            </a:extLst>
          </p:cNvPr>
          <p:cNvSpPr txBox="1">
            <a:spLocks noChangeArrowheads="1"/>
          </p:cNvSpPr>
          <p:nvPr/>
        </p:nvSpPr>
        <p:spPr bwMode="auto">
          <a:xfrm>
            <a:off x="335361" y="5445320"/>
            <a:ext cx="10505440" cy="73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lvl1pPr marL="342900" indent="-342900" algn="l" defTabSz="457200" rtl="0" eaLnBrk="1" latinLnBrk="0" hangingPunct="1">
              <a:spcBef>
                <a:spcPct val="20000"/>
              </a:spcBef>
              <a:buClr>
                <a:srgbClr val="73BFDD"/>
              </a:buClr>
              <a:buFont typeface="Arial"/>
              <a:buChar char="•"/>
              <a:defRPr sz="2000" b="0" i="0" strike="noStrike" kern="1200">
                <a:solidFill>
                  <a:schemeClr val="tx1"/>
                </a:solidFill>
                <a:latin typeface="Museo Sans 300"/>
                <a:ea typeface="+mn-ea"/>
                <a:cs typeface="Museo Sans 300"/>
              </a:defRPr>
            </a:lvl1pPr>
            <a:lvl2pPr marL="742950" indent="-28575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2pPr>
            <a:lvl3pPr marL="1257300" indent="-34290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3pPr>
            <a:lvl4pPr marL="16002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4pPr>
            <a:lvl5pPr marL="20574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0" fontAlgn="base" hangingPunct="0">
              <a:spcBef>
                <a:spcPct val="0"/>
              </a:spcBef>
              <a:spcAft>
                <a:spcPct val="0"/>
              </a:spcAft>
              <a:buClrTx/>
              <a:buNone/>
            </a:pPr>
            <a:r>
              <a:rPr lang="nb-NO" altLang="nb-NO" sz="1333" dirty="0">
                <a:latin typeface="Courier New" panose="02070309020205020404" pitchFamily="49" charset="0"/>
                <a:cs typeface="Courier New" panose="02070309020205020404" pitchFamily="49" charset="0"/>
              </a:rPr>
              <a:t>cd "C:\Program Files\Microsoft Monitoring Agent\Agent\AzureAutomation\&lt;version&gt;\HybridRegistration" </a:t>
            </a:r>
          </a:p>
          <a:p>
            <a:pPr marL="0" indent="0" eaLnBrk="0" fontAlgn="base" hangingPunct="0">
              <a:spcBef>
                <a:spcPct val="0"/>
              </a:spcBef>
              <a:spcAft>
                <a:spcPct val="0"/>
              </a:spcAft>
              <a:buClrTx/>
              <a:buNone/>
            </a:pPr>
            <a:r>
              <a:rPr lang="nb-NO" altLang="nb-NO" sz="1333" dirty="0">
                <a:latin typeface="Courier New" panose="02070309020205020404" pitchFamily="49" charset="0"/>
                <a:cs typeface="Courier New" panose="02070309020205020404" pitchFamily="49" charset="0"/>
              </a:rPr>
              <a:t>Import-Module HybridRegistration.psd1</a:t>
            </a:r>
          </a:p>
          <a:p>
            <a:pPr marL="0" indent="0" eaLnBrk="0" fontAlgn="base" hangingPunct="0">
              <a:spcBef>
                <a:spcPct val="0"/>
              </a:spcBef>
              <a:spcAft>
                <a:spcPct val="0"/>
              </a:spcAft>
              <a:buClrTx/>
              <a:buNone/>
            </a:pPr>
            <a:r>
              <a:rPr lang="nb-NO" altLang="nb-NO" sz="1333" dirty="0">
                <a:latin typeface="Courier New" panose="02070309020205020404" pitchFamily="49" charset="0"/>
                <a:cs typeface="Courier New" panose="02070309020205020404" pitchFamily="49" charset="0"/>
              </a:rPr>
              <a:t>Add-HybridRunbookWorker –Name &lt;String&gt; -EndPoint &lt;Url&gt; -Token &lt;String&gt;</a:t>
            </a:r>
            <a:endParaRPr lang="nb-NO" altLang="nb-NO" sz="2400" dirty="0">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878679DA-F711-4DE4-B573-05711BFBC8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381" y="1666300"/>
            <a:ext cx="9532923" cy="3501453"/>
          </a:xfrm>
          <a:prstGeom prst="rect">
            <a:avLst/>
          </a:prstGeom>
        </p:spPr>
      </p:pic>
    </p:spTree>
    <p:extLst>
      <p:ext uri="{BB962C8B-B14F-4D97-AF65-F5344CB8AC3E}">
        <p14:creationId xmlns:p14="http://schemas.microsoft.com/office/powerpoint/2010/main" val="16062093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6EAF7-FE77-400C-A27F-B84BC8FF7C16}"/>
              </a:ext>
            </a:extLst>
          </p:cNvPr>
          <p:cNvSpPr>
            <a:spLocks noGrp="1"/>
          </p:cNvSpPr>
          <p:nvPr>
            <p:ph type="title"/>
          </p:nvPr>
        </p:nvSpPr>
        <p:spPr/>
        <p:txBody>
          <a:bodyPr/>
          <a:lstStyle/>
          <a:p>
            <a:r>
              <a:rPr lang="en-US" dirty="0"/>
              <a:t>Hands-on example #2:</a:t>
            </a:r>
            <a:br>
              <a:rPr lang="en-US" dirty="0"/>
            </a:br>
            <a:r>
              <a:rPr lang="en-US" dirty="0"/>
              <a:t>Automated user on/offboarding</a:t>
            </a:r>
            <a:br>
              <a:rPr lang="en-US" dirty="0"/>
            </a:br>
            <a:endParaRPr lang="nb-NO" dirty="0"/>
          </a:p>
        </p:txBody>
      </p:sp>
      <p:sp>
        <p:nvSpPr>
          <p:cNvPr id="3" name="Text Placeholder 2">
            <a:extLst>
              <a:ext uri="{FF2B5EF4-FFF2-40B4-BE49-F238E27FC236}">
                <a16:creationId xmlns:a16="http://schemas.microsoft.com/office/drawing/2014/main" id="{4D13319A-6816-41BF-9CFB-AE3D728617D2}"/>
              </a:ext>
            </a:extLst>
          </p:cNvPr>
          <p:cNvSpPr>
            <a:spLocks noGrp="1"/>
          </p:cNvSpPr>
          <p:nvPr>
            <p:ph type="body" sz="quarter" idx="10"/>
          </p:nvPr>
        </p:nvSpPr>
        <p:spPr>
          <a:xfrm>
            <a:off x="1279814" y="2474577"/>
            <a:ext cx="10972800" cy="2894447"/>
          </a:xfrm>
        </p:spPr>
        <p:txBody>
          <a:bodyPr/>
          <a:lstStyle/>
          <a:p>
            <a:endParaRPr lang="en-US" dirty="0"/>
          </a:p>
          <a:p>
            <a:r>
              <a:rPr lang="en-US" sz="3200" spc="-100" dirty="0">
                <a:ln w="3175">
                  <a:noFill/>
                </a:ln>
                <a:solidFill>
                  <a:schemeClr val="tx1"/>
                </a:solidFill>
                <a:latin typeface="+mj-lt"/>
                <a:cs typeface="Segoe UI" pitchFamily="34" charset="0"/>
              </a:rPr>
              <a:t>Frontend: PowerApps</a:t>
            </a:r>
          </a:p>
          <a:p>
            <a:r>
              <a:rPr lang="en-US" sz="3200" spc="-100" dirty="0">
                <a:ln w="3175">
                  <a:noFill/>
                </a:ln>
                <a:solidFill>
                  <a:schemeClr val="tx1"/>
                </a:solidFill>
                <a:latin typeface="+mj-lt"/>
                <a:cs typeface="Segoe UI" pitchFamily="34" charset="0"/>
              </a:rPr>
              <a:t>Data store: </a:t>
            </a:r>
            <a:r>
              <a:rPr lang="en-US" sz="3200" spc="-100" dirty="0" err="1">
                <a:ln w="3175">
                  <a:noFill/>
                </a:ln>
                <a:solidFill>
                  <a:schemeClr val="tx1"/>
                </a:solidFill>
                <a:latin typeface="+mj-lt"/>
                <a:cs typeface="Segoe UI" pitchFamily="34" charset="0"/>
              </a:rPr>
              <a:t>Sharepoint</a:t>
            </a:r>
            <a:r>
              <a:rPr lang="en-US" sz="3200" spc="-100" dirty="0">
                <a:ln w="3175">
                  <a:noFill/>
                </a:ln>
                <a:solidFill>
                  <a:schemeClr val="tx1"/>
                </a:solidFill>
                <a:latin typeface="+mj-lt"/>
                <a:cs typeface="Segoe UI" pitchFamily="34" charset="0"/>
              </a:rPr>
              <a:t> list</a:t>
            </a:r>
          </a:p>
          <a:p>
            <a:r>
              <a:rPr lang="en-US" sz="3200" spc="-100" dirty="0">
                <a:ln w="3175">
                  <a:noFill/>
                </a:ln>
                <a:solidFill>
                  <a:schemeClr val="tx1"/>
                </a:solidFill>
                <a:latin typeface="+mj-lt"/>
                <a:cs typeface="Segoe UI" pitchFamily="34" charset="0"/>
              </a:rPr>
              <a:t>Trigger/workflow engine: Azure Logic Apps</a:t>
            </a:r>
          </a:p>
          <a:p>
            <a:r>
              <a:rPr lang="en-US" sz="3200" spc="-100" dirty="0">
                <a:ln w="3175">
                  <a:noFill/>
                </a:ln>
                <a:solidFill>
                  <a:schemeClr val="tx1"/>
                </a:solidFill>
                <a:latin typeface="+mj-lt"/>
                <a:cs typeface="Segoe UI" pitchFamily="34" charset="0"/>
              </a:rPr>
              <a:t>Automation engine: Azure Automation &amp; PowerShell</a:t>
            </a:r>
            <a:endParaRPr lang="nb-NO" sz="3200" spc="-100" dirty="0">
              <a:ln w="3175">
                <a:noFill/>
              </a:ln>
              <a:solidFill>
                <a:schemeClr val="tx1"/>
              </a:solidFill>
              <a:latin typeface="+mj-lt"/>
              <a:cs typeface="Segoe UI" pitchFamily="34" charset="0"/>
            </a:endParaRPr>
          </a:p>
        </p:txBody>
      </p:sp>
    </p:spTree>
    <p:extLst>
      <p:ext uri="{BB962C8B-B14F-4D97-AF65-F5344CB8AC3E}">
        <p14:creationId xmlns:p14="http://schemas.microsoft.com/office/powerpoint/2010/main" val="41153216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EDE2A-DBA4-46A8-8702-9278E0CE95FD}"/>
              </a:ext>
            </a:extLst>
          </p:cNvPr>
          <p:cNvSpPr>
            <a:spLocks noGrp="1"/>
          </p:cNvSpPr>
          <p:nvPr>
            <p:ph type="title"/>
          </p:nvPr>
        </p:nvSpPr>
        <p:spPr>
          <a:xfrm>
            <a:off x="353439" y="1857935"/>
            <a:ext cx="10972800" cy="1219200"/>
          </a:xfrm>
        </p:spPr>
        <p:txBody>
          <a:bodyPr>
            <a:normAutofit fontScale="90000"/>
          </a:bodyPr>
          <a:lstStyle/>
          <a:p>
            <a:r>
              <a:rPr lang="en-US" dirty="0"/>
              <a:t>Flow chart</a:t>
            </a:r>
            <a:br>
              <a:rPr lang="en-US" dirty="0"/>
            </a:br>
            <a:br>
              <a:rPr lang="en-US" dirty="0"/>
            </a:br>
            <a:r>
              <a:rPr lang="en-US" dirty="0"/>
              <a:t>Automated user on/offboarding</a:t>
            </a:r>
            <a:br>
              <a:rPr lang="en-US" dirty="0"/>
            </a:br>
            <a:endParaRPr lang="nb-NO" dirty="0"/>
          </a:p>
        </p:txBody>
      </p:sp>
    </p:spTree>
    <p:extLst>
      <p:ext uri="{BB962C8B-B14F-4D97-AF65-F5344CB8AC3E}">
        <p14:creationId xmlns:p14="http://schemas.microsoft.com/office/powerpoint/2010/main" val="15589417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B03B9C-1CFB-44F8-B270-80BA18CEA294}"/>
              </a:ext>
            </a:extLst>
          </p:cNvPr>
          <p:cNvPicPr>
            <a:picLocks noChangeAspect="1"/>
          </p:cNvPicPr>
          <p:nvPr/>
        </p:nvPicPr>
        <p:blipFill>
          <a:blip r:embed="rId3"/>
          <a:stretch>
            <a:fillRect/>
          </a:stretch>
        </p:blipFill>
        <p:spPr>
          <a:xfrm>
            <a:off x="866855" y="7829"/>
            <a:ext cx="10837467" cy="6857027"/>
          </a:xfrm>
          <a:prstGeom prst="rect">
            <a:avLst/>
          </a:prstGeom>
        </p:spPr>
      </p:pic>
    </p:spTree>
    <p:extLst>
      <p:ext uri="{BB962C8B-B14F-4D97-AF65-F5344CB8AC3E}">
        <p14:creationId xmlns:p14="http://schemas.microsoft.com/office/powerpoint/2010/main" val="29428650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Serverless application platform components</a:t>
            </a:r>
          </a:p>
        </p:txBody>
      </p:sp>
      <p:sp>
        <p:nvSpPr>
          <p:cNvPr id="16" name="Rectangle 15"/>
          <p:cNvSpPr/>
          <p:nvPr/>
        </p:nvSpPr>
        <p:spPr bwMode="auto">
          <a:xfrm>
            <a:off x="3274436" y="1551710"/>
            <a:ext cx="8468551" cy="4694892"/>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268889" rIns="179234"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r>
              <a:rPr lang="en-US" sz="1961" b="1">
                <a:gradFill>
                  <a:gsLst>
                    <a:gs pos="0">
                      <a:srgbClr val="353535"/>
                    </a:gs>
                    <a:gs pos="100000">
                      <a:srgbClr val="353535"/>
                    </a:gs>
                  </a:gsLst>
                  <a:lin ang="5400000" scaled="0"/>
                </a:gradFill>
                <a:latin typeface="Segoe UI"/>
                <a:cs typeface="Segoe UI" pitchFamily="34" charset="0"/>
              </a:rPr>
              <a:t>Platform</a:t>
            </a:r>
          </a:p>
        </p:txBody>
      </p:sp>
      <p:grpSp>
        <p:nvGrpSpPr>
          <p:cNvPr id="35" name="Group 34">
            <a:extLst>
              <a:ext uri="{FF2B5EF4-FFF2-40B4-BE49-F238E27FC236}">
                <a16:creationId xmlns:a16="http://schemas.microsoft.com/office/drawing/2014/main" id="{F2BEE939-F3F7-49E1-AD07-CED5DA36444D}"/>
              </a:ext>
            </a:extLst>
          </p:cNvPr>
          <p:cNvGrpSpPr/>
          <p:nvPr/>
        </p:nvGrpSpPr>
        <p:grpSpPr>
          <a:xfrm>
            <a:off x="3369322" y="2342559"/>
            <a:ext cx="2739226" cy="1971774"/>
            <a:chOff x="3436883" y="2389036"/>
            <a:chExt cx="2794153" cy="2011312"/>
          </a:xfrm>
        </p:grpSpPr>
        <p:sp>
          <p:nvSpPr>
            <p:cNvPr id="5" name="Rectangle 4"/>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0" tIns="146284" rIns="182854" bIns="146284" numCol="1" spcCol="0" rtlCol="0" fromWordArt="0" anchor="ctr" anchorCtr="0" forceAA="0" compatLnSpc="1">
              <a:prstTxWarp prst="textNoShape">
                <a:avLst/>
              </a:prstTxWarp>
              <a:noAutofit/>
            </a:bodyPr>
            <a:lstStyle/>
            <a:p>
              <a:pPr defTabSz="932304"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Segoe UI Semilight"/>
                  <a:ea typeface="Segoe UI" pitchFamily="34" charset="0"/>
                  <a:cs typeface="Segoe UI" pitchFamily="34" charset="0"/>
                </a:rPr>
                <a:t>Functions</a:t>
              </a:r>
            </a:p>
          </p:txBody>
        </p:sp>
        <p:sp>
          <p:nvSpPr>
            <p:cNvPr id="59" name="Rectangle 58"/>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28559" indent="-228559" defTabSz="914225">
                <a:lnSpc>
                  <a:spcPct val="90000"/>
                </a:lnSpc>
                <a:spcAft>
                  <a:spcPts val="588"/>
                </a:spcAft>
                <a:buFont typeface="Arial" panose="020B0604020202020204" pitchFamily="34" charset="0"/>
                <a:buChar char="•"/>
              </a:pPr>
              <a:r>
                <a:rPr lang="en-US" sz="1568" dirty="0">
                  <a:gradFill>
                    <a:gsLst>
                      <a:gs pos="1250">
                        <a:srgbClr val="353535"/>
                      </a:gs>
                      <a:gs pos="100000">
                        <a:srgbClr val="353535"/>
                      </a:gs>
                    </a:gsLst>
                    <a:lin ang="5400000" scaled="0"/>
                  </a:gradFill>
                  <a:latin typeface="Segoe UI Semilight"/>
                  <a:ea typeface="Times New Roman" panose="02020603050405020304" pitchFamily="18" charset="0"/>
                </a:rPr>
                <a:t>Developer productivity</a:t>
              </a:r>
              <a:endParaRPr lang="en-US" sz="1568" dirty="0">
                <a:gradFill>
                  <a:gsLst>
                    <a:gs pos="1250">
                      <a:srgbClr val="353535"/>
                    </a:gs>
                    <a:gs pos="100000">
                      <a:srgbClr val="353535"/>
                    </a:gs>
                  </a:gsLst>
                  <a:lin ang="5400000" scaled="0"/>
                </a:gradFill>
                <a:latin typeface="Segoe UI Semilight"/>
                <a:ea typeface="Calibri" panose="020F0502020204030204" pitchFamily="34" charset="0"/>
              </a:endParaRPr>
            </a:p>
            <a:p>
              <a:pPr marL="228559" indent="-228559" defTabSz="914225">
                <a:lnSpc>
                  <a:spcPct val="90000"/>
                </a:lnSpc>
                <a:spcAft>
                  <a:spcPts val="588"/>
                </a:spcAft>
                <a:buFont typeface="Arial" panose="020B0604020202020204" pitchFamily="34" charset="0"/>
                <a:buChar char="•"/>
              </a:pPr>
              <a:r>
                <a:rPr lang="en-US" sz="1568" dirty="0">
                  <a:gradFill>
                    <a:gsLst>
                      <a:gs pos="1250">
                        <a:srgbClr val="353535"/>
                      </a:gs>
                      <a:gs pos="100000">
                        <a:srgbClr val="353535"/>
                      </a:gs>
                    </a:gsLst>
                    <a:lin ang="5400000" scaled="0"/>
                  </a:gradFill>
                  <a:latin typeface="Segoe UI Semilight"/>
                  <a:ea typeface="Times New Roman" panose="02020603050405020304" pitchFamily="18" charset="0"/>
                </a:rPr>
                <a:t>Triggers and Bindings</a:t>
              </a:r>
              <a:endParaRPr lang="en-US" sz="1568" dirty="0">
                <a:gradFill>
                  <a:gsLst>
                    <a:gs pos="1250">
                      <a:srgbClr val="353535"/>
                    </a:gs>
                    <a:gs pos="100000">
                      <a:srgbClr val="353535"/>
                    </a:gs>
                  </a:gsLst>
                  <a:lin ang="5400000" scaled="0"/>
                </a:gradFill>
                <a:latin typeface="Segoe UI Semilight"/>
                <a:ea typeface="Calibri" panose="020F0502020204030204" pitchFamily="34" charset="0"/>
              </a:endParaRPr>
            </a:p>
            <a:p>
              <a:pPr marL="228559" indent="-228559" defTabSz="914225">
                <a:lnSpc>
                  <a:spcPct val="90000"/>
                </a:lnSpc>
                <a:spcAft>
                  <a:spcPts val="588"/>
                </a:spcAft>
                <a:buFont typeface="Arial" panose="020B0604020202020204" pitchFamily="34" charset="0"/>
                <a:buChar char="•"/>
              </a:pPr>
              <a:r>
                <a:rPr lang="en-US" sz="1568" dirty="0">
                  <a:gradFill>
                    <a:gsLst>
                      <a:gs pos="1250">
                        <a:srgbClr val="353535"/>
                      </a:gs>
                      <a:gs pos="100000">
                        <a:srgbClr val="353535"/>
                      </a:gs>
                    </a:gsLst>
                    <a:lin ang="5400000" scaled="0"/>
                  </a:gradFill>
                  <a:latin typeface="Segoe UI Semilight"/>
                  <a:ea typeface="Times New Roman" panose="02020603050405020304" pitchFamily="18" charset="0"/>
                </a:rPr>
                <a:t>Flexible deployment options</a:t>
              </a:r>
              <a:endParaRPr lang="en-US" sz="1568" dirty="0">
                <a:gradFill>
                  <a:gsLst>
                    <a:gs pos="1250">
                      <a:srgbClr val="353535"/>
                    </a:gs>
                    <a:gs pos="100000">
                      <a:srgbClr val="353535"/>
                    </a:gs>
                  </a:gsLst>
                  <a:lin ang="5400000" scaled="0"/>
                </a:gradFill>
                <a:latin typeface="Segoe UI Semilight"/>
                <a:ea typeface="Calibri" panose="020F0502020204030204" pitchFamily="34" charset="0"/>
              </a:endParaRPr>
            </a:p>
          </p:txBody>
        </p:sp>
        <p:grpSp>
          <p:nvGrpSpPr>
            <p:cNvPr id="22" name="Group 21"/>
            <p:cNvGrpSpPr/>
            <p:nvPr/>
          </p:nvGrpSpPr>
          <p:grpSpPr>
            <a:xfrm>
              <a:off x="3626039" y="2531117"/>
              <a:ext cx="481498" cy="321504"/>
              <a:chOff x="6795675" y="2984792"/>
              <a:chExt cx="651897" cy="435283"/>
            </a:xfrm>
            <a:solidFill>
              <a:schemeClr val="bg1"/>
            </a:solidFill>
          </p:grpSpPr>
          <p:sp>
            <p:nvSpPr>
              <p:cNvPr id="37" name="Freeform 18"/>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17" tIns="44808" rIns="89617" bIns="44808" numCol="1" anchor="t" anchorCtr="0" compatLnSpc="1">
                <a:prstTxWarp prst="textNoShape">
                  <a:avLst/>
                </a:prstTxWarp>
              </a:bodyPr>
              <a:lstStyle/>
              <a:p>
                <a:pPr defTabSz="913975">
                  <a:defRPr/>
                </a:pPr>
                <a:endParaRPr lang="en-US" sz="1765">
                  <a:gradFill>
                    <a:gsLst>
                      <a:gs pos="0">
                        <a:srgbClr val="505050"/>
                      </a:gs>
                      <a:gs pos="100000">
                        <a:srgbClr val="505050"/>
                      </a:gs>
                    </a:gsLst>
                    <a:lin ang="5400000" scaled="0"/>
                  </a:gradFill>
                  <a:latin typeface="Segoe UI"/>
                </a:endParaRPr>
              </a:p>
            </p:txBody>
          </p:sp>
          <p:grpSp>
            <p:nvGrpSpPr>
              <p:cNvPr id="15" name="Group 14"/>
              <p:cNvGrpSpPr/>
              <p:nvPr/>
            </p:nvGrpSpPr>
            <p:grpSpPr>
              <a:xfrm>
                <a:off x="6795675" y="3059346"/>
                <a:ext cx="141873" cy="271583"/>
                <a:chOff x="3016688" y="2176623"/>
                <a:chExt cx="166688" cy="319087"/>
              </a:xfrm>
              <a:grpFill/>
            </p:grpSpPr>
            <p:cxnSp>
              <p:nvCxnSpPr>
                <p:cNvPr id="11" name="Straight Connector 10"/>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flipH="1">
                <a:off x="7305699" y="3059346"/>
                <a:ext cx="141873" cy="271583"/>
                <a:chOff x="3016688" y="2176623"/>
                <a:chExt cx="166688" cy="319087"/>
              </a:xfrm>
              <a:grpFill/>
            </p:grpSpPr>
            <p:cxnSp>
              <p:nvCxnSpPr>
                <p:cNvPr id="64" name="Straight Connector 63"/>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36" name="Group 35">
            <a:extLst>
              <a:ext uri="{FF2B5EF4-FFF2-40B4-BE49-F238E27FC236}">
                <a16:creationId xmlns:a16="http://schemas.microsoft.com/office/drawing/2014/main" id="{175652AA-13F9-4707-A9C6-B55726FC4687}"/>
              </a:ext>
            </a:extLst>
          </p:cNvPr>
          <p:cNvGrpSpPr/>
          <p:nvPr/>
        </p:nvGrpSpPr>
        <p:grpSpPr>
          <a:xfrm>
            <a:off x="6142776" y="2342559"/>
            <a:ext cx="2739226" cy="1971774"/>
            <a:chOff x="6265951" y="2389036"/>
            <a:chExt cx="2794153" cy="2011312"/>
          </a:xfrm>
        </p:grpSpPr>
        <p:sp>
          <p:nvSpPr>
            <p:cNvPr id="58" name="Rectangle 57"/>
            <p:cNvSpPr/>
            <p:nvPr/>
          </p:nvSpPr>
          <p:spPr bwMode="auto">
            <a:xfrm>
              <a:off x="6265951"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0" tIns="146284" rIns="182854" bIns="146284" numCol="1" spcCol="0" rtlCol="0" fromWordArt="0" anchor="ctr" anchorCtr="0" forceAA="0" compatLnSpc="1">
              <a:prstTxWarp prst="textNoShape">
                <a:avLst/>
              </a:prstTxWarp>
              <a:noAutofit/>
            </a:bodyPr>
            <a:lstStyle/>
            <a:p>
              <a:pPr defTabSz="932304"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Segoe UI Semilight"/>
                  <a:ea typeface="Segoe UI" pitchFamily="34" charset="0"/>
                  <a:cs typeface="Segoe UI" pitchFamily="34" charset="0"/>
                </a:rPr>
                <a:t>Logic Apps</a:t>
              </a:r>
            </a:p>
          </p:txBody>
        </p:sp>
        <p:sp>
          <p:nvSpPr>
            <p:cNvPr id="66" name="Rectangle 65"/>
            <p:cNvSpPr/>
            <p:nvPr/>
          </p:nvSpPr>
          <p:spPr bwMode="auto">
            <a:xfrm>
              <a:off x="6265951"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28559" indent="-228559" defTabSz="914225">
                <a:lnSpc>
                  <a:spcPct val="90000"/>
                </a:lnSpc>
                <a:spcAft>
                  <a:spcPts val="588"/>
                </a:spcAft>
                <a:buFont typeface="Arial" panose="020B0604020202020204" pitchFamily="34" charset="0"/>
                <a:buChar char="•"/>
              </a:pPr>
              <a:r>
                <a:rPr lang="en-US" sz="1568" dirty="0">
                  <a:gradFill>
                    <a:gsLst>
                      <a:gs pos="1250">
                        <a:srgbClr val="353535"/>
                      </a:gs>
                      <a:gs pos="100000">
                        <a:srgbClr val="353535"/>
                      </a:gs>
                    </a:gsLst>
                    <a:lin ang="5400000" scaled="0"/>
                  </a:gradFill>
                  <a:latin typeface="Segoe UI Semilight"/>
                  <a:ea typeface="Times New Roman" panose="02020603050405020304" pitchFamily="18" charset="0"/>
                </a:rPr>
                <a:t>Visual designer</a:t>
              </a:r>
              <a:endParaRPr lang="en-US" sz="1568" dirty="0">
                <a:gradFill>
                  <a:gsLst>
                    <a:gs pos="1250">
                      <a:srgbClr val="353535"/>
                    </a:gs>
                    <a:gs pos="100000">
                      <a:srgbClr val="353535"/>
                    </a:gs>
                  </a:gsLst>
                  <a:lin ang="5400000" scaled="0"/>
                </a:gradFill>
                <a:latin typeface="Segoe UI Semilight"/>
                <a:ea typeface="Calibri" panose="020F0502020204030204" pitchFamily="34" charset="0"/>
              </a:endParaRPr>
            </a:p>
            <a:p>
              <a:pPr marL="228559" indent="-228559" defTabSz="914225">
                <a:lnSpc>
                  <a:spcPct val="90000"/>
                </a:lnSpc>
                <a:spcAft>
                  <a:spcPts val="588"/>
                </a:spcAft>
                <a:buFont typeface="Arial" panose="020B0604020202020204" pitchFamily="34" charset="0"/>
                <a:buChar char="•"/>
              </a:pPr>
              <a:r>
                <a:rPr lang="en-US" sz="1568" dirty="0">
                  <a:gradFill>
                    <a:gsLst>
                      <a:gs pos="1250">
                        <a:srgbClr val="353535"/>
                      </a:gs>
                      <a:gs pos="100000">
                        <a:srgbClr val="353535"/>
                      </a:gs>
                    </a:gsLst>
                    <a:lin ang="5400000" scaled="0"/>
                  </a:gradFill>
                  <a:latin typeface="Segoe UI Semilight"/>
                  <a:ea typeface="Times New Roman" panose="02020603050405020304" pitchFamily="18" charset="0"/>
                </a:rPr>
                <a:t>170+ connectors</a:t>
              </a:r>
              <a:endParaRPr lang="en-US" sz="1568" dirty="0">
                <a:gradFill>
                  <a:gsLst>
                    <a:gs pos="1250">
                      <a:srgbClr val="353535"/>
                    </a:gs>
                    <a:gs pos="100000">
                      <a:srgbClr val="353535"/>
                    </a:gs>
                  </a:gsLst>
                  <a:lin ang="5400000" scaled="0"/>
                </a:gradFill>
                <a:latin typeface="Segoe UI Semilight"/>
                <a:ea typeface="Calibri" panose="020F0502020204030204" pitchFamily="34" charset="0"/>
              </a:endParaRPr>
            </a:p>
            <a:p>
              <a:pPr marL="228559" indent="-228559" defTabSz="914225">
                <a:lnSpc>
                  <a:spcPct val="90000"/>
                </a:lnSpc>
                <a:spcAft>
                  <a:spcPts val="588"/>
                </a:spcAft>
                <a:buFont typeface="Arial" panose="020B0604020202020204" pitchFamily="34" charset="0"/>
                <a:buChar char="•"/>
              </a:pPr>
              <a:r>
                <a:rPr lang="en-US" sz="1568" dirty="0">
                  <a:gradFill>
                    <a:gsLst>
                      <a:gs pos="1250">
                        <a:srgbClr val="353535"/>
                      </a:gs>
                      <a:gs pos="100000">
                        <a:srgbClr val="353535"/>
                      </a:gs>
                    </a:gsLst>
                    <a:lin ang="5400000" scaled="0"/>
                  </a:gradFill>
                  <a:latin typeface="Segoe UI Semilight"/>
                  <a:ea typeface="Times New Roman" panose="02020603050405020304" pitchFamily="18" charset="0"/>
                </a:rPr>
                <a:t>Functions orchestration</a:t>
              </a:r>
              <a:endParaRPr lang="en-US" sz="1568" dirty="0">
                <a:gradFill>
                  <a:gsLst>
                    <a:gs pos="1250">
                      <a:srgbClr val="353535"/>
                    </a:gs>
                    <a:gs pos="100000">
                      <a:srgbClr val="353535"/>
                    </a:gs>
                  </a:gsLst>
                  <a:lin ang="5400000" scaled="0"/>
                </a:gradFill>
                <a:latin typeface="Segoe UI Semilight"/>
                <a:ea typeface="Calibri" panose="020F0502020204030204" pitchFamily="34" charset="0"/>
              </a:endParaRPr>
            </a:p>
          </p:txBody>
        </p:sp>
        <p:grpSp>
          <p:nvGrpSpPr>
            <p:cNvPr id="21" name="Group 20"/>
            <p:cNvGrpSpPr/>
            <p:nvPr/>
          </p:nvGrpSpPr>
          <p:grpSpPr>
            <a:xfrm>
              <a:off x="6478718" y="2558746"/>
              <a:ext cx="499172" cy="273354"/>
              <a:chOff x="7712710" y="2866532"/>
              <a:chExt cx="900970" cy="493385"/>
            </a:xfrm>
          </p:grpSpPr>
          <p:sp>
            <p:nvSpPr>
              <p:cNvPr id="2" name="Rectangle 1"/>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54"/>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55"/>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Left Brace 9"/>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975">
                  <a:defRPr/>
                </a:pPr>
                <a:endParaRPr lang="en-US" sz="1765">
                  <a:solidFill>
                    <a:srgbClr val="505050"/>
                  </a:solidFill>
                  <a:latin typeface="Segoe UI"/>
                </a:endParaRPr>
              </a:p>
            </p:txBody>
          </p:sp>
          <p:sp>
            <p:nvSpPr>
              <p:cNvPr id="61" name="Left Brace 60"/>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975">
                  <a:defRPr/>
                </a:pPr>
                <a:endParaRPr lang="en-US" sz="1765">
                  <a:solidFill>
                    <a:srgbClr val="505050"/>
                  </a:solidFill>
                  <a:latin typeface="Segoe UI"/>
                </a:endParaRPr>
              </a:p>
            </p:txBody>
          </p:sp>
          <p:sp>
            <p:nvSpPr>
              <p:cNvPr id="62" name="Left Brace 61"/>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975">
                  <a:defRPr/>
                </a:pPr>
                <a:endParaRPr lang="en-US" sz="1765">
                  <a:solidFill>
                    <a:srgbClr val="505050"/>
                  </a:solidFill>
                  <a:latin typeface="Segoe UI"/>
                </a:endParaRPr>
              </a:p>
            </p:txBody>
          </p:sp>
        </p:grpSp>
      </p:grpSp>
      <p:grpSp>
        <p:nvGrpSpPr>
          <p:cNvPr id="39" name="Group 38">
            <a:extLst>
              <a:ext uri="{FF2B5EF4-FFF2-40B4-BE49-F238E27FC236}">
                <a16:creationId xmlns:a16="http://schemas.microsoft.com/office/drawing/2014/main" id="{7D77C0AF-F903-4B2A-9EA2-90E264AA40EA}"/>
              </a:ext>
            </a:extLst>
          </p:cNvPr>
          <p:cNvGrpSpPr/>
          <p:nvPr/>
        </p:nvGrpSpPr>
        <p:grpSpPr>
          <a:xfrm>
            <a:off x="3369322" y="5027642"/>
            <a:ext cx="8284202" cy="1115158"/>
            <a:chOff x="3436883" y="5127960"/>
            <a:chExt cx="8450318" cy="1137519"/>
          </a:xfrm>
        </p:grpSpPr>
        <p:sp>
          <p:nvSpPr>
            <p:cNvPr id="78" name="Rectangle 77"/>
            <p:cNvSpPr/>
            <p:nvPr/>
          </p:nvSpPr>
          <p:spPr bwMode="auto">
            <a:xfrm>
              <a:off x="911937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87" rIns="0"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a:cs typeface="Segoe UI" pitchFamily="34" charset="0"/>
                </a:rPr>
                <a:t>Analytics</a:t>
              </a:r>
            </a:p>
          </p:txBody>
        </p:sp>
        <p:sp>
          <p:nvSpPr>
            <p:cNvPr id="73" name="Rectangle 72"/>
            <p:cNvSpPr/>
            <p:nvPr/>
          </p:nvSpPr>
          <p:spPr bwMode="auto">
            <a:xfrm>
              <a:off x="343688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87" rIns="0"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a:cs typeface="Segoe UI" pitchFamily="34" charset="0"/>
                </a:rPr>
                <a:t>Database</a:t>
              </a:r>
            </a:p>
          </p:txBody>
        </p:sp>
        <p:sp>
          <p:nvSpPr>
            <p:cNvPr id="76" name="Rectangle 75"/>
            <p:cNvSpPr/>
            <p:nvPr/>
          </p:nvSpPr>
          <p:spPr bwMode="auto">
            <a:xfrm>
              <a:off x="485750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87" rIns="0"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a:cs typeface="Segoe UI" pitchFamily="34" charset="0"/>
                </a:rPr>
                <a:t>Storage</a:t>
              </a:r>
            </a:p>
          </p:txBody>
        </p:sp>
        <p:sp>
          <p:nvSpPr>
            <p:cNvPr id="7" name="Rectangle 6"/>
            <p:cNvSpPr/>
            <p:nvPr/>
          </p:nvSpPr>
          <p:spPr bwMode="auto">
            <a:xfrm>
              <a:off x="7698750"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87" rIns="0"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a:cs typeface="Segoe UI" pitchFamily="34" charset="0"/>
                </a:rPr>
                <a:t>IoT</a:t>
              </a:r>
            </a:p>
          </p:txBody>
        </p:sp>
        <p:sp>
          <p:nvSpPr>
            <p:cNvPr id="96" name="Rectangle 95"/>
            <p:cNvSpPr/>
            <p:nvPr/>
          </p:nvSpPr>
          <p:spPr bwMode="auto">
            <a:xfrm>
              <a:off x="6278128"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87" rIns="0"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a:cs typeface="Segoe UI" pitchFamily="34" charset="0"/>
                </a:rPr>
                <a:t>Security</a:t>
              </a:r>
            </a:p>
          </p:txBody>
        </p:sp>
        <p:sp>
          <p:nvSpPr>
            <p:cNvPr id="71" name="Rectangle 70">
              <a:extLst>
                <a:ext uri="{FF2B5EF4-FFF2-40B4-BE49-F238E27FC236}">
                  <a16:creationId xmlns:a16="http://schemas.microsoft.com/office/drawing/2014/main" id="{7FD5E2BC-A87B-4F7C-9EF9-0B3E30EDCC8F}"/>
                </a:ext>
              </a:extLst>
            </p:cNvPr>
            <p:cNvSpPr/>
            <p:nvPr/>
          </p:nvSpPr>
          <p:spPr bwMode="auto">
            <a:xfrm>
              <a:off x="1053999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87" rIns="0"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r>
                <a:rPr lang="en-US" sz="1372" kern="0" dirty="0">
                  <a:gradFill>
                    <a:gsLst>
                      <a:gs pos="0">
                        <a:srgbClr val="FFFFFF"/>
                      </a:gs>
                      <a:gs pos="100000">
                        <a:srgbClr val="FFFFFF"/>
                      </a:gs>
                    </a:gsLst>
                    <a:lin ang="5400000" scaled="0"/>
                  </a:gradFill>
                  <a:latin typeface="Segoe UI"/>
                  <a:cs typeface="Segoe UI" pitchFamily="34" charset="0"/>
                </a:rPr>
                <a:t>Intelligence</a:t>
              </a:r>
            </a:p>
          </p:txBody>
        </p:sp>
        <p:pic>
          <p:nvPicPr>
            <p:cNvPr id="26" name="Picture 2" descr="Image result for azure cosmos db icon">
              <a:hlinkClick r:id="rId3"/>
              <a:extLst>
                <a:ext uri="{FF2B5EF4-FFF2-40B4-BE49-F238E27FC236}">
                  <a16:creationId xmlns:a16="http://schemas.microsoft.com/office/drawing/2014/main" id="{B4E57D9A-AA17-47D4-935A-F80D2339844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676188" y="5693275"/>
              <a:ext cx="813697" cy="42719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hlinkClick r:id="rId6"/>
              <a:extLst>
                <a:ext uri="{FF2B5EF4-FFF2-40B4-BE49-F238E27FC236}">
                  <a16:creationId xmlns:a16="http://schemas.microsoft.com/office/drawing/2014/main" id="{22D9BFE9-5A8F-4B96-A733-55D9CDA4881B}"/>
                </a:ext>
              </a:extLst>
            </p:cNvPr>
            <p:cNvPicPr>
              <a:picLocks noChangeAspect="1"/>
            </p:cNvPicPr>
            <p:nvPr/>
          </p:nvPicPr>
          <p:blipFill>
            <a:blip r:embed="rId7">
              <a:biLevel thresh="25000"/>
            </a:blip>
            <a:stretch>
              <a:fillRect/>
            </a:stretch>
          </p:blipFill>
          <p:spPr>
            <a:xfrm>
              <a:off x="5286142" y="5693275"/>
              <a:ext cx="489932" cy="424740"/>
            </a:xfrm>
            <a:prstGeom prst="rect">
              <a:avLst/>
            </a:prstGeom>
          </p:spPr>
        </p:pic>
        <p:pic>
          <p:nvPicPr>
            <p:cNvPr id="32" name="Picture 6" descr="Related image">
              <a:hlinkClick r:id="rId8"/>
              <a:extLst>
                <a:ext uri="{FF2B5EF4-FFF2-40B4-BE49-F238E27FC236}">
                  <a16:creationId xmlns:a16="http://schemas.microsoft.com/office/drawing/2014/main" id="{C3312916-C0B8-4839-85BB-62C440F3BAB3}"/>
                </a:ext>
              </a:extLst>
            </p:cNvPr>
            <p:cNvPicPr>
              <a:picLocks noChangeAspect="1" noChangeArrowheads="1"/>
            </p:cNvPicPr>
            <p:nvPr/>
          </p:nvPicPr>
          <p:blipFill rotWithShape="1">
            <a:blip r:embed="rId9">
              <a:biLevel thresh="25000"/>
              <a:extLst>
                <a:ext uri="{28A0092B-C50C-407E-A947-70E740481C1C}">
                  <a14:useLocalDpi xmlns:a14="http://schemas.microsoft.com/office/drawing/2010/main" val="0"/>
                </a:ext>
              </a:extLst>
            </a:blip>
            <a:srcRect t="15849" b="15314"/>
            <a:stretch/>
          </p:blipFill>
          <p:spPr bwMode="auto">
            <a:xfrm>
              <a:off x="10930653" y="5717087"/>
              <a:ext cx="565889" cy="3895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stream analytics icon">
              <a:hlinkClick r:id="rId10"/>
              <a:extLst>
                <a:ext uri="{FF2B5EF4-FFF2-40B4-BE49-F238E27FC236}">
                  <a16:creationId xmlns:a16="http://schemas.microsoft.com/office/drawing/2014/main" id="{FF9A9356-9504-45FE-853D-229892799C74}"/>
                </a:ext>
              </a:extLst>
            </p:cNvPr>
            <p:cNvPicPr>
              <a:picLocks noChangeAspect="1" noChangeArrowheads="1"/>
            </p:cNvPicPr>
            <p:nvPr/>
          </p:nvPicPr>
          <p:blipFill rotWithShape="1">
            <a:blip r:embed="rId11">
              <a:biLevel thresh="25000"/>
              <a:extLst>
                <a:ext uri="{28A0092B-C50C-407E-A947-70E740481C1C}">
                  <a14:useLocalDpi xmlns:a14="http://schemas.microsoft.com/office/drawing/2010/main" val="0"/>
                </a:ext>
              </a:extLst>
            </a:blip>
            <a:srcRect t="7228" b="7991"/>
            <a:stretch/>
          </p:blipFill>
          <p:spPr bwMode="auto">
            <a:xfrm>
              <a:off x="9519094" y="5669423"/>
              <a:ext cx="547763" cy="46440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IoT icon">
              <a:hlinkClick r:id="rId12"/>
              <a:extLst>
                <a:ext uri="{FF2B5EF4-FFF2-40B4-BE49-F238E27FC236}">
                  <a16:creationId xmlns:a16="http://schemas.microsoft.com/office/drawing/2014/main" id="{DF1903EA-0F53-405C-BD61-E1383F067179}"/>
                </a:ext>
              </a:extLst>
            </p:cNvPr>
            <p:cNvPicPr>
              <a:picLocks noChangeAspect="1" noChangeArrowheads="1"/>
            </p:cNvPicPr>
            <p:nvPr/>
          </p:nvPicPr>
          <p:blipFill rotWithShape="1">
            <a:blip r:embed="rId13">
              <a:biLevel thresh="25000"/>
              <a:extLst>
                <a:ext uri="{28A0092B-C50C-407E-A947-70E740481C1C}">
                  <a14:useLocalDpi xmlns:a14="http://schemas.microsoft.com/office/drawing/2010/main" val="0"/>
                </a:ext>
              </a:extLst>
            </a:blip>
            <a:srcRect l="23028" r="23306"/>
            <a:stretch/>
          </p:blipFill>
          <p:spPr bwMode="auto">
            <a:xfrm>
              <a:off x="8165636" y="5699174"/>
              <a:ext cx="413434" cy="40444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zure active directory icon">
              <a:hlinkClick r:id="rId14"/>
              <a:extLst>
                <a:ext uri="{FF2B5EF4-FFF2-40B4-BE49-F238E27FC236}">
                  <a16:creationId xmlns:a16="http://schemas.microsoft.com/office/drawing/2014/main" id="{AD844650-CF5F-47A0-93CA-0DACD0DD31F6}"/>
                </a:ext>
              </a:extLst>
            </p:cNvPr>
            <p:cNvPicPr>
              <a:picLocks noChangeAspect="1" noChangeArrowheads="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6725046" y="5680462"/>
              <a:ext cx="453369" cy="4533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a:extLst>
              <a:ext uri="{FF2B5EF4-FFF2-40B4-BE49-F238E27FC236}">
                <a16:creationId xmlns:a16="http://schemas.microsoft.com/office/drawing/2014/main" id="{6B94E3BD-A778-42C4-A4D5-AF1BDE4B55BC}"/>
              </a:ext>
            </a:extLst>
          </p:cNvPr>
          <p:cNvGrpSpPr/>
          <p:nvPr/>
        </p:nvGrpSpPr>
        <p:grpSpPr>
          <a:xfrm>
            <a:off x="8914299" y="2342559"/>
            <a:ext cx="2739226" cy="1971774"/>
            <a:chOff x="9093048" y="2389036"/>
            <a:chExt cx="2794153" cy="2011312"/>
          </a:xfrm>
        </p:grpSpPr>
        <p:sp>
          <p:nvSpPr>
            <p:cNvPr id="69" name="Rectangle 68">
              <a:extLst>
                <a:ext uri="{FF2B5EF4-FFF2-40B4-BE49-F238E27FC236}">
                  <a16:creationId xmlns:a16="http://schemas.microsoft.com/office/drawing/2014/main" id="{6D963BC8-95AF-42D7-82C2-432B885989B5}"/>
                </a:ext>
              </a:extLst>
            </p:cNvPr>
            <p:cNvSpPr/>
            <p:nvPr/>
          </p:nvSpPr>
          <p:spPr bwMode="auto">
            <a:xfrm>
              <a:off x="9093048"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0" tIns="146284" rIns="182854" bIns="146284" numCol="1" spcCol="0" rtlCol="0" fromWordArt="0" anchor="ctr" anchorCtr="0" forceAA="0" compatLnSpc="1">
              <a:prstTxWarp prst="textNoShape">
                <a:avLst/>
              </a:prstTxWarp>
              <a:noAutofit/>
            </a:bodyPr>
            <a:lstStyle/>
            <a:p>
              <a:pPr defTabSz="932304" fontAlgn="base">
                <a:lnSpc>
                  <a:spcPct val="90000"/>
                </a:lnSpc>
                <a:spcBef>
                  <a:spcPct val="0"/>
                </a:spcBef>
                <a:spcAft>
                  <a:spcPct val="0"/>
                </a:spcAft>
              </a:pPr>
              <a:r>
                <a:rPr lang="en-US" sz="1961" b="1">
                  <a:gradFill>
                    <a:gsLst>
                      <a:gs pos="0">
                        <a:srgbClr val="FFFFFF"/>
                      </a:gs>
                      <a:gs pos="100000">
                        <a:srgbClr val="FFFFFF"/>
                      </a:gs>
                    </a:gsLst>
                    <a:lin ang="5400000" scaled="0"/>
                  </a:gradFill>
                  <a:latin typeface="Segoe UI Semilight"/>
                  <a:ea typeface="Segoe UI" pitchFamily="34" charset="0"/>
                  <a:cs typeface="Segoe UI" pitchFamily="34" charset="0"/>
                </a:rPr>
                <a:t>Event Grid</a:t>
              </a:r>
              <a:endParaRPr lang="en-US" sz="1961" b="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992162FA-8CDB-415F-8028-26419B9D6555}"/>
                </a:ext>
              </a:extLst>
            </p:cNvPr>
            <p:cNvSpPr/>
            <p:nvPr/>
          </p:nvSpPr>
          <p:spPr bwMode="auto">
            <a:xfrm>
              <a:off x="9093048"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28559" indent="-228559" defTabSz="914225">
                <a:lnSpc>
                  <a:spcPct val="90000"/>
                </a:lnSpc>
                <a:spcAft>
                  <a:spcPts val="588"/>
                </a:spcAft>
                <a:buFont typeface="Arial" panose="020B0604020202020204" pitchFamily="34" charset="0"/>
                <a:buChar char="•"/>
              </a:pPr>
              <a:r>
                <a:rPr lang="en-US" sz="1568" dirty="0">
                  <a:gradFill>
                    <a:gsLst>
                      <a:gs pos="1250">
                        <a:srgbClr val="353535"/>
                      </a:gs>
                      <a:gs pos="100000">
                        <a:srgbClr val="353535"/>
                      </a:gs>
                    </a:gsLst>
                    <a:lin ang="5400000" scaled="0"/>
                  </a:gradFill>
                  <a:latin typeface="Segoe UI Semilight"/>
                  <a:ea typeface="Times New Roman" panose="02020603050405020304" pitchFamily="18" charset="0"/>
                </a:rPr>
                <a:t>Manage all events </a:t>
              </a:r>
              <a:br>
                <a:rPr lang="en-US" sz="1568" dirty="0">
                  <a:gradFill>
                    <a:gsLst>
                      <a:gs pos="1250">
                        <a:srgbClr val="353535"/>
                      </a:gs>
                      <a:gs pos="100000">
                        <a:srgbClr val="353535"/>
                      </a:gs>
                    </a:gsLst>
                    <a:lin ang="5400000" scaled="0"/>
                  </a:gradFill>
                  <a:latin typeface="Segoe UI Semilight"/>
                  <a:ea typeface="Times New Roman" panose="02020603050405020304" pitchFamily="18" charset="0"/>
                </a:rPr>
              </a:br>
              <a:r>
                <a:rPr lang="en-US" sz="1568" dirty="0">
                  <a:gradFill>
                    <a:gsLst>
                      <a:gs pos="1250">
                        <a:srgbClr val="353535"/>
                      </a:gs>
                      <a:gs pos="100000">
                        <a:srgbClr val="353535"/>
                      </a:gs>
                    </a:gsLst>
                    <a:lin ang="5400000" scaled="0"/>
                  </a:gradFill>
                  <a:latin typeface="Segoe UI Semilight"/>
                  <a:ea typeface="Times New Roman" panose="02020603050405020304" pitchFamily="18" charset="0"/>
                </a:rPr>
                <a:t>in one place</a:t>
              </a:r>
            </a:p>
            <a:p>
              <a:pPr marL="228559" indent="-228559" defTabSz="914225">
                <a:lnSpc>
                  <a:spcPct val="90000"/>
                </a:lnSpc>
                <a:spcAft>
                  <a:spcPts val="588"/>
                </a:spcAft>
                <a:buFont typeface="Arial" panose="020B0604020202020204" pitchFamily="34" charset="0"/>
                <a:buChar char="•"/>
              </a:pPr>
              <a:r>
                <a:rPr lang="en-US" sz="1568" dirty="0">
                  <a:gradFill>
                    <a:gsLst>
                      <a:gs pos="1250">
                        <a:srgbClr val="353535"/>
                      </a:gs>
                      <a:gs pos="100000">
                        <a:srgbClr val="353535"/>
                      </a:gs>
                    </a:gsLst>
                    <a:lin ang="5400000" scaled="0"/>
                  </a:gradFill>
                  <a:latin typeface="Segoe UI Semilight"/>
                  <a:ea typeface="Calibri" panose="020F0502020204030204" pitchFamily="34" charset="0"/>
                </a:rPr>
                <a:t>Near real-time delivery</a:t>
              </a:r>
            </a:p>
            <a:p>
              <a:pPr marL="228559" indent="-228559" defTabSz="914225">
                <a:lnSpc>
                  <a:spcPct val="90000"/>
                </a:lnSpc>
                <a:spcAft>
                  <a:spcPts val="588"/>
                </a:spcAft>
                <a:buFont typeface="Arial" panose="020B0604020202020204" pitchFamily="34" charset="0"/>
                <a:buChar char="•"/>
              </a:pPr>
              <a:r>
                <a:rPr lang="en-US" sz="1568" dirty="0">
                  <a:gradFill>
                    <a:gsLst>
                      <a:gs pos="1250">
                        <a:srgbClr val="353535"/>
                      </a:gs>
                      <a:gs pos="100000">
                        <a:srgbClr val="353535"/>
                      </a:gs>
                    </a:gsLst>
                    <a:lin ang="5400000" scaled="0"/>
                  </a:gradFill>
                  <a:latin typeface="Segoe UI Semilight"/>
                  <a:ea typeface="Calibri" panose="020F0502020204030204" pitchFamily="34" charset="0"/>
                </a:rPr>
                <a:t>Broad coverage</a:t>
              </a:r>
            </a:p>
          </p:txBody>
        </p:sp>
        <p:pic>
          <p:nvPicPr>
            <p:cNvPr id="1038" name="Picture 14" descr="Image result for azure event grid">
              <a:extLst>
                <a:ext uri="{FF2B5EF4-FFF2-40B4-BE49-F238E27FC236}">
                  <a16:creationId xmlns:a16="http://schemas.microsoft.com/office/drawing/2014/main" id="{4B1EF275-09D5-49D3-AE61-397BF233E678}"/>
                </a:ext>
              </a:extLst>
            </p:cNvPr>
            <p:cNvPicPr>
              <a:picLocks noChangeAspect="1" noChangeArrowheads="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01C07370-93F9-4248-84DE-5EDFA8FEBCB5}"/>
              </a:ext>
            </a:extLst>
          </p:cNvPr>
          <p:cNvGrpSpPr/>
          <p:nvPr/>
        </p:nvGrpSpPr>
        <p:grpSpPr>
          <a:xfrm>
            <a:off x="456603" y="1551710"/>
            <a:ext cx="2587538" cy="4694892"/>
            <a:chOff x="465758" y="1582329"/>
            <a:chExt cx="2639424" cy="4789034"/>
          </a:xfrm>
        </p:grpSpPr>
        <p:sp>
          <p:nvSpPr>
            <p:cNvPr id="123" name="Rectangle 122"/>
            <p:cNvSpPr/>
            <p:nvPr/>
          </p:nvSpPr>
          <p:spPr bwMode="auto">
            <a:xfrm>
              <a:off x="465758" y="1582329"/>
              <a:ext cx="2639424" cy="4789034"/>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268889" rIns="179234"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r>
                <a:rPr lang="en-US" sz="1961" b="1">
                  <a:gradFill>
                    <a:gsLst>
                      <a:gs pos="0">
                        <a:srgbClr val="353535"/>
                      </a:gs>
                      <a:gs pos="100000">
                        <a:srgbClr val="353535"/>
                      </a:gs>
                    </a:gsLst>
                    <a:lin ang="5400000" scaled="0"/>
                  </a:gradFill>
                  <a:latin typeface="Segoe UI"/>
                  <a:ea typeface="Segoe UI" pitchFamily="34" charset="0"/>
                  <a:cs typeface="Segoe UI" pitchFamily="34" charset="0"/>
                </a:rPr>
                <a:t>Development</a:t>
              </a:r>
            </a:p>
          </p:txBody>
        </p:sp>
        <p:sp>
          <p:nvSpPr>
            <p:cNvPr id="106" name="Rectangle 105"/>
            <p:cNvSpPr/>
            <p:nvPr/>
          </p:nvSpPr>
          <p:spPr bwMode="auto">
            <a:xfrm>
              <a:off x="600126" y="3946199"/>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668" tIns="143387" rIns="179234" bIns="143387" numCol="1" spcCol="0" rtlCol="0" fromWordArt="0" anchor="ctr" anchorCtr="0" forceAA="0" compatLnSpc="1">
              <a:prstTxWarp prst="textNoShape">
                <a:avLst/>
              </a:prstTxWarp>
              <a:noAutofit/>
            </a:bodyPr>
            <a:lstStyle/>
            <a:p>
              <a:pPr defTabSz="913762"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Local development</a:t>
              </a:r>
            </a:p>
          </p:txBody>
        </p:sp>
        <p:sp>
          <p:nvSpPr>
            <p:cNvPr id="104" name="Rectangle 103"/>
            <p:cNvSpPr/>
            <p:nvPr/>
          </p:nvSpPr>
          <p:spPr bwMode="auto">
            <a:xfrm>
              <a:off x="600126" y="4726362"/>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668" tIns="143387" rIns="179234" bIns="143387" numCol="1" spcCol="0" rtlCol="0" fromWordArt="0" anchor="ctr" anchorCtr="0" forceAA="0" compatLnSpc="1">
              <a:prstTxWarp prst="textNoShape">
                <a:avLst/>
              </a:prstTxWarp>
              <a:noAutofit/>
            </a:bodyPr>
            <a:lstStyle/>
            <a:p>
              <a:pPr defTabSz="913762" fontAlgn="base">
                <a:lnSpc>
                  <a:spcPct val="90000"/>
                </a:lnSpc>
                <a:spcBef>
                  <a:spcPct val="0"/>
                </a:spcBef>
                <a:spcAft>
                  <a:spcPct val="0"/>
                </a:spcAft>
                <a:defRPr/>
              </a:pPr>
              <a:r>
                <a:rPr lang="en-US" sz="1567" kern="0" dirty="0">
                  <a:gradFill>
                    <a:gsLst>
                      <a:gs pos="0">
                        <a:srgbClr val="FFFFFF"/>
                      </a:gs>
                      <a:gs pos="100000">
                        <a:srgbClr val="FFFFFF"/>
                      </a:gs>
                    </a:gsLst>
                    <a:lin ang="5400000" scaled="0"/>
                  </a:gradFill>
                  <a:latin typeface="Segoe UI"/>
                  <a:cs typeface="Segoe UI" pitchFamily="34" charset="0"/>
                </a:rPr>
                <a:t>Monitoring</a:t>
              </a:r>
            </a:p>
          </p:txBody>
        </p:sp>
        <p:sp>
          <p:nvSpPr>
            <p:cNvPr id="105" name="Rectangle 104"/>
            <p:cNvSpPr/>
            <p:nvPr/>
          </p:nvSpPr>
          <p:spPr bwMode="auto">
            <a:xfrm>
              <a:off x="600126" y="2389033"/>
              <a:ext cx="2370688" cy="75515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668" tIns="143387" rIns="179234" bIns="143387" numCol="1" spcCol="0" rtlCol="0" fromWordArt="0" anchor="ctr" anchorCtr="0" forceAA="0" compatLnSpc="1">
              <a:prstTxWarp prst="textNoShape">
                <a:avLst/>
              </a:prstTxWarp>
              <a:noAutofit/>
            </a:bodyPr>
            <a:lstStyle/>
            <a:p>
              <a:pPr defTabSz="913762"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IDE support</a:t>
              </a:r>
            </a:p>
          </p:txBody>
        </p:sp>
        <p:sp>
          <p:nvSpPr>
            <p:cNvPr id="107" name="Rectangle 106"/>
            <p:cNvSpPr/>
            <p:nvPr/>
          </p:nvSpPr>
          <p:spPr bwMode="auto">
            <a:xfrm>
              <a:off x="600126" y="3168448"/>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668" tIns="143387" rIns="179234" bIns="143387" numCol="1" spcCol="0" rtlCol="0" fromWordArt="0" anchor="ctr" anchorCtr="0" forceAA="0" compatLnSpc="1">
              <a:prstTxWarp prst="textNoShape">
                <a:avLst/>
              </a:prstTxWarp>
              <a:noAutofit/>
            </a:bodyPr>
            <a:lstStyle/>
            <a:p>
              <a:pPr defTabSz="913762" fontAlgn="base">
                <a:lnSpc>
                  <a:spcPct val="90000"/>
                </a:lnSpc>
                <a:spcBef>
                  <a:spcPct val="0"/>
                </a:spcBef>
                <a:spcAft>
                  <a:spcPct val="0"/>
                </a:spcAft>
                <a:defRPr/>
              </a:pPr>
              <a:r>
                <a:rPr lang="en-US" sz="1567" kern="0" dirty="0">
                  <a:gradFill>
                    <a:gsLst>
                      <a:gs pos="0">
                        <a:srgbClr val="FFFFFF"/>
                      </a:gs>
                      <a:gs pos="100000">
                        <a:srgbClr val="FFFFFF"/>
                      </a:gs>
                    </a:gsLst>
                    <a:lin ang="5400000" scaled="0"/>
                  </a:gradFill>
                  <a:latin typeface="Segoe UI"/>
                  <a:cs typeface="Segoe UI" pitchFamily="34" charset="0"/>
                </a:rPr>
                <a:t>Integrated DevOps</a:t>
              </a:r>
            </a:p>
          </p:txBody>
        </p:sp>
        <p:sp>
          <p:nvSpPr>
            <p:cNvPr id="72" name="Rectangle 71">
              <a:extLst>
                <a:ext uri="{FF2B5EF4-FFF2-40B4-BE49-F238E27FC236}">
                  <a16:creationId xmlns:a16="http://schemas.microsoft.com/office/drawing/2014/main" id="{2E6D62AC-4DD7-48DB-85B1-19777ED47C42}"/>
                </a:ext>
              </a:extLst>
            </p:cNvPr>
            <p:cNvSpPr/>
            <p:nvPr/>
          </p:nvSpPr>
          <p:spPr bwMode="auto">
            <a:xfrm>
              <a:off x="600126" y="5506525"/>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668" tIns="143387" rIns="179234" bIns="143387" numCol="1" spcCol="0" rtlCol="0" fromWordArt="0" anchor="ctr" anchorCtr="0" forceAA="0" compatLnSpc="1">
              <a:prstTxWarp prst="textNoShape">
                <a:avLst/>
              </a:prstTxWarp>
              <a:noAutofit/>
            </a:bodyPr>
            <a:lstStyle/>
            <a:p>
              <a:pPr defTabSz="913762" fontAlgn="base">
                <a:lnSpc>
                  <a:spcPct val="90000"/>
                </a:lnSpc>
                <a:spcBef>
                  <a:spcPct val="0"/>
                </a:spcBef>
                <a:spcAft>
                  <a:spcPct val="0"/>
                </a:spcAft>
                <a:defRPr/>
              </a:pPr>
              <a:r>
                <a:rPr lang="en-US" sz="1567" kern="0" dirty="0">
                  <a:gradFill>
                    <a:gsLst>
                      <a:gs pos="0">
                        <a:srgbClr val="FFFFFF"/>
                      </a:gs>
                      <a:gs pos="100000">
                        <a:srgbClr val="FFFFFF"/>
                      </a:gs>
                    </a:gsLst>
                    <a:lin ang="5400000" scaled="0"/>
                  </a:gradFill>
                  <a:latin typeface="Segoe UI"/>
                  <a:cs typeface="Segoe UI" pitchFamily="34" charset="0"/>
                </a:rPr>
                <a:t>Visual Debug History</a:t>
              </a:r>
            </a:p>
          </p:txBody>
        </p:sp>
        <p:sp>
          <p:nvSpPr>
            <p:cNvPr id="67" name="Freeform 33"/>
            <p:cNvSpPr>
              <a:spLocks noEditPoints="1"/>
            </p:cNvSpPr>
            <p:nvPr/>
          </p:nvSpPr>
          <p:spPr bwMode="auto">
            <a:xfrm>
              <a:off x="827890" y="4159770"/>
              <a:ext cx="367950" cy="331812"/>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89617" tIns="44808" rIns="89617" bIns="44808" numCol="1" anchor="t" anchorCtr="0" compatLnSpc="1">
              <a:prstTxWarp prst="textNoShape">
                <a:avLst/>
              </a:prstTxWarp>
            </a:bodyPr>
            <a:lstStyle/>
            <a:p>
              <a:pPr defTabSz="913975">
                <a:defRPr/>
              </a:pPr>
              <a:endParaRPr lang="en-US" sz="1765" dirty="0">
                <a:solidFill>
                  <a:srgbClr val="505050"/>
                </a:solidFill>
                <a:latin typeface="Segoe UI"/>
              </a:endParaRPr>
            </a:p>
          </p:txBody>
        </p:sp>
        <p:sp>
          <p:nvSpPr>
            <p:cNvPr id="117" name="Freeform 41"/>
            <p:cNvSpPr>
              <a:spLocks noEditPoints="1"/>
            </p:cNvSpPr>
            <p:nvPr/>
          </p:nvSpPr>
          <p:spPr bwMode="auto">
            <a:xfrm>
              <a:off x="805385" y="4880352"/>
              <a:ext cx="412961" cy="441433"/>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89617" tIns="44808" rIns="89617" bIns="44808" numCol="1" anchor="t" anchorCtr="0" compatLnSpc="1">
              <a:prstTxWarp prst="textNoShape">
                <a:avLst/>
              </a:prstTxWarp>
            </a:bodyPr>
            <a:lstStyle/>
            <a:p>
              <a:pPr defTabSz="913975">
                <a:defRPr/>
              </a:pPr>
              <a:endParaRPr lang="en-US" sz="1765">
                <a:solidFill>
                  <a:srgbClr val="505050"/>
                </a:solidFill>
                <a:latin typeface="Segoe UI"/>
              </a:endParaRPr>
            </a:p>
          </p:txBody>
        </p:sp>
        <p:pic>
          <p:nvPicPr>
            <p:cNvPr id="119" name="Picture 118"/>
            <p:cNvPicPr>
              <a:picLocks noChangeAspect="1"/>
            </p:cNvPicPr>
            <p:nvPr/>
          </p:nvPicPr>
          <p:blipFill rotWithShape="1">
            <a:blip r:embed="rId17"/>
            <a:srcRect t="24612" b="31602"/>
            <a:stretch/>
          </p:blipFill>
          <p:spPr>
            <a:xfrm>
              <a:off x="548944" y="2579670"/>
              <a:ext cx="925843" cy="373884"/>
            </a:xfrm>
            <a:prstGeom prst="rect">
              <a:avLst/>
            </a:prstGeom>
          </p:spPr>
        </p:pic>
        <p:sp>
          <p:nvSpPr>
            <p:cNvPr id="57" name="arrow_5">
              <a:extLst>
                <a:ext uri="{FF2B5EF4-FFF2-40B4-BE49-F238E27FC236}">
                  <a16:creationId xmlns:a16="http://schemas.microsoft.com/office/drawing/2014/main" id="{8C45ED02-1047-45CD-93DC-750BEE10041C}"/>
                </a:ext>
              </a:extLst>
            </p:cNvPr>
            <p:cNvSpPr>
              <a:spLocks noChangeAspect="1" noEditPoints="1"/>
            </p:cNvSpPr>
            <p:nvPr/>
          </p:nvSpPr>
          <p:spPr bwMode="auto">
            <a:xfrm>
              <a:off x="829720" y="3362315"/>
              <a:ext cx="364291" cy="365760"/>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882" dirty="0">
                <a:gradFill>
                  <a:gsLst>
                    <a:gs pos="0">
                      <a:srgbClr val="505050"/>
                    </a:gs>
                    <a:gs pos="100000">
                      <a:srgbClr val="505050"/>
                    </a:gs>
                  </a:gsLst>
                  <a:lin ang="5400000" scaled="1"/>
                </a:gradFill>
                <a:latin typeface="Segoe UI Semilight"/>
              </a:endParaRPr>
            </a:p>
          </p:txBody>
        </p:sp>
        <p:sp>
          <p:nvSpPr>
            <p:cNvPr id="75" name="Eye">
              <a:extLst>
                <a:ext uri="{FF2B5EF4-FFF2-40B4-BE49-F238E27FC236}">
                  <a16:creationId xmlns:a16="http://schemas.microsoft.com/office/drawing/2014/main" id="{A345FAC2-D06D-47B9-A9D6-D14DFA1C23B7}"/>
                </a:ext>
              </a:extLst>
            </p:cNvPr>
            <p:cNvSpPr>
              <a:spLocks noChangeAspect="1" noEditPoints="1"/>
            </p:cNvSpPr>
            <p:nvPr/>
          </p:nvSpPr>
          <p:spPr bwMode="auto">
            <a:xfrm>
              <a:off x="806125" y="5787804"/>
              <a:ext cx="411480" cy="227186"/>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lin ang="5400000" scaled="1"/>
                </a:gradFill>
                <a:latin typeface="Segoe UI Semilight"/>
              </a:endParaRPr>
            </a:p>
          </p:txBody>
        </p:sp>
      </p:grpSp>
      <p:grpSp>
        <p:nvGrpSpPr>
          <p:cNvPr id="87" name="Group 86">
            <a:extLst>
              <a:ext uri="{FF2B5EF4-FFF2-40B4-BE49-F238E27FC236}">
                <a16:creationId xmlns:a16="http://schemas.microsoft.com/office/drawing/2014/main" id="{18E60FAA-D8EC-4868-B2DA-A0652FCCEEF1}"/>
              </a:ext>
            </a:extLst>
          </p:cNvPr>
          <p:cNvGrpSpPr/>
          <p:nvPr/>
        </p:nvGrpSpPr>
        <p:grpSpPr>
          <a:xfrm>
            <a:off x="8625343" y="6492875"/>
            <a:ext cx="3515858" cy="307778"/>
            <a:chOff x="6487733" y="5073389"/>
            <a:chExt cx="3515858" cy="307778"/>
          </a:xfrm>
        </p:grpSpPr>
        <p:grpSp>
          <p:nvGrpSpPr>
            <p:cNvPr id="88" name="Group 87">
              <a:extLst>
                <a:ext uri="{FF2B5EF4-FFF2-40B4-BE49-F238E27FC236}">
                  <a16:creationId xmlns:a16="http://schemas.microsoft.com/office/drawing/2014/main" id="{EB50D7FA-374D-4934-9A8B-439CF8E497FA}"/>
                </a:ext>
              </a:extLst>
            </p:cNvPr>
            <p:cNvGrpSpPr/>
            <p:nvPr/>
          </p:nvGrpSpPr>
          <p:grpSpPr>
            <a:xfrm>
              <a:off x="6487733" y="5073390"/>
              <a:ext cx="1678332" cy="307777"/>
              <a:chOff x="6487733" y="5073390"/>
              <a:chExt cx="1678332" cy="307777"/>
            </a:xfrm>
          </p:grpSpPr>
          <p:pic>
            <p:nvPicPr>
              <p:cNvPr id="93" name="Graphic 92">
                <a:extLst>
                  <a:ext uri="{FF2B5EF4-FFF2-40B4-BE49-F238E27FC236}">
                    <a16:creationId xmlns:a16="http://schemas.microsoft.com/office/drawing/2014/main" id="{5A2052A5-4F19-41C4-A01F-F585579B325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817797" y="5108265"/>
                <a:ext cx="237066" cy="238026"/>
              </a:xfrm>
              <a:prstGeom prst="rect">
                <a:avLst/>
              </a:prstGeom>
            </p:spPr>
          </p:pic>
          <p:pic>
            <p:nvPicPr>
              <p:cNvPr id="94" name="Graphic 93">
                <a:extLst>
                  <a:ext uri="{FF2B5EF4-FFF2-40B4-BE49-F238E27FC236}">
                    <a16:creationId xmlns:a16="http://schemas.microsoft.com/office/drawing/2014/main" id="{4F112218-7371-4F73-9794-FF7C1168867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487733" y="5108265"/>
                <a:ext cx="237066" cy="238026"/>
              </a:xfrm>
              <a:prstGeom prst="rect">
                <a:avLst/>
              </a:prstGeom>
            </p:spPr>
          </p:pic>
          <p:sp>
            <p:nvSpPr>
              <p:cNvPr id="95" name="Rectangle 94">
                <a:extLst>
                  <a:ext uri="{FF2B5EF4-FFF2-40B4-BE49-F238E27FC236}">
                    <a16:creationId xmlns:a16="http://schemas.microsoft.com/office/drawing/2014/main" id="{198D62E8-1EA0-4557-B342-CD7910D067B3}"/>
                  </a:ext>
                </a:extLst>
              </p:cNvPr>
              <p:cNvSpPr/>
              <p:nvPr/>
            </p:nvSpPr>
            <p:spPr>
              <a:xfrm>
                <a:off x="7054863" y="5073390"/>
                <a:ext cx="1111202" cy="307777"/>
              </a:xfrm>
              <a:prstGeom prst="rect">
                <a:avLst/>
              </a:prstGeom>
            </p:spPr>
            <p:txBody>
              <a:bodyPr wrap="none">
                <a:spAutoFit/>
              </a:bodyPr>
              <a:lstStyle/>
              <a:p>
                <a:r>
                  <a:rPr lang="en-US" sz="1400" dirty="0"/>
                  <a:t>@</a:t>
                </a:r>
                <a:r>
                  <a:rPr lang="en-US" sz="1400" dirty="0" err="1"/>
                  <a:t>janegilring</a:t>
                </a:r>
                <a:endParaRPr lang="nb-NO" sz="1400" dirty="0"/>
              </a:p>
            </p:txBody>
          </p:sp>
        </p:grpSp>
        <p:grpSp>
          <p:nvGrpSpPr>
            <p:cNvPr id="89" name="Group 88">
              <a:extLst>
                <a:ext uri="{FF2B5EF4-FFF2-40B4-BE49-F238E27FC236}">
                  <a16:creationId xmlns:a16="http://schemas.microsoft.com/office/drawing/2014/main" id="{69757CBE-FF7B-4B6A-963D-1FB1F2CDAA45}"/>
                </a:ext>
              </a:extLst>
            </p:cNvPr>
            <p:cNvGrpSpPr/>
            <p:nvPr/>
          </p:nvGrpSpPr>
          <p:grpSpPr>
            <a:xfrm>
              <a:off x="8280247" y="5073389"/>
              <a:ext cx="1723344" cy="307777"/>
              <a:chOff x="6487733" y="5073390"/>
              <a:chExt cx="1723344" cy="307777"/>
            </a:xfrm>
          </p:grpSpPr>
          <p:pic>
            <p:nvPicPr>
              <p:cNvPr id="90" name="Graphic 89">
                <a:extLst>
                  <a:ext uri="{FF2B5EF4-FFF2-40B4-BE49-F238E27FC236}">
                    <a16:creationId xmlns:a16="http://schemas.microsoft.com/office/drawing/2014/main" id="{11D4E615-3379-44DE-B1E9-5F246FC5B0C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817797" y="5108265"/>
                <a:ext cx="237066" cy="238026"/>
              </a:xfrm>
              <a:prstGeom prst="rect">
                <a:avLst/>
              </a:prstGeom>
            </p:spPr>
          </p:pic>
          <p:pic>
            <p:nvPicPr>
              <p:cNvPr id="91" name="Graphic 90">
                <a:extLst>
                  <a:ext uri="{FF2B5EF4-FFF2-40B4-BE49-F238E27FC236}">
                    <a16:creationId xmlns:a16="http://schemas.microsoft.com/office/drawing/2014/main" id="{1422EA77-B989-403A-9532-F57852AC21F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487733" y="5108265"/>
                <a:ext cx="237066" cy="238026"/>
              </a:xfrm>
              <a:prstGeom prst="rect">
                <a:avLst/>
              </a:prstGeom>
            </p:spPr>
          </p:pic>
          <p:sp>
            <p:nvSpPr>
              <p:cNvPr id="92" name="Rectangle 91">
                <a:extLst>
                  <a:ext uri="{FF2B5EF4-FFF2-40B4-BE49-F238E27FC236}">
                    <a16:creationId xmlns:a16="http://schemas.microsoft.com/office/drawing/2014/main" id="{8207227C-2B62-4205-806D-DA6F62CAF57B}"/>
                  </a:ext>
                </a:extLst>
              </p:cNvPr>
              <p:cNvSpPr/>
              <p:nvPr/>
            </p:nvSpPr>
            <p:spPr>
              <a:xfrm>
                <a:off x="7054863" y="5073390"/>
                <a:ext cx="1156214" cy="307777"/>
              </a:xfrm>
              <a:prstGeom prst="rect">
                <a:avLst/>
              </a:prstGeom>
            </p:spPr>
            <p:txBody>
              <a:bodyPr wrap="none">
                <a:spAutoFit/>
              </a:bodyPr>
              <a:lstStyle/>
              <a:p>
                <a:r>
                  <a:rPr lang="en-US" sz="1400" dirty="0"/>
                  <a:t>@</a:t>
                </a:r>
                <a:r>
                  <a:rPr lang="en-US" sz="1400" dirty="0" err="1"/>
                  <a:t>anderseide</a:t>
                </a:r>
                <a:endParaRPr lang="nb-NO" sz="1400" dirty="0"/>
              </a:p>
            </p:txBody>
          </p:sp>
        </p:grpSp>
      </p:grpSp>
    </p:spTree>
    <p:extLst>
      <p:ext uri="{BB962C8B-B14F-4D97-AF65-F5344CB8AC3E}">
        <p14:creationId xmlns:p14="http://schemas.microsoft.com/office/powerpoint/2010/main" val="22382568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15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nodeType="withEffect">
                                  <p:stCondLst>
                                    <p:cond delay="30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50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42" presetClass="path" presetSubtype="0" decel="100000" fill="hold" nodeType="withEffect">
                                  <p:stCondLst>
                                    <p:cond delay="0"/>
                                  </p:stCondLst>
                                  <p:childTnLst>
                                    <p:animMotion origin="layout" path="M 2.25428E-6 0.04607 L 2.25428E-6 2.41943E-6 " pathEditMode="relative" rAng="0" ptsTypes="AA">
                                      <p:cBhvr>
                                        <p:cTn id="23" dur="1000" fill="hold"/>
                                        <p:tgtEl>
                                          <p:spTgt spid="39"/>
                                        </p:tgtEl>
                                        <p:attrNameLst>
                                          <p:attrName>ppt_x</p:attrName>
                                          <p:attrName>ppt_y</p:attrName>
                                        </p:attrNameLst>
                                      </p:cBhvr>
                                      <p:rCtr x="0" y="-2315"/>
                                    </p:animMotion>
                                  </p:childTnLst>
                                </p:cTn>
                              </p:par>
                            </p:childTnLst>
                          </p:cTn>
                        </p:par>
                      </p:childTnLst>
                    </p:cTn>
                  </p:par>
                  <p:par>
                    <p:cTn id="24" fill="hold">
                      <p:stCondLst>
                        <p:cond delay="indefinite"/>
                      </p:stCondLst>
                      <p:childTnLst>
                        <p:par>
                          <p:cTn id="25" fill="hold">
                            <p:stCondLst>
                              <p:cond delay="0"/>
                            </p:stCondLst>
                            <p:childTnLst>
                              <p:par>
                                <p:cTn id="26" presetID="2" presetClass="entr" presetSubtype="8" decel="10000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750" fill="hold"/>
                                        <p:tgtEl>
                                          <p:spTgt spid="9"/>
                                        </p:tgtEl>
                                        <p:attrNameLst>
                                          <p:attrName>ppt_x</p:attrName>
                                        </p:attrNameLst>
                                      </p:cBhvr>
                                      <p:tavLst>
                                        <p:tav tm="0">
                                          <p:val>
                                            <p:strVal val="0-#ppt_w/2"/>
                                          </p:val>
                                        </p:tav>
                                        <p:tav tm="100000">
                                          <p:val>
                                            <p:strVal val="#ppt_x"/>
                                          </p:val>
                                        </p:tav>
                                      </p:tavLst>
                                    </p:anim>
                                    <p:anim calcmode="lin" valueType="num">
                                      <p:cBhvr additive="base">
                                        <p:cTn id="29"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E88B-9908-4AE3-AAEC-AAA1478E20CB}"/>
              </a:ext>
            </a:extLst>
          </p:cNvPr>
          <p:cNvSpPr>
            <a:spLocks noGrp="1"/>
          </p:cNvSpPr>
          <p:nvPr>
            <p:ph type="title"/>
          </p:nvPr>
        </p:nvSpPr>
        <p:spPr>
          <a:xfrm>
            <a:off x="3703436" y="429788"/>
            <a:ext cx="11655840" cy="899665"/>
          </a:xfrm>
        </p:spPr>
        <p:txBody>
          <a:bodyPr/>
          <a:lstStyle/>
          <a:p>
            <a:r>
              <a:rPr lang="nb-NO" dirty="0"/>
              <a:t>Key takeaways</a:t>
            </a:r>
          </a:p>
        </p:txBody>
      </p:sp>
      <p:pic>
        <p:nvPicPr>
          <p:cNvPr id="4" name="Picture 3">
            <a:extLst>
              <a:ext uri="{FF2B5EF4-FFF2-40B4-BE49-F238E27FC236}">
                <a16:creationId xmlns:a16="http://schemas.microsoft.com/office/drawing/2014/main" id="{ADDBD92A-4AC1-48AB-A860-C2D8514D6892}"/>
              </a:ext>
            </a:extLst>
          </p:cNvPr>
          <p:cNvPicPr>
            <a:picLocks noChangeAspect="1"/>
          </p:cNvPicPr>
          <p:nvPr/>
        </p:nvPicPr>
        <p:blipFill>
          <a:blip r:embed="rId2"/>
          <a:stretch>
            <a:fillRect/>
          </a:stretch>
        </p:blipFill>
        <p:spPr>
          <a:xfrm>
            <a:off x="3656484" y="2533731"/>
            <a:ext cx="4184509" cy="2442130"/>
          </a:xfrm>
          <a:prstGeom prst="rect">
            <a:avLst/>
          </a:prstGeom>
        </p:spPr>
      </p:pic>
    </p:spTree>
    <p:extLst>
      <p:ext uri="{BB962C8B-B14F-4D97-AF65-F5344CB8AC3E}">
        <p14:creationId xmlns:p14="http://schemas.microsoft.com/office/powerpoint/2010/main" val="3987027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176840-40AB-43EA-BEB1-4382E5F2A5FB}"/>
              </a:ext>
            </a:extLst>
          </p:cNvPr>
          <p:cNvSpPr txBox="1"/>
          <p:nvPr/>
        </p:nvSpPr>
        <p:spPr>
          <a:xfrm>
            <a:off x="7741601" y="5828427"/>
            <a:ext cx="429861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3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http://mvpdagen.no</a:t>
            </a:r>
          </a:p>
        </p:txBody>
      </p:sp>
      <p:grpSp>
        <p:nvGrpSpPr>
          <p:cNvPr id="9" name="Group 8">
            <a:extLst>
              <a:ext uri="{FF2B5EF4-FFF2-40B4-BE49-F238E27FC236}">
                <a16:creationId xmlns:a16="http://schemas.microsoft.com/office/drawing/2014/main" id="{FE083EFC-0E8E-4D28-8454-570AB3D6BC1A}"/>
              </a:ext>
            </a:extLst>
          </p:cNvPr>
          <p:cNvGrpSpPr/>
          <p:nvPr/>
        </p:nvGrpSpPr>
        <p:grpSpPr>
          <a:xfrm>
            <a:off x="338324" y="5726928"/>
            <a:ext cx="3582754" cy="795801"/>
            <a:chOff x="1119872" y="5576198"/>
            <a:chExt cx="3582754" cy="795801"/>
          </a:xfrm>
        </p:grpSpPr>
        <p:sp>
          <p:nvSpPr>
            <p:cNvPr id="4" name="TextBox 3">
              <a:extLst>
                <a:ext uri="{FF2B5EF4-FFF2-40B4-BE49-F238E27FC236}">
                  <a16:creationId xmlns:a16="http://schemas.microsoft.com/office/drawing/2014/main" id="{99069E65-9D38-4D1E-BC31-ED650E94FDE7}"/>
                </a:ext>
              </a:extLst>
            </p:cNvPr>
            <p:cNvSpPr txBox="1"/>
            <p:nvPr/>
          </p:nvSpPr>
          <p:spPr>
            <a:xfrm>
              <a:off x="1748770" y="5678571"/>
              <a:ext cx="295385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3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#MVPdagen</a:t>
              </a:r>
            </a:p>
          </p:txBody>
        </p:sp>
        <p:pic>
          <p:nvPicPr>
            <p:cNvPr id="8" name="Picture 7">
              <a:extLst>
                <a:ext uri="{FF2B5EF4-FFF2-40B4-BE49-F238E27FC236}">
                  <a16:creationId xmlns:a16="http://schemas.microsoft.com/office/drawing/2014/main" id="{DCEDE9EC-1F64-498E-9C43-386D50783E3E}"/>
                </a:ext>
              </a:extLst>
            </p:cNvPr>
            <p:cNvPicPr>
              <a:picLocks noChangeAspect="1"/>
            </p:cNvPicPr>
            <p:nvPr/>
          </p:nvPicPr>
          <p:blipFill>
            <a:blip r:embed="rId3"/>
            <a:stretch>
              <a:fillRect/>
            </a:stretch>
          </p:blipFill>
          <p:spPr>
            <a:xfrm>
              <a:off x="1119872" y="5576198"/>
              <a:ext cx="795801" cy="795801"/>
            </a:xfrm>
            <a:prstGeom prst="rect">
              <a:avLst/>
            </a:prstGeom>
          </p:spPr>
        </p:pic>
      </p:grpSp>
      <p:sp>
        <p:nvSpPr>
          <p:cNvPr id="10" name="Title 4">
            <a:extLst>
              <a:ext uri="{FF2B5EF4-FFF2-40B4-BE49-F238E27FC236}">
                <a16:creationId xmlns:a16="http://schemas.microsoft.com/office/drawing/2014/main" id="{25AD1395-4CCB-4BB1-B3E5-B9936278AF90}"/>
              </a:ext>
            </a:extLst>
          </p:cNvPr>
          <p:cNvSpPr txBox="1">
            <a:spLocks/>
          </p:cNvSpPr>
          <p:nvPr/>
        </p:nvSpPr>
        <p:spPr>
          <a:xfrm>
            <a:off x="1019452" y="37960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nb-NO" sz="7200" b="0" i="0" u="none" strike="noStrike" kern="1200" cap="none" spc="0" normalizeH="0" baseline="0" noProof="0" dirty="0">
                <a:ln>
                  <a:noFill/>
                </a:ln>
                <a:solidFill>
                  <a:prstClr val="white"/>
                </a:solidFill>
                <a:effectLst/>
                <a:uLnTx/>
                <a:uFillTx/>
                <a:latin typeface="Segoe UI" panose="020B0502040204020203" pitchFamily="34" charset="0"/>
                <a:ea typeface="+mj-ea"/>
                <a:cs typeface="Segoe UI" panose="020B0502040204020203" pitchFamily="34" charset="0"/>
              </a:rPr>
              <a:t>Tusen Takk for oss!</a:t>
            </a:r>
          </a:p>
        </p:txBody>
      </p:sp>
      <p:pic>
        <p:nvPicPr>
          <p:cNvPr id="11" name="Picture 10">
            <a:extLst>
              <a:ext uri="{FF2B5EF4-FFF2-40B4-BE49-F238E27FC236}">
                <a16:creationId xmlns:a16="http://schemas.microsoft.com/office/drawing/2014/main" id="{05D71B4D-259F-4B5D-9386-EEFACA5F2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70276" y="1459223"/>
            <a:ext cx="5213952" cy="2103631"/>
          </a:xfrm>
          <a:prstGeom prst="rect">
            <a:avLst/>
          </a:prstGeom>
        </p:spPr>
      </p:pic>
      <p:pic>
        <p:nvPicPr>
          <p:cNvPr id="2" name="Picture 1">
            <a:extLst>
              <a:ext uri="{FF2B5EF4-FFF2-40B4-BE49-F238E27FC236}">
                <a16:creationId xmlns:a16="http://schemas.microsoft.com/office/drawing/2014/main" id="{A45BB578-C49D-4BE9-8618-24BD7FAF122A}"/>
              </a:ext>
            </a:extLst>
          </p:cNvPr>
          <p:cNvPicPr>
            <a:picLocks noChangeAspect="1"/>
          </p:cNvPicPr>
          <p:nvPr/>
        </p:nvPicPr>
        <p:blipFill>
          <a:blip r:embed="rId5"/>
          <a:stretch>
            <a:fillRect/>
          </a:stretch>
        </p:blipFill>
        <p:spPr>
          <a:xfrm>
            <a:off x="3847786" y="37517"/>
            <a:ext cx="4496427" cy="1305107"/>
          </a:xfrm>
          <a:prstGeom prst="rect">
            <a:avLst/>
          </a:prstGeom>
        </p:spPr>
      </p:pic>
      <p:pic>
        <p:nvPicPr>
          <p:cNvPr id="1032" name="Picture 8" descr="Image result for Microsoft logo reverse">
            <a:extLst>
              <a:ext uri="{FF2B5EF4-FFF2-40B4-BE49-F238E27FC236}">
                <a16:creationId xmlns:a16="http://schemas.microsoft.com/office/drawing/2014/main" id="{4279A1F7-3911-4F51-AE1B-9B0D1C2CAC9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34034" y="5938625"/>
            <a:ext cx="1994611" cy="425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9360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DB4F4-260E-458B-B23F-F1389B57B42F}"/>
              </a:ext>
            </a:extLst>
          </p:cNvPr>
          <p:cNvSpPr>
            <a:spLocks noGrp="1"/>
          </p:cNvSpPr>
          <p:nvPr>
            <p:ph type="title"/>
          </p:nvPr>
        </p:nvSpPr>
        <p:spPr/>
        <p:txBody>
          <a:bodyPr/>
          <a:lstStyle/>
          <a:p>
            <a:r>
              <a:rPr lang="nb-NO" dirty="0"/>
              <a:t>Backup content</a:t>
            </a:r>
          </a:p>
        </p:txBody>
      </p:sp>
    </p:spTree>
    <p:extLst>
      <p:ext uri="{BB962C8B-B14F-4D97-AF65-F5344CB8AC3E}">
        <p14:creationId xmlns:p14="http://schemas.microsoft.com/office/powerpoint/2010/main" val="60927756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D3621-9346-41BA-B5E5-0972BE631FEB}"/>
              </a:ext>
            </a:extLst>
          </p:cNvPr>
          <p:cNvSpPr>
            <a:spLocks noGrp="1"/>
          </p:cNvSpPr>
          <p:nvPr>
            <p:ph type="title"/>
          </p:nvPr>
        </p:nvSpPr>
        <p:spPr/>
        <p:txBody>
          <a:bodyPr/>
          <a:lstStyle/>
          <a:p>
            <a:r>
              <a:rPr lang="en-US" dirty="0"/>
              <a:t>Pricing</a:t>
            </a:r>
            <a:endParaRPr lang="nb-NO" dirty="0"/>
          </a:p>
        </p:txBody>
      </p:sp>
      <p:pic>
        <p:nvPicPr>
          <p:cNvPr id="4" name="Picture 3">
            <a:extLst>
              <a:ext uri="{FF2B5EF4-FFF2-40B4-BE49-F238E27FC236}">
                <a16:creationId xmlns:a16="http://schemas.microsoft.com/office/drawing/2014/main" id="{FA3AA0F8-759B-4B1F-BD5A-776666607C0E}"/>
              </a:ext>
            </a:extLst>
          </p:cNvPr>
          <p:cNvPicPr>
            <a:picLocks noChangeAspect="1"/>
          </p:cNvPicPr>
          <p:nvPr/>
        </p:nvPicPr>
        <p:blipFill>
          <a:blip r:embed="rId3"/>
          <a:stretch>
            <a:fillRect/>
          </a:stretch>
        </p:blipFill>
        <p:spPr>
          <a:xfrm>
            <a:off x="2735627" y="486829"/>
            <a:ext cx="8736971" cy="6058804"/>
          </a:xfrm>
          <a:prstGeom prst="rect">
            <a:avLst/>
          </a:prstGeom>
        </p:spPr>
      </p:pic>
    </p:spTree>
    <p:extLst>
      <p:ext uri="{BB962C8B-B14F-4D97-AF65-F5344CB8AC3E}">
        <p14:creationId xmlns:p14="http://schemas.microsoft.com/office/powerpoint/2010/main" val="76520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A79E5-8409-4439-A909-E59FE85E78EC}"/>
              </a:ext>
            </a:extLst>
          </p:cNvPr>
          <p:cNvSpPr>
            <a:spLocks noGrp="1"/>
          </p:cNvSpPr>
          <p:nvPr>
            <p:ph type="title"/>
          </p:nvPr>
        </p:nvSpPr>
        <p:spPr/>
        <p:txBody>
          <a:bodyPr/>
          <a:lstStyle/>
          <a:p>
            <a:r>
              <a:rPr lang="en-US" dirty="0"/>
              <a:t>Microsoft Flow vs Logic Apps</a:t>
            </a:r>
            <a:endParaRPr lang="nb-NO" dirty="0"/>
          </a:p>
        </p:txBody>
      </p:sp>
      <p:pic>
        <p:nvPicPr>
          <p:cNvPr id="4" name="Picture 3">
            <a:extLst>
              <a:ext uri="{FF2B5EF4-FFF2-40B4-BE49-F238E27FC236}">
                <a16:creationId xmlns:a16="http://schemas.microsoft.com/office/drawing/2014/main" id="{1733FAB0-AD6F-4F14-A0B9-1329F765FF3C}"/>
              </a:ext>
            </a:extLst>
          </p:cNvPr>
          <p:cNvPicPr>
            <a:picLocks noChangeAspect="1"/>
          </p:cNvPicPr>
          <p:nvPr/>
        </p:nvPicPr>
        <p:blipFill>
          <a:blip r:embed="rId3"/>
          <a:stretch>
            <a:fillRect/>
          </a:stretch>
        </p:blipFill>
        <p:spPr>
          <a:xfrm>
            <a:off x="841" y="1604798"/>
            <a:ext cx="12192000" cy="4888301"/>
          </a:xfrm>
          <a:prstGeom prst="rect">
            <a:avLst/>
          </a:prstGeom>
        </p:spPr>
      </p:pic>
    </p:spTree>
    <p:extLst>
      <p:ext uri="{BB962C8B-B14F-4D97-AF65-F5344CB8AC3E}">
        <p14:creationId xmlns:p14="http://schemas.microsoft.com/office/powerpoint/2010/main" val="2685645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72BCB18-7E74-4995-A4C4-CE78554ECAEB}"/>
              </a:ext>
            </a:extLst>
          </p:cNvPr>
          <p:cNvSpPr>
            <a:spLocks noGrp="1"/>
          </p:cNvSpPr>
          <p:nvPr>
            <p:ph type="title"/>
          </p:nvPr>
        </p:nvSpPr>
        <p:spPr/>
        <p:txBody>
          <a:bodyPr/>
          <a:lstStyle/>
          <a:p>
            <a:r>
              <a:rPr lang="en-US" dirty="0"/>
              <a:t>Agenda</a:t>
            </a:r>
          </a:p>
        </p:txBody>
      </p:sp>
      <p:sp>
        <p:nvSpPr>
          <p:cNvPr id="7" name="Content Placeholder 6">
            <a:extLst>
              <a:ext uri="{FF2B5EF4-FFF2-40B4-BE49-F238E27FC236}">
                <a16:creationId xmlns:a16="http://schemas.microsoft.com/office/drawing/2014/main" id="{28032307-6720-4FAE-921A-DAE3E91323A1}"/>
              </a:ext>
            </a:extLst>
          </p:cNvPr>
          <p:cNvSpPr>
            <a:spLocks noGrp="1"/>
          </p:cNvSpPr>
          <p:nvPr>
            <p:ph idx="1"/>
          </p:nvPr>
        </p:nvSpPr>
        <p:spPr>
          <a:xfrm>
            <a:off x="1202919" y="2651760"/>
            <a:ext cx="9784080" cy="4206240"/>
          </a:xfrm>
        </p:spPr>
        <p:txBody>
          <a:bodyPr/>
          <a:lstStyle/>
          <a:p>
            <a:r>
              <a:rPr lang="en-US" dirty="0"/>
              <a:t>Intro – sky- </a:t>
            </a:r>
            <a:r>
              <a:rPr lang="en-US" dirty="0" err="1"/>
              <a:t>og</a:t>
            </a:r>
            <a:r>
              <a:rPr lang="en-US" dirty="0"/>
              <a:t> </a:t>
            </a:r>
            <a:r>
              <a:rPr lang="en-US" dirty="0" err="1"/>
              <a:t>serverløse</a:t>
            </a:r>
            <a:r>
              <a:rPr lang="en-US" dirty="0"/>
              <a:t> </a:t>
            </a:r>
            <a:r>
              <a:rPr lang="en-US" dirty="0" err="1"/>
              <a:t>tjenester</a:t>
            </a:r>
            <a:endParaRPr lang="en-US" dirty="0"/>
          </a:p>
          <a:p>
            <a:r>
              <a:rPr lang="en-US" dirty="0"/>
              <a:t>Demo</a:t>
            </a:r>
          </a:p>
          <a:p>
            <a:pPr lvl="1"/>
            <a:r>
              <a:rPr lang="en-US" dirty="0"/>
              <a:t>PowerApps</a:t>
            </a:r>
          </a:p>
          <a:p>
            <a:pPr lvl="1"/>
            <a:r>
              <a:rPr lang="en-US" dirty="0"/>
              <a:t>Logic Apps/Flow</a:t>
            </a:r>
          </a:p>
          <a:p>
            <a:pPr lvl="1"/>
            <a:r>
              <a:rPr lang="en-US" dirty="0"/>
              <a:t>Azure Functions</a:t>
            </a:r>
          </a:p>
          <a:p>
            <a:pPr lvl="1"/>
            <a:r>
              <a:rPr lang="en-US" dirty="0"/>
              <a:t>SharePoint Online</a:t>
            </a:r>
          </a:p>
          <a:p>
            <a:pPr lvl="1"/>
            <a:r>
              <a:rPr lang="en-US" dirty="0"/>
              <a:t>Azure AD</a:t>
            </a:r>
          </a:p>
          <a:p>
            <a:r>
              <a:rPr lang="en-US" dirty="0" err="1"/>
              <a:t>Oppsummering</a:t>
            </a:r>
            <a:endParaRPr lang="en-US" dirty="0"/>
          </a:p>
          <a:p>
            <a:endParaRPr lang="en-US" dirty="0"/>
          </a:p>
        </p:txBody>
      </p:sp>
      <p:sp>
        <p:nvSpPr>
          <p:cNvPr id="4" name="Slide Number Placeholder 3">
            <a:extLst>
              <a:ext uri="{FF2B5EF4-FFF2-40B4-BE49-F238E27FC236}">
                <a16:creationId xmlns:a16="http://schemas.microsoft.com/office/drawing/2014/main" id="{F7811B06-02B7-4933-9D98-10B12880C7BB}"/>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200" b="0" i="0" u="none" strike="noStrike" kern="1200" cap="none" spc="0" normalizeH="0" baseline="0" noProof="0" smtClean="0">
                <a:ln>
                  <a:noFill/>
                </a:ln>
                <a:solidFill>
                  <a:srgbClr val="FFFFFF"/>
                </a:soli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36429349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7030F-DFE8-4C15-9E6B-1DCAB9FA072A}"/>
              </a:ext>
            </a:extLst>
          </p:cNvPr>
          <p:cNvSpPr>
            <a:spLocks noGrp="1"/>
          </p:cNvSpPr>
          <p:nvPr>
            <p:ph type="title"/>
          </p:nvPr>
        </p:nvSpPr>
        <p:spPr/>
        <p:txBody>
          <a:bodyPr/>
          <a:lstStyle/>
          <a:p>
            <a:r>
              <a:rPr lang="en-US" dirty="0"/>
              <a:t>Pricing</a:t>
            </a:r>
            <a:endParaRPr lang="nb-NO" dirty="0"/>
          </a:p>
        </p:txBody>
      </p:sp>
      <p:pic>
        <p:nvPicPr>
          <p:cNvPr id="4" name="Picture 3">
            <a:extLst>
              <a:ext uri="{FF2B5EF4-FFF2-40B4-BE49-F238E27FC236}">
                <a16:creationId xmlns:a16="http://schemas.microsoft.com/office/drawing/2014/main" id="{E8DA39F0-F450-440A-8094-D00254D32857}"/>
              </a:ext>
            </a:extLst>
          </p:cNvPr>
          <p:cNvPicPr>
            <a:picLocks noChangeAspect="1"/>
          </p:cNvPicPr>
          <p:nvPr/>
        </p:nvPicPr>
        <p:blipFill>
          <a:blip r:embed="rId2"/>
          <a:stretch>
            <a:fillRect/>
          </a:stretch>
        </p:blipFill>
        <p:spPr>
          <a:xfrm>
            <a:off x="1871531" y="1189177"/>
            <a:ext cx="9853968" cy="5396825"/>
          </a:xfrm>
          <a:prstGeom prst="rect">
            <a:avLst/>
          </a:prstGeom>
        </p:spPr>
      </p:pic>
    </p:spTree>
    <p:extLst>
      <p:ext uri="{BB962C8B-B14F-4D97-AF65-F5344CB8AC3E}">
        <p14:creationId xmlns:p14="http://schemas.microsoft.com/office/powerpoint/2010/main" val="1338678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7613809" y="3797805"/>
            <a:ext cx="1012603" cy="621880"/>
          </a:xfrm>
          <a:prstGeom prst="rect">
            <a:avLst/>
          </a:prstGeom>
          <a:noFill/>
        </p:spPr>
        <p:txBody>
          <a:bodyPr wrap="none" lIns="179234" tIns="143387" rIns="179234" bIns="143387" rtlCol="0">
            <a:spAutoFit/>
          </a:bodyPr>
          <a:lstStyle/>
          <a:p>
            <a:pPr defTabSz="896042">
              <a:lnSpc>
                <a:spcPct val="90000"/>
              </a:lnSpc>
              <a:spcAft>
                <a:spcPts val="588"/>
              </a:spcAft>
              <a:defRPr/>
            </a:pPr>
            <a:r>
              <a:rPr lang="en-US" sz="2353" kern="0" dirty="0">
                <a:gradFill>
                  <a:gsLst>
                    <a:gs pos="9735">
                      <a:srgbClr val="353535"/>
                    </a:gs>
                    <a:gs pos="23000">
                      <a:srgbClr val="353535"/>
                    </a:gs>
                  </a:gsLst>
                  <a:lin ang="5400000" scaled="0"/>
                </a:gradFill>
                <a:latin typeface="Segoe UI"/>
              </a:rPr>
              <a:t>PaaS</a:t>
            </a:r>
          </a:p>
        </p:txBody>
      </p:sp>
      <p:sp>
        <p:nvSpPr>
          <p:cNvPr id="28" name="TextBox 27"/>
          <p:cNvSpPr txBox="1"/>
          <p:nvPr/>
        </p:nvSpPr>
        <p:spPr>
          <a:xfrm>
            <a:off x="4935228" y="3797805"/>
            <a:ext cx="921258" cy="621880"/>
          </a:xfrm>
          <a:prstGeom prst="rect">
            <a:avLst/>
          </a:prstGeom>
          <a:noFill/>
        </p:spPr>
        <p:txBody>
          <a:bodyPr wrap="none" lIns="179234" tIns="143387" rIns="179234" bIns="143387" rtlCol="0">
            <a:spAutoFit/>
          </a:bodyPr>
          <a:lstStyle/>
          <a:p>
            <a:pPr defTabSz="896042">
              <a:lnSpc>
                <a:spcPct val="90000"/>
              </a:lnSpc>
              <a:spcAft>
                <a:spcPts val="588"/>
              </a:spcAft>
              <a:defRPr/>
            </a:pPr>
            <a:r>
              <a:rPr lang="en-US" sz="2353" kern="0">
                <a:gradFill>
                  <a:gsLst>
                    <a:gs pos="9735">
                      <a:srgbClr val="353535"/>
                    </a:gs>
                    <a:gs pos="23000">
                      <a:srgbClr val="353535"/>
                    </a:gs>
                  </a:gsLst>
                  <a:lin ang="5400000" scaled="0"/>
                </a:gradFill>
                <a:latin typeface="Segoe UI"/>
              </a:rPr>
              <a:t>IaaS</a:t>
            </a:r>
          </a:p>
        </p:txBody>
      </p:sp>
      <p:sp>
        <p:nvSpPr>
          <p:cNvPr id="27" name="TextBox 26"/>
          <p:cNvSpPr txBox="1"/>
          <p:nvPr/>
        </p:nvSpPr>
        <p:spPr>
          <a:xfrm>
            <a:off x="249670" y="3797805"/>
            <a:ext cx="2092722" cy="621880"/>
          </a:xfrm>
          <a:prstGeom prst="rect">
            <a:avLst/>
          </a:prstGeom>
          <a:noFill/>
        </p:spPr>
        <p:txBody>
          <a:bodyPr wrap="none" lIns="179234" tIns="143387" rIns="179234" bIns="143387" rtlCol="0">
            <a:spAutoFit/>
          </a:bodyPr>
          <a:lstStyle/>
          <a:p>
            <a:pPr defTabSz="896042">
              <a:lnSpc>
                <a:spcPct val="90000"/>
              </a:lnSpc>
              <a:spcAft>
                <a:spcPts val="588"/>
              </a:spcAft>
              <a:defRPr/>
            </a:pPr>
            <a:r>
              <a:rPr lang="en-US" sz="2353" kern="0" dirty="0">
                <a:gradFill>
                  <a:gsLst>
                    <a:gs pos="9735">
                      <a:srgbClr val="353535"/>
                    </a:gs>
                    <a:gs pos="23000">
                      <a:srgbClr val="353535"/>
                    </a:gs>
                  </a:gsLst>
                  <a:lin ang="5400000" scaled="0"/>
                </a:gradFill>
                <a:latin typeface="Segoe UI"/>
              </a:rPr>
              <a:t>On-Premises</a:t>
            </a:r>
          </a:p>
        </p:txBody>
      </p:sp>
      <p:sp>
        <p:nvSpPr>
          <p:cNvPr id="2" name="Title 1"/>
          <p:cNvSpPr>
            <a:spLocks noGrp="1"/>
          </p:cNvSpPr>
          <p:nvPr>
            <p:ph type="title"/>
          </p:nvPr>
        </p:nvSpPr>
        <p:spPr/>
        <p:txBody>
          <a:bodyPr/>
          <a:lstStyle/>
          <a:p>
            <a:r>
              <a:rPr lang="en-US"/>
              <a:t>The “evolution” of application platforms</a:t>
            </a:r>
          </a:p>
        </p:txBody>
      </p:sp>
      <p:cxnSp>
        <p:nvCxnSpPr>
          <p:cNvPr id="11" name="Straight Arrow Connector 10"/>
          <p:cNvCxnSpPr>
            <a:cxnSpLocks/>
          </p:cNvCxnSpPr>
          <p:nvPr/>
        </p:nvCxnSpPr>
        <p:spPr>
          <a:xfrm>
            <a:off x="-12315" y="3604757"/>
            <a:ext cx="11755303"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09849" y="3518576"/>
            <a:ext cx="172365" cy="172365"/>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Oval 19"/>
          <p:cNvSpPr/>
          <p:nvPr/>
        </p:nvSpPr>
        <p:spPr bwMode="auto">
          <a:xfrm>
            <a:off x="5309675" y="3518576"/>
            <a:ext cx="172365" cy="172365"/>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Oval 20"/>
          <p:cNvSpPr/>
          <p:nvPr/>
        </p:nvSpPr>
        <p:spPr bwMode="auto">
          <a:xfrm>
            <a:off x="8033929" y="3518576"/>
            <a:ext cx="172365" cy="172365"/>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 name="Oval 21"/>
          <p:cNvSpPr/>
          <p:nvPr/>
        </p:nvSpPr>
        <p:spPr bwMode="auto">
          <a:xfrm>
            <a:off x="10758184" y="3518576"/>
            <a:ext cx="172365" cy="172365"/>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6" name="Group 55"/>
          <p:cNvGrpSpPr/>
          <p:nvPr/>
        </p:nvGrpSpPr>
        <p:grpSpPr>
          <a:xfrm>
            <a:off x="826353" y="2338704"/>
            <a:ext cx="939354" cy="1002421"/>
            <a:chOff x="2084593" y="2157479"/>
            <a:chExt cx="958326" cy="1022668"/>
          </a:xfrm>
        </p:grpSpPr>
        <p:grpSp>
          <p:nvGrpSpPr>
            <p:cNvPr id="33" name="Group 4"/>
            <p:cNvGrpSpPr>
              <a:grpSpLocks noChangeAspect="1"/>
            </p:cNvGrpSpPr>
            <p:nvPr/>
          </p:nvGrpSpPr>
          <p:grpSpPr bwMode="auto">
            <a:xfrm>
              <a:off x="2084593" y="2157479"/>
              <a:ext cx="475727" cy="1022668"/>
              <a:chOff x="7" y="12"/>
              <a:chExt cx="167" cy="359"/>
            </a:xfrm>
          </p:grpSpPr>
          <p:sp>
            <p:nvSpPr>
              <p:cNvPr id="35" name="Rectangle 5"/>
              <p:cNvSpPr>
                <a:spLocks noChangeArrowheads="1"/>
              </p:cNvSpPr>
              <p:nvPr/>
            </p:nvSpPr>
            <p:spPr bwMode="auto">
              <a:xfrm>
                <a:off x="7" y="45"/>
                <a:ext cx="167" cy="32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36" name="Freeform 6"/>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37" name="Rectangle 7"/>
              <p:cNvSpPr>
                <a:spLocks noChangeArrowheads="1"/>
              </p:cNvSpPr>
              <p:nvPr/>
            </p:nvSpPr>
            <p:spPr bwMode="auto">
              <a:xfrm>
                <a:off x="42" y="232"/>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38" name="Rectangle 8"/>
              <p:cNvSpPr>
                <a:spLocks noChangeArrowheads="1"/>
              </p:cNvSpPr>
              <p:nvPr/>
            </p:nvSpPr>
            <p:spPr bwMode="auto">
              <a:xfrm>
                <a:off x="114" y="232"/>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39" name="Rectangle 9"/>
              <p:cNvSpPr>
                <a:spLocks noChangeArrowheads="1"/>
              </p:cNvSpPr>
              <p:nvPr/>
            </p:nvSpPr>
            <p:spPr bwMode="auto">
              <a:xfrm>
                <a:off x="42" y="164"/>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40" name="Rectangle 10"/>
              <p:cNvSpPr>
                <a:spLocks noChangeArrowheads="1"/>
              </p:cNvSpPr>
              <p:nvPr/>
            </p:nvSpPr>
            <p:spPr bwMode="auto">
              <a:xfrm>
                <a:off x="114" y="164"/>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41" name="Rectangle 11"/>
              <p:cNvSpPr>
                <a:spLocks noChangeArrowheads="1"/>
              </p:cNvSpPr>
              <p:nvPr/>
            </p:nvSpPr>
            <p:spPr bwMode="auto">
              <a:xfrm>
                <a:off x="42" y="98"/>
                <a:ext cx="25"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42" name="Rectangle 12"/>
              <p:cNvSpPr>
                <a:spLocks noChangeArrowheads="1"/>
              </p:cNvSpPr>
              <p:nvPr/>
            </p:nvSpPr>
            <p:spPr bwMode="auto">
              <a:xfrm>
                <a:off x="114" y="98"/>
                <a:ext cx="26"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43" name="Rectangle 13"/>
              <p:cNvSpPr>
                <a:spLocks noChangeArrowheads="1"/>
              </p:cNvSpPr>
              <p:nvPr/>
            </p:nvSpPr>
            <p:spPr bwMode="auto">
              <a:xfrm>
                <a:off x="31" y="12"/>
                <a:ext cx="47" cy="33"/>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54" name="Group 53"/>
            <p:cNvGrpSpPr/>
            <p:nvPr/>
          </p:nvGrpSpPr>
          <p:grpSpPr>
            <a:xfrm>
              <a:off x="2561534" y="2758439"/>
              <a:ext cx="475727" cy="421466"/>
              <a:chOff x="2779974" y="2727959"/>
              <a:chExt cx="475727" cy="421466"/>
            </a:xfrm>
          </p:grpSpPr>
          <p:sp>
            <p:nvSpPr>
              <p:cNvPr id="45" name="Rectangle 5"/>
              <p:cNvSpPr>
                <a:spLocks noChangeArrowheads="1"/>
              </p:cNvSpPr>
              <p:nvPr/>
            </p:nvSpPr>
            <p:spPr bwMode="auto">
              <a:xfrm>
                <a:off x="2779974" y="2727959"/>
                <a:ext cx="475727" cy="42146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46" name="Freeform 6"/>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47" name="Rectangle 7"/>
              <p:cNvSpPr>
                <a:spLocks noChangeArrowheads="1"/>
              </p:cNvSpPr>
              <p:nvPr/>
            </p:nvSpPr>
            <p:spPr bwMode="auto">
              <a:xfrm>
                <a:off x="2879677" y="2829662"/>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48" name="Rectangle 8"/>
              <p:cNvSpPr>
                <a:spLocks noChangeArrowheads="1"/>
              </p:cNvSpPr>
              <p:nvPr/>
            </p:nvSpPr>
            <p:spPr bwMode="auto">
              <a:xfrm>
                <a:off x="3084781" y="2829662"/>
                <a:ext cx="74065"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49" name="Rectangle 9"/>
              <p:cNvSpPr>
                <a:spLocks noChangeArrowheads="1"/>
              </p:cNvSpPr>
              <p:nvPr/>
            </p:nvSpPr>
            <p:spPr bwMode="auto">
              <a:xfrm>
                <a:off x="2879677" y="3004253"/>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sp>
          <p:nvSpPr>
            <p:cNvPr id="55" name="Isosceles Triangle 54"/>
            <p:cNvSpPr/>
            <p:nvPr/>
          </p:nvSpPr>
          <p:spPr bwMode="auto">
            <a:xfrm>
              <a:off x="2560320" y="2537142"/>
              <a:ext cx="482599" cy="221297"/>
            </a:xfrm>
            <a:prstGeom prst="triangle">
              <a:avLst>
                <a:gd name="adj" fmla="val 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err="1">
                <a:solidFill>
                  <a:srgbClr val="353535"/>
                </a:solidFill>
                <a:latin typeface="Segoe UI Semilight"/>
              </a:endParaRPr>
            </a:p>
          </p:txBody>
        </p:sp>
      </p:grpSp>
      <p:grpSp>
        <p:nvGrpSpPr>
          <p:cNvPr id="58" name="Group 16"/>
          <p:cNvGrpSpPr>
            <a:grpSpLocks noChangeAspect="1"/>
          </p:cNvGrpSpPr>
          <p:nvPr/>
        </p:nvGrpSpPr>
        <p:grpSpPr bwMode="auto">
          <a:xfrm>
            <a:off x="7748257" y="2467661"/>
            <a:ext cx="755138" cy="873465"/>
            <a:chOff x="13" y="7"/>
            <a:chExt cx="351" cy="406"/>
          </a:xfrm>
        </p:grpSpPr>
        <p:sp>
          <p:nvSpPr>
            <p:cNvPr id="60" name="Freeform 17"/>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61" name="Freeform 18"/>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62" name="Line 19"/>
            <p:cNvSpPr>
              <a:spLocks noChangeShapeType="1"/>
            </p:cNvSpPr>
            <p:nvPr/>
          </p:nvSpPr>
          <p:spPr bwMode="auto">
            <a:xfrm>
              <a:off x="288"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63" name="Freeform 20"/>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64" name="Freeform 21"/>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65" name="Line 22"/>
            <p:cNvSpPr>
              <a:spLocks noChangeShapeType="1"/>
            </p:cNvSpPr>
            <p:nvPr/>
          </p:nvSpPr>
          <p:spPr bwMode="auto">
            <a:xfrm>
              <a:off x="89"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66" name="Freeform 23"/>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67" name="Freeform 24"/>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68" name="Freeform 25"/>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69" name="Line 26"/>
            <p:cNvSpPr>
              <a:spLocks noChangeShapeType="1"/>
            </p:cNvSpPr>
            <p:nvPr/>
          </p:nvSpPr>
          <p:spPr bwMode="auto">
            <a:xfrm>
              <a:off x="189" y="96"/>
              <a:ext cx="0" cy="8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70" name="Freeform 27"/>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71" name="Freeform 28"/>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grpSp>
      <p:grpSp>
        <p:nvGrpSpPr>
          <p:cNvPr id="73" name="Group 31"/>
          <p:cNvGrpSpPr>
            <a:grpSpLocks noChangeAspect="1"/>
          </p:cNvGrpSpPr>
          <p:nvPr/>
        </p:nvGrpSpPr>
        <p:grpSpPr bwMode="auto">
          <a:xfrm>
            <a:off x="5056484" y="2631671"/>
            <a:ext cx="678744" cy="709455"/>
            <a:chOff x="12" y="7"/>
            <a:chExt cx="221" cy="231"/>
          </a:xfrm>
        </p:grpSpPr>
        <p:sp>
          <p:nvSpPr>
            <p:cNvPr id="75" name="Rectangle 32"/>
            <p:cNvSpPr>
              <a:spLocks noChangeArrowheads="1"/>
            </p:cNvSpPr>
            <p:nvPr/>
          </p:nvSpPr>
          <p:spPr bwMode="auto">
            <a:xfrm>
              <a:off x="12" y="7"/>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76" name="Line 33"/>
            <p:cNvSpPr>
              <a:spLocks noChangeShapeType="1"/>
            </p:cNvSpPr>
            <p:nvPr/>
          </p:nvSpPr>
          <p:spPr bwMode="auto">
            <a:xfrm flipH="1">
              <a:off x="191"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77" name="Line 34"/>
            <p:cNvSpPr>
              <a:spLocks noChangeShapeType="1"/>
            </p:cNvSpPr>
            <p:nvPr/>
          </p:nvSpPr>
          <p:spPr bwMode="auto">
            <a:xfrm flipH="1">
              <a:off x="157"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78" name="Line 35"/>
            <p:cNvSpPr>
              <a:spLocks noChangeShapeType="1"/>
            </p:cNvSpPr>
            <p:nvPr/>
          </p:nvSpPr>
          <p:spPr bwMode="auto">
            <a:xfrm flipH="1">
              <a:off x="54" y="37"/>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79" name="Rectangle 36"/>
            <p:cNvSpPr>
              <a:spLocks noChangeArrowheads="1"/>
            </p:cNvSpPr>
            <p:nvPr/>
          </p:nvSpPr>
          <p:spPr bwMode="auto">
            <a:xfrm>
              <a:off x="12" y="93"/>
              <a:ext cx="221" cy="5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80" name="Line 37"/>
            <p:cNvSpPr>
              <a:spLocks noChangeShapeType="1"/>
            </p:cNvSpPr>
            <p:nvPr/>
          </p:nvSpPr>
          <p:spPr bwMode="auto">
            <a:xfrm flipH="1">
              <a:off x="191"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81" name="Line 38"/>
            <p:cNvSpPr>
              <a:spLocks noChangeShapeType="1"/>
            </p:cNvSpPr>
            <p:nvPr/>
          </p:nvSpPr>
          <p:spPr bwMode="auto">
            <a:xfrm flipH="1">
              <a:off x="157"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82" name="Line 39"/>
            <p:cNvSpPr>
              <a:spLocks noChangeShapeType="1"/>
            </p:cNvSpPr>
            <p:nvPr/>
          </p:nvSpPr>
          <p:spPr bwMode="auto">
            <a:xfrm flipH="1">
              <a:off x="54" y="123"/>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83" name="Rectangle 40"/>
            <p:cNvSpPr>
              <a:spLocks noChangeArrowheads="1"/>
            </p:cNvSpPr>
            <p:nvPr/>
          </p:nvSpPr>
          <p:spPr bwMode="auto">
            <a:xfrm>
              <a:off x="12" y="178"/>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84" name="Line 41"/>
            <p:cNvSpPr>
              <a:spLocks noChangeShapeType="1"/>
            </p:cNvSpPr>
            <p:nvPr/>
          </p:nvSpPr>
          <p:spPr bwMode="auto">
            <a:xfrm flipH="1">
              <a:off x="191"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85" name="Line 42"/>
            <p:cNvSpPr>
              <a:spLocks noChangeShapeType="1"/>
            </p:cNvSpPr>
            <p:nvPr/>
          </p:nvSpPr>
          <p:spPr bwMode="auto">
            <a:xfrm flipH="1">
              <a:off x="157"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86" name="Line 43"/>
            <p:cNvSpPr>
              <a:spLocks noChangeShapeType="1"/>
            </p:cNvSpPr>
            <p:nvPr/>
          </p:nvSpPr>
          <p:spPr bwMode="auto">
            <a:xfrm flipH="1">
              <a:off x="54" y="208"/>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87" name="Line 44"/>
            <p:cNvSpPr>
              <a:spLocks noChangeShapeType="1"/>
            </p:cNvSpPr>
            <p:nvPr/>
          </p:nvSpPr>
          <p:spPr bwMode="auto">
            <a:xfrm flipV="1">
              <a:off x="165" y="127"/>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88" name="Line 45"/>
            <p:cNvSpPr>
              <a:spLocks noChangeShapeType="1"/>
            </p:cNvSpPr>
            <p:nvPr/>
          </p:nvSpPr>
          <p:spPr bwMode="auto">
            <a:xfrm flipV="1">
              <a:off x="165" y="42"/>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89" name="Line 46"/>
            <p:cNvSpPr>
              <a:spLocks noChangeShapeType="1"/>
            </p:cNvSpPr>
            <p:nvPr/>
          </p:nvSpPr>
          <p:spPr bwMode="auto">
            <a:xfrm flipV="1">
              <a:off x="165" y="212"/>
              <a:ext cx="0" cy="26"/>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grpSp>
      <p:sp>
        <p:nvSpPr>
          <p:cNvPr id="94" name="Right Brace 93"/>
          <p:cNvSpPr/>
          <p:nvPr/>
        </p:nvSpPr>
        <p:spPr>
          <a:xfrm rot="5400000">
            <a:off x="8007369" y="1298854"/>
            <a:ext cx="328815" cy="6988022"/>
          </a:xfrm>
          <a:prstGeom prst="rightBrace">
            <a:avLst>
              <a:gd name="adj1" fmla="val 146892"/>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99" name="Freeform 50"/>
          <p:cNvSpPr>
            <a:spLocks/>
          </p:cNvSpPr>
          <p:nvPr/>
        </p:nvSpPr>
        <p:spPr bwMode="auto">
          <a:xfrm>
            <a:off x="7691545" y="5268347"/>
            <a:ext cx="857132" cy="57478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00" name="Freeform 50"/>
          <p:cNvSpPr>
            <a:spLocks/>
          </p:cNvSpPr>
          <p:nvPr/>
        </p:nvSpPr>
        <p:spPr bwMode="auto">
          <a:xfrm flipH="1">
            <a:off x="8171777" y="5438817"/>
            <a:ext cx="602260" cy="403869"/>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bg1"/>
          </a:solidFill>
          <a:ln w="19050" cap="flat">
            <a:solidFill>
              <a:schemeClr val="accent1"/>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grpSp>
        <p:nvGrpSpPr>
          <p:cNvPr id="110" name="Group 109"/>
          <p:cNvGrpSpPr/>
          <p:nvPr/>
        </p:nvGrpSpPr>
        <p:grpSpPr>
          <a:xfrm>
            <a:off x="10516424" y="2467072"/>
            <a:ext cx="655882" cy="866020"/>
            <a:chOff x="10669874" y="2515906"/>
            <a:chExt cx="669129" cy="883510"/>
          </a:xfrm>
        </p:grpSpPr>
        <p:sp>
          <p:nvSpPr>
            <p:cNvPr id="105" name="Freeform 54"/>
            <p:cNvSpPr>
              <a:spLocks noEditPoints="1"/>
            </p:cNvSpPr>
            <p:nvPr/>
          </p:nvSpPr>
          <p:spPr bwMode="auto">
            <a:xfrm>
              <a:off x="10669874" y="2515906"/>
              <a:ext cx="669129" cy="883510"/>
            </a:xfrm>
            <a:custGeom>
              <a:avLst/>
              <a:gdLst>
                <a:gd name="T0" fmla="*/ 206 w 206"/>
                <a:gd name="T1" fmla="*/ 68 h 272"/>
                <a:gd name="T2" fmla="*/ 137 w 206"/>
                <a:gd name="T3" fmla="*/ 0 h 272"/>
                <a:gd name="T4" fmla="*/ 0 w 206"/>
                <a:gd name="T5" fmla="*/ 0 h 272"/>
                <a:gd name="T6" fmla="*/ 0 w 206"/>
                <a:gd name="T7" fmla="*/ 272 h 272"/>
                <a:gd name="T8" fmla="*/ 206 w 206"/>
                <a:gd name="T9" fmla="*/ 272 h 272"/>
                <a:gd name="T10" fmla="*/ 206 w 206"/>
                <a:gd name="T11" fmla="*/ 68 h 272"/>
                <a:gd name="T12" fmla="*/ 137 w 206"/>
                <a:gd name="T13" fmla="*/ 23 h 272"/>
                <a:gd name="T14" fmla="*/ 182 w 206"/>
                <a:gd name="T15" fmla="*/ 68 h 272"/>
                <a:gd name="T16" fmla="*/ 137 w 206"/>
                <a:gd name="T17" fmla="*/ 68 h 272"/>
                <a:gd name="T18" fmla="*/ 137 w 206"/>
                <a:gd name="T19" fmla="*/ 23 h 272"/>
                <a:gd name="T20" fmla="*/ 17 w 206"/>
                <a:gd name="T21" fmla="*/ 255 h 272"/>
                <a:gd name="T22" fmla="*/ 17 w 206"/>
                <a:gd name="T23" fmla="*/ 17 h 272"/>
                <a:gd name="T24" fmla="*/ 120 w 206"/>
                <a:gd name="T25" fmla="*/ 17 h 272"/>
                <a:gd name="T26" fmla="*/ 120 w 206"/>
                <a:gd name="T27" fmla="*/ 85 h 272"/>
                <a:gd name="T28" fmla="*/ 189 w 206"/>
                <a:gd name="T29" fmla="*/ 85 h 272"/>
                <a:gd name="T30" fmla="*/ 189 w 206"/>
                <a:gd name="T31" fmla="*/ 255 h 272"/>
                <a:gd name="T32" fmla="*/ 17 w 206"/>
                <a:gd name="T33" fmla="*/ 255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272">
                  <a:moveTo>
                    <a:pt x="206" y="68"/>
                  </a:moveTo>
                  <a:lnTo>
                    <a:pt x="137" y="0"/>
                  </a:lnTo>
                  <a:lnTo>
                    <a:pt x="0" y="0"/>
                  </a:lnTo>
                  <a:lnTo>
                    <a:pt x="0" y="272"/>
                  </a:lnTo>
                  <a:lnTo>
                    <a:pt x="206" y="272"/>
                  </a:lnTo>
                  <a:lnTo>
                    <a:pt x="206" y="68"/>
                  </a:lnTo>
                  <a:close/>
                  <a:moveTo>
                    <a:pt x="137" y="23"/>
                  </a:moveTo>
                  <a:lnTo>
                    <a:pt x="182" y="68"/>
                  </a:lnTo>
                  <a:lnTo>
                    <a:pt x="137" y="68"/>
                  </a:lnTo>
                  <a:lnTo>
                    <a:pt x="137" y="23"/>
                  </a:lnTo>
                  <a:close/>
                  <a:moveTo>
                    <a:pt x="17" y="255"/>
                  </a:moveTo>
                  <a:lnTo>
                    <a:pt x="17" y="17"/>
                  </a:lnTo>
                  <a:lnTo>
                    <a:pt x="120" y="17"/>
                  </a:lnTo>
                  <a:lnTo>
                    <a:pt x="120" y="85"/>
                  </a:lnTo>
                  <a:lnTo>
                    <a:pt x="189" y="85"/>
                  </a:lnTo>
                  <a:lnTo>
                    <a:pt x="189" y="255"/>
                  </a:lnTo>
                  <a:lnTo>
                    <a:pt x="17" y="255"/>
                  </a:lnTo>
                  <a:close/>
                </a:path>
              </a:pathLst>
            </a:custGeom>
            <a:solidFill>
              <a:schemeClr val="accent1"/>
            </a:solidFill>
            <a:ln w="28575">
              <a:solidFill>
                <a:schemeClr val="bg1"/>
              </a:solidFill>
              <a:miter lim="800000"/>
            </a:ln>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nvGrpSpPr>
            <p:cNvPr id="109" name="Group 108"/>
            <p:cNvGrpSpPr/>
            <p:nvPr/>
          </p:nvGrpSpPr>
          <p:grpSpPr>
            <a:xfrm>
              <a:off x="10902006" y="2829852"/>
              <a:ext cx="207305" cy="365835"/>
              <a:chOff x="10949140" y="2845563"/>
              <a:chExt cx="207305" cy="365835"/>
            </a:xfrm>
          </p:grpSpPr>
          <p:sp>
            <p:nvSpPr>
              <p:cNvPr id="106" name="Right Brace 105"/>
              <p:cNvSpPr/>
              <p:nvPr/>
            </p:nvSpPr>
            <p:spPr>
              <a:xfrm>
                <a:off x="11094253" y="2845563"/>
                <a:ext cx="62192" cy="365835"/>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08" name="Right Brace 107"/>
              <p:cNvSpPr/>
              <p:nvPr/>
            </p:nvSpPr>
            <p:spPr>
              <a:xfrm flipH="1">
                <a:off x="10949140" y="2845563"/>
                <a:ext cx="62192" cy="365835"/>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grpSp>
      </p:grpSp>
      <p:sp>
        <p:nvSpPr>
          <p:cNvPr id="72" name="TextBox 71">
            <a:extLst>
              <a:ext uri="{FF2B5EF4-FFF2-40B4-BE49-F238E27FC236}">
                <a16:creationId xmlns:a16="http://schemas.microsoft.com/office/drawing/2014/main" id="{FD82D69E-B73B-4B7D-B1A5-A3E895CAB4A1}"/>
              </a:ext>
            </a:extLst>
          </p:cNvPr>
          <p:cNvSpPr txBox="1"/>
          <p:nvPr/>
        </p:nvSpPr>
        <p:spPr>
          <a:xfrm>
            <a:off x="9992620" y="3794455"/>
            <a:ext cx="1703491" cy="621926"/>
          </a:xfrm>
          <a:prstGeom prst="rect">
            <a:avLst/>
          </a:prstGeom>
          <a:noFill/>
        </p:spPr>
        <p:txBody>
          <a:bodyPr wrap="none" lIns="179234" tIns="143387" rIns="179234" bIns="143387" rtlCol="0">
            <a:spAutoFit/>
          </a:bodyPr>
          <a:lstStyle/>
          <a:p>
            <a:pPr defTabSz="896042">
              <a:lnSpc>
                <a:spcPct val="90000"/>
              </a:lnSpc>
              <a:spcAft>
                <a:spcPts val="588"/>
              </a:spcAft>
              <a:defRPr/>
            </a:pPr>
            <a:r>
              <a:rPr lang="en-US" sz="2353" kern="0" dirty="0">
                <a:gradFill>
                  <a:gsLst>
                    <a:gs pos="9735">
                      <a:srgbClr val="353535"/>
                    </a:gs>
                    <a:gs pos="23000">
                      <a:srgbClr val="353535"/>
                    </a:gs>
                  </a:gsLst>
                  <a:lin ang="5400000" scaled="0"/>
                </a:gradFill>
                <a:latin typeface="Segoe UI"/>
              </a:rPr>
              <a:t>Serverless</a:t>
            </a:r>
          </a:p>
        </p:txBody>
      </p:sp>
      <p:grpSp>
        <p:nvGrpSpPr>
          <p:cNvPr id="133" name="Group 132">
            <a:extLst>
              <a:ext uri="{FF2B5EF4-FFF2-40B4-BE49-F238E27FC236}">
                <a16:creationId xmlns:a16="http://schemas.microsoft.com/office/drawing/2014/main" id="{6B704637-FF72-4B1A-A1C6-A58633B71170}"/>
              </a:ext>
            </a:extLst>
          </p:cNvPr>
          <p:cNvGrpSpPr/>
          <p:nvPr/>
        </p:nvGrpSpPr>
        <p:grpSpPr>
          <a:xfrm>
            <a:off x="8625343" y="6492875"/>
            <a:ext cx="3515858" cy="307778"/>
            <a:chOff x="6487733" y="5073389"/>
            <a:chExt cx="3515858" cy="307778"/>
          </a:xfrm>
        </p:grpSpPr>
        <p:grpSp>
          <p:nvGrpSpPr>
            <p:cNvPr id="134" name="Group 133">
              <a:extLst>
                <a:ext uri="{FF2B5EF4-FFF2-40B4-BE49-F238E27FC236}">
                  <a16:creationId xmlns:a16="http://schemas.microsoft.com/office/drawing/2014/main" id="{603AA2D6-6270-4FEE-9848-7759FBA6E063}"/>
                </a:ext>
              </a:extLst>
            </p:cNvPr>
            <p:cNvGrpSpPr/>
            <p:nvPr/>
          </p:nvGrpSpPr>
          <p:grpSpPr>
            <a:xfrm>
              <a:off x="6487733" y="5073390"/>
              <a:ext cx="1678332" cy="307777"/>
              <a:chOff x="6487733" y="5073390"/>
              <a:chExt cx="1678332" cy="307777"/>
            </a:xfrm>
          </p:grpSpPr>
          <p:pic>
            <p:nvPicPr>
              <p:cNvPr id="139" name="Graphic 138">
                <a:extLst>
                  <a:ext uri="{FF2B5EF4-FFF2-40B4-BE49-F238E27FC236}">
                    <a16:creationId xmlns:a16="http://schemas.microsoft.com/office/drawing/2014/main" id="{93375AC4-DCAC-42CE-A8CC-5E7796D32B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17797" y="5108265"/>
                <a:ext cx="237066" cy="238026"/>
              </a:xfrm>
              <a:prstGeom prst="rect">
                <a:avLst/>
              </a:prstGeom>
            </p:spPr>
          </p:pic>
          <p:pic>
            <p:nvPicPr>
              <p:cNvPr id="140" name="Graphic 139">
                <a:extLst>
                  <a:ext uri="{FF2B5EF4-FFF2-40B4-BE49-F238E27FC236}">
                    <a16:creationId xmlns:a16="http://schemas.microsoft.com/office/drawing/2014/main" id="{BF1EFB92-ED79-41C0-9CAE-0C6262EC5E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7733" y="5108265"/>
                <a:ext cx="237066" cy="238026"/>
              </a:xfrm>
              <a:prstGeom prst="rect">
                <a:avLst/>
              </a:prstGeom>
            </p:spPr>
          </p:pic>
          <p:sp>
            <p:nvSpPr>
              <p:cNvPr id="141" name="Rectangle 140">
                <a:extLst>
                  <a:ext uri="{FF2B5EF4-FFF2-40B4-BE49-F238E27FC236}">
                    <a16:creationId xmlns:a16="http://schemas.microsoft.com/office/drawing/2014/main" id="{6FC95572-73DB-4119-B725-402BAF506856}"/>
                  </a:ext>
                </a:extLst>
              </p:cNvPr>
              <p:cNvSpPr/>
              <p:nvPr/>
            </p:nvSpPr>
            <p:spPr>
              <a:xfrm>
                <a:off x="7054863" y="5073390"/>
                <a:ext cx="1111202" cy="307777"/>
              </a:xfrm>
              <a:prstGeom prst="rect">
                <a:avLst/>
              </a:prstGeom>
            </p:spPr>
            <p:txBody>
              <a:bodyPr wrap="none">
                <a:spAutoFit/>
              </a:bodyPr>
              <a:lstStyle/>
              <a:p>
                <a:r>
                  <a:rPr lang="en-US" sz="1400" dirty="0"/>
                  <a:t>@</a:t>
                </a:r>
                <a:r>
                  <a:rPr lang="en-US" sz="1400" dirty="0" err="1"/>
                  <a:t>janegilring</a:t>
                </a:r>
                <a:endParaRPr lang="nb-NO" sz="1400" dirty="0"/>
              </a:p>
            </p:txBody>
          </p:sp>
        </p:grpSp>
        <p:grpSp>
          <p:nvGrpSpPr>
            <p:cNvPr id="135" name="Group 134">
              <a:extLst>
                <a:ext uri="{FF2B5EF4-FFF2-40B4-BE49-F238E27FC236}">
                  <a16:creationId xmlns:a16="http://schemas.microsoft.com/office/drawing/2014/main" id="{18E1F1EA-C23D-4540-9180-11A3A852AA05}"/>
                </a:ext>
              </a:extLst>
            </p:cNvPr>
            <p:cNvGrpSpPr/>
            <p:nvPr/>
          </p:nvGrpSpPr>
          <p:grpSpPr>
            <a:xfrm>
              <a:off x="8280247" y="5073389"/>
              <a:ext cx="1723344" cy="307777"/>
              <a:chOff x="6487733" y="5073390"/>
              <a:chExt cx="1723344" cy="307777"/>
            </a:xfrm>
          </p:grpSpPr>
          <p:pic>
            <p:nvPicPr>
              <p:cNvPr id="136" name="Graphic 135">
                <a:extLst>
                  <a:ext uri="{FF2B5EF4-FFF2-40B4-BE49-F238E27FC236}">
                    <a16:creationId xmlns:a16="http://schemas.microsoft.com/office/drawing/2014/main" id="{F7EE9AEC-6E48-4D5B-998B-D418068C26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17797" y="5108265"/>
                <a:ext cx="237066" cy="238026"/>
              </a:xfrm>
              <a:prstGeom prst="rect">
                <a:avLst/>
              </a:prstGeom>
            </p:spPr>
          </p:pic>
          <p:pic>
            <p:nvPicPr>
              <p:cNvPr id="137" name="Graphic 136">
                <a:extLst>
                  <a:ext uri="{FF2B5EF4-FFF2-40B4-BE49-F238E27FC236}">
                    <a16:creationId xmlns:a16="http://schemas.microsoft.com/office/drawing/2014/main" id="{A16289CC-7DD6-4BB8-9BC9-EC958650A95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7733" y="5108265"/>
                <a:ext cx="237066" cy="238026"/>
              </a:xfrm>
              <a:prstGeom prst="rect">
                <a:avLst/>
              </a:prstGeom>
            </p:spPr>
          </p:pic>
          <p:sp>
            <p:nvSpPr>
              <p:cNvPr id="138" name="Rectangle 137">
                <a:extLst>
                  <a:ext uri="{FF2B5EF4-FFF2-40B4-BE49-F238E27FC236}">
                    <a16:creationId xmlns:a16="http://schemas.microsoft.com/office/drawing/2014/main" id="{21A7989F-4E49-4317-A9F6-C731F69E9F3E}"/>
                  </a:ext>
                </a:extLst>
              </p:cNvPr>
              <p:cNvSpPr/>
              <p:nvPr/>
            </p:nvSpPr>
            <p:spPr>
              <a:xfrm>
                <a:off x="7054863" y="5073390"/>
                <a:ext cx="1156214" cy="307777"/>
              </a:xfrm>
              <a:prstGeom prst="rect">
                <a:avLst/>
              </a:prstGeom>
            </p:spPr>
            <p:txBody>
              <a:bodyPr wrap="none">
                <a:spAutoFit/>
              </a:bodyPr>
              <a:lstStyle/>
              <a:p>
                <a:r>
                  <a:rPr lang="en-US" sz="1400" dirty="0"/>
                  <a:t>@</a:t>
                </a:r>
                <a:r>
                  <a:rPr lang="en-US" sz="1400" dirty="0" err="1"/>
                  <a:t>anderseide</a:t>
                </a:r>
                <a:endParaRPr lang="nb-NO" sz="1400" dirty="0"/>
              </a:p>
            </p:txBody>
          </p:sp>
        </p:grpSp>
      </p:grpSp>
    </p:spTree>
    <p:extLst>
      <p:ext uri="{BB962C8B-B14F-4D97-AF65-F5344CB8AC3E}">
        <p14:creationId xmlns:p14="http://schemas.microsoft.com/office/powerpoint/2010/main" val="35408540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childTnLst>
                                </p:cTn>
                              </p:par>
                              <p:par>
                                <p:cTn id="13" presetID="10" presetClass="entr" presetSubtype="0" fill="hold" grpId="0" nodeType="withEffect">
                                  <p:stCondLst>
                                    <p:cond delay="10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42" presetClass="path" presetSubtype="0" decel="100000" fill="hold" grpId="1" nodeType="withEffect">
                                  <p:stCondLst>
                                    <p:cond delay="100"/>
                                  </p:stCondLst>
                                  <p:childTnLst>
                                    <p:animMotion origin="layout" path="M -1.21011E-6 2.17885E-7 L -1.21011E-6 0.04358 " pathEditMode="relative" rAng="0" ptsTypes="AA">
                                      <p:cBhvr>
                                        <p:cTn id="17" dur="500" spd="-100000" fill="hold"/>
                                        <p:tgtEl>
                                          <p:spTgt spid="27"/>
                                        </p:tgtEl>
                                        <p:attrNameLst>
                                          <p:attrName>ppt_x</p:attrName>
                                          <p:attrName>ppt_y</p:attrName>
                                        </p:attrNameLst>
                                      </p:cBhvr>
                                      <p:rCtr x="0" y="2179"/>
                                    </p:animMotion>
                                  </p:childTnLst>
                                </p:cTn>
                              </p:par>
                              <p:par>
                                <p:cTn id="18" presetID="10" presetClass="entr" presetSubtype="0" fill="hold" nodeType="with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fade">
                                      <p:cBhvr>
                                        <p:cTn id="20" dur="500"/>
                                        <p:tgtEl>
                                          <p:spTgt spid="56"/>
                                        </p:tgtEl>
                                      </p:cBhvr>
                                    </p:animEffect>
                                  </p:childTnLst>
                                </p:cTn>
                              </p:par>
                              <p:par>
                                <p:cTn id="21" presetID="42" presetClass="path" presetSubtype="0" decel="100000" fill="hold" nodeType="withEffect">
                                  <p:stCondLst>
                                    <p:cond delay="0"/>
                                  </p:stCondLst>
                                  <p:childTnLst>
                                    <p:animMotion origin="layout" path="M 3.55629E-6 4.87971E-6 L 3.55629E-6 -0.05448 " pathEditMode="relative" rAng="0" ptsTypes="AA">
                                      <p:cBhvr>
                                        <p:cTn id="22" dur="500" spd="-100000" fill="hold"/>
                                        <p:tgtEl>
                                          <p:spTgt spid="56"/>
                                        </p:tgtEl>
                                        <p:attrNameLst>
                                          <p:attrName>ppt_x</p:attrName>
                                          <p:attrName>ppt_y</p:attrName>
                                        </p:attrNameLst>
                                      </p:cBhvr>
                                      <p:rCtr x="0" y="-2724"/>
                                    </p:animMotion>
                                  </p:childTnLst>
                                </p:cTn>
                              </p:par>
                              <p:par>
                                <p:cTn id="23" presetID="53" presetClass="entr" presetSubtype="16" fill="hold" grpId="0" nodeType="withEffect">
                                  <p:stCondLst>
                                    <p:cond delay="200"/>
                                  </p:stCondLst>
                                  <p:childTnLst>
                                    <p:set>
                                      <p:cBhvr>
                                        <p:cTn id="24" dur="1" fill="hold">
                                          <p:stCondLst>
                                            <p:cond delay="0"/>
                                          </p:stCondLst>
                                        </p:cTn>
                                        <p:tgtEl>
                                          <p:spTgt spid="20"/>
                                        </p:tgtEl>
                                        <p:attrNameLst>
                                          <p:attrName>style.visibility</p:attrName>
                                        </p:attrNameLst>
                                      </p:cBhvr>
                                      <p:to>
                                        <p:strVal val="visible"/>
                                      </p:to>
                                    </p:set>
                                    <p:anim calcmode="lin" valueType="num">
                                      <p:cBhvr>
                                        <p:cTn id="25" dur="500" fill="hold"/>
                                        <p:tgtEl>
                                          <p:spTgt spid="20"/>
                                        </p:tgtEl>
                                        <p:attrNameLst>
                                          <p:attrName>ppt_w</p:attrName>
                                        </p:attrNameLst>
                                      </p:cBhvr>
                                      <p:tavLst>
                                        <p:tav tm="0">
                                          <p:val>
                                            <p:fltVal val="0"/>
                                          </p:val>
                                        </p:tav>
                                        <p:tav tm="100000">
                                          <p:val>
                                            <p:strVal val="#ppt_w"/>
                                          </p:val>
                                        </p:tav>
                                      </p:tavLst>
                                    </p:anim>
                                    <p:anim calcmode="lin" valueType="num">
                                      <p:cBhvr>
                                        <p:cTn id="26" dur="500" fill="hold"/>
                                        <p:tgtEl>
                                          <p:spTgt spid="20"/>
                                        </p:tgtEl>
                                        <p:attrNameLst>
                                          <p:attrName>ppt_h</p:attrName>
                                        </p:attrNameLst>
                                      </p:cBhvr>
                                      <p:tavLst>
                                        <p:tav tm="0">
                                          <p:val>
                                            <p:fltVal val="0"/>
                                          </p:val>
                                        </p:tav>
                                        <p:tav tm="100000">
                                          <p:val>
                                            <p:strVal val="#ppt_h"/>
                                          </p:val>
                                        </p:tav>
                                      </p:tavLst>
                                    </p:anim>
                                    <p:animEffect transition="in" filter="fade">
                                      <p:cBhvr>
                                        <p:cTn id="27" dur="500"/>
                                        <p:tgtEl>
                                          <p:spTgt spid="20"/>
                                        </p:tgtEl>
                                      </p:cBhvr>
                                    </p:animEffect>
                                  </p:childTnLst>
                                </p:cTn>
                              </p:par>
                              <p:par>
                                <p:cTn id="28" presetID="10" presetClass="entr" presetSubtype="0" fill="hold" grpId="0" nodeType="withEffect">
                                  <p:stCondLst>
                                    <p:cond delay="30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42" presetClass="path" presetSubtype="0" decel="100000" fill="hold" grpId="1" nodeType="withEffect">
                                  <p:stCondLst>
                                    <p:cond delay="300"/>
                                  </p:stCondLst>
                                  <p:childTnLst>
                                    <p:animMotion origin="layout" path="M -1.21011E-6 2.17885E-7 L -1.21011E-6 0.04358 " pathEditMode="relative" rAng="0" ptsTypes="AA">
                                      <p:cBhvr>
                                        <p:cTn id="32" dur="500" spd="-100000" fill="hold"/>
                                        <p:tgtEl>
                                          <p:spTgt spid="28"/>
                                        </p:tgtEl>
                                        <p:attrNameLst>
                                          <p:attrName>ppt_x</p:attrName>
                                          <p:attrName>ppt_y</p:attrName>
                                        </p:attrNameLst>
                                      </p:cBhvr>
                                      <p:rCtr x="0" y="2179"/>
                                    </p:animMotion>
                                  </p:childTnLst>
                                </p:cTn>
                              </p:par>
                              <p:par>
                                <p:cTn id="33" presetID="10" presetClass="entr" presetSubtype="0" fill="hold" nodeType="withEffect">
                                  <p:stCondLst>
                                    <p:cond delay="200"/>
                                  </p:stCondLst>
                                  <p:childTnLst>
                                    <p:set>
                                      <p:cBhvr>
                                        <p:cTn id="34" dur="1" fill="hold">
                                          <p:stCondLst>
                                            <p:cond delay="0"/>
                                          </p:stCondLst>
                                        </p:cTn>
                                        <p:tgtEl>
                                          <p:spTgt spid="73"/>
                                        </p:tgtEl>
                                        <p:attrNameLst>
                                          <p:attrName>style.visibility</p:attrName>
                                        </p:attrNameLst>
                                      </p:cBhvr>
                                      <p:to>
                                        <p:strVal val="visible"/>
                                      </p:to>
                                    </p:set>
                                    <p:animEffect transition="in" filter="fade">
                                      <p:cBhvr>
                                        <p:cTn id="35" dur="500"/>
                                        <p:tgtEl>
                                          <p:spTgt spid="73"/>
                                        </p:tgtEl>
                                      </p:cBhvr>
                                    </p:animEffect>
                                  </p:childTnLst>
                                </p:cTn>
                              </p:par>
                              <p:par>
                                <p:cTn id="36" presetID="42" presetClass="path" presetSubtype="0" decel="100000" fill="hold" nodeType="withEffect">
                                  <p:stCondLst>
                                    <p:cond delay="200"/>
                                  </p:stCondLst>
                                  <p:childTnLst>
                                    <p:animMotion origin="layout" path="M 3.55629E-6 4.87971E-6 L 3.55629E-6 -0.05448 " pathEditMode="relative" rAng="0" ptsTypes="AA">
                                      <p:cBhvr>
                                        <p:cTn id="37" dur="500" spd="-100000" fill="hold"/>
                                        <p:tgtEl>
                                          <p:spTgt spid="73"/>
                                        </p:tgtEl>
                                        <p:attrNameLst>
                                          <p:attrName>ppt_x</p:attrName>
                                          <p:attrName>ppt_y</p:attrName>
                                        </p:attrNameLst>
                                      </p:cBhvr>
                                      <p:rCtr x="0" y="-2724"/>
                                    </p:animMotion>
                                  </p:childTnLst>
                                </p:cTn>
                              </p:par>
                              <p:par>
                                <p:cTn id="38" presetID="53" presetClass="entr" presetSubtype="16" fill="hold" grpId="0" nodeType="withEffect">
                                  <p:stCondLst>
                                    <p:cond delay="400"/>
                                  </p:stCondLst>
                                  <p:childTnLst>
                                    <p:set>
                                      <p:cBhvr>
                                        <p:cTn id="39" dur="1" fill="hold">
                                          <p:stCondLst>
                                            <p:cond delay="0"/>
                                          </p:stCondLst>
                                        </p:cTn>
                                        <p:tgtEl>
                                          <p:spTgt spid="21"/>
                                        </p:tgtEl>
                                        <p:attrNameLst>
                                          <p:attrName>style.visibility</p:attrName>
                                        </p:attrNameLst>
                                      </p:cBhvr>
                                      <p:to>
                                        <p:strVal val="visible"/>
                                      </p:to>
                                    </p:set>
                                    <p:anim calcmode="lin" valueType="num">
                                      <p:cBhvr>
                                        <p:cTn id="40" dur="500" fill="hold"/>
                                        <p:tgtEl>
                                          <p:spTgt spid="21"/>
                                        </p:tgtEl>
                                        <p:attrNameLst>
                                          <p:attrName>ppt_w</p:attrName>
                                        </p:attrNameLst>
                                      </p:cBhvr>
                                      <p:tavLst>
                                        <p:tav tm="0">
                                          <p:val>
                                            <p:fltVal val="0"/>
                                          </p:val>
                                        </p:tav>
                                        <p:tav tm="100000">
                                          <p:val>
                                            <p:strVal val="#ppt_w"/>
                                          </p:val>
                                        </p:tav>
                                      </p:tavLst>
                                    </p:anim>
                                    <p:anim calcmode="lin" valueType="num">
                                      <p:cBhvr>
                                        <p:cTn id="41" dur="500" fill="hold"/>
                                        <p:tgtEl>
                                          <p:spTgt spid="21"/>
                                        </p:tgtEl>
                                        <p:attrNameLst>
                                          <p:attrName>ppt_h</p:attrName>
                                        </p:attrNameLst>
                                      </p:cBhvr>
                                      <p:tavLst>
                                        <p:tav tm="0">
                                          <p:val>
                                            <p:fltVal val="0"/>
                                          </p:val>
                                        </p:tav>
                                        <p:tav tm="100000">
                                          <p:val>
                                            <p:strVal val="#ppt_h"/>
                                          </p:val>
                                        </p:tav>
                                      </p:tavLst>
                                    </p:anim>
                                    <p:animEffect transition="in" filter="fade">
                                      <p:cBhvr>
                                        <p:cTn id="42" dur="500"/>
                                        <p:tgtEl>
                                          <p:spTgt spid="21"/>
                                        </p:tgtEl>
                                      </p:cBhvr>
                                    </p:animEffect>
                                  </p:childTnLst>
                                </p:cTn>
                              </p:par>
                              <p:par>
                                <p:cTn id="43" presetID="10" presetClass="entr" presetSubtype="0" fill="hold" grpId="0" nodeType="withEffect">
                                  <p:stCondLst>
                                    <p:cond delay="50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42" presetClass="path" presetSubtype="0" decel="100000" fill="hold" grpId="1" nodeType="withEffect">
                                  <p:stCondLst>
                                    <p:cond delay="500"/>
                                  </p:stCondLst>
                                  <p:childTnLst>
                                    <p:animMotion origin="layout" path="M -1.21011E-6 2.17885E-7 L -1.21011E-6 0.04358 " pathEditMode="relative" rAng="0" ptsTypes="AA">
                                      <p:cBhvr>
                                        <p:cTn id="47" dur="500" spd="-100000" fill="hold"/>
                                        <p:tgtEl>
                                          <p:spTgt spid="29"/>
                                        </p:tgtEl>
                                        <p:attrNameLst>
                                          <p:attrName>ppt_x</p:attrName>
                                          <p:attrName>ppt_y</p:attrName>
                                        </p:attrNameLst>
                                      </p:cBhvr>
                                      <p:rCtr x="0" y="2179"/>
                                    </p:animMotion>
                                  </p:childTnLst>
                                </p:cTn>
                              </p:par>
                              <p:par>
                                <p:cTn id="48" presetID="10" presetClass="entr" presetSubtype="0" fill="hold" nodeType="withEffect">
                                  <p:stCondLst>
                                    <p:cond delay="400"/>
                                  </p:stCondLst>
                                  <p:childTnLst>
                                    <p:set>
                                      <p:cBhvr>
                                        <p:cTn id="49" dur="1" fill="hold">
                                          <p:stCondLst>
                                            <p:cond delay="0"/>
                                          </p:stCondLst>
                                        </p:cTn>
                                        <p:tgtEl>
                                          <p:spTgt spid="58"/>
                                        </p:tgtEl>
                                        <p:attrNameLst>
                                          <p:attrName>style.visibility</p:attrName>
                                        </p:attrNameLst>
                                      </p:cBhvr>
                                      <p:to>
                                        <p:strVal val="visible"/>
                                      </p:to>
                                    </p:set>
                                    <p:animEffect transition="in" filter="fade">
                                      <p:cBhvr>
                                        <p:cTn id="50" dur="500"/>
                                        <p:tgtEl>
                                          <p:spTgt spid="58"/>
                                        </p:tgtEl>
                                      </p:cBhvr>
                                    </p:animEffect>
                                  </p:childTnLst>
                                </p:cTn>
                              </p:par>
                              <p:par>
                                <p:cTn id="51" presetID="42" presetClass="path" presetSubtype="0" decel="100000" fill="hold" nodeType="withEffect">
                                  <p:stCondLst>
                                    <p:cond delay="400"/>
                                  </p:stCondLst>
                                  <p:childTnLst>
                                    <p:animMotion origin="layout" path="M 3.55629E-6 4.87971E-6 L 3.55629E-6 -0.05448 " pathEditMode="relative" rAng="0" ptsTypes="AA">
                                      <p:cBhvr>
                                        <p:cTn id="52" dur="500" spd="-100000" fill="hold"/>
                                        <p:tgtEl>
                                          <p:spTgt spid="58"/>
                                        </p:tgtEl>
                                        <p:attrNameLst>
                                          <p:attrName>ppt_x</p:attrName>
                                          <p:attrName>ppt_y</p:attrName>
                                        </p:attrNameLst>
                                      </p:cBhvr>
                                      <p:rCtr x="0" y="-2724"/>
                                    </p:animMotion>
                                  </p:childTnLst>
                                </p:cTn>
                              </p:par>
                              <p:par>
                                <p:cTn id="53" presetID="53" presetClass="entr" presetSubtype="16" fill="hold" grpId="0" nodeType="withEffect">
                                  <p:stCondLst>
                                    <p:cond delay="800"/>
                                  </p:stCondLst>
                                  <p:childTnLst>
                                    <p:set>
                                      <p:cBhvr>
                                        <p:cTn id="54" dur="1" fill="hold">
                                          <p:stCondLst>
                                            <p:cond delay="0"/>
                                          </p:stCondLst>
                                        </p:cTn>
                                        <p:tgtEl>
                                          <p:spTgt spid="22"/>
                                        </p:tgtEl>
                                        <p:attrNameLst>
                                          <p:attrName>style.visibility</p:attrName>
                                        </p:attrNameLst>
                                      </p:cBhvr>
                                      <p:to>
                                        <p:strVal val="visible"/>
                                      </p:to>
                                    </p:set>
                                    <p:anim calcmode="lin" valueType="num">
                                      <p:cBhvr>
                                        <p:cTn id="55" dur="500" fill="hold"/>
                                        <p:tgtEl>
                                          <p:spTgt spid="22"/>
                                        </p:tgtEl>
                                        <p:attrNameLst>
                                          <p:attrName>ppt_w</p:attrName>
                                        </p:attrNameLst>
                                      </p:cBhvr>
                                      <p:tavLst>
                                        <p:tav tm="0">
                                          <p:val>
                                            <p:fltVal val="0"/>
                                          </p:val>
                                        </p:tav>
                                        <p:tav tm="100000">
                                          <p:val>
                                            <p:strVal val="#ppt_w"/>
                                          </p:val>
                                        </p:tav>
                                      </p:tavLst>
                                    </p:anim>
                                    <p:anim calcmode="lin" valueType="num">
                                      <p:cBhvr>
                                        <p:cTn id="56" dur="500" fill="hold"/>
                                        <p:tgtEl>
                                          <p:spTgt spid="22"/>
                                        </p:tgtEl>
                                        <p:attrNameLst>
                                          <p:attrName>ppt_h</p:attrName>
                                        </p:attrNameLst>
                                      </p:cBhvr>
                                      <p:tavLst>
                                        <p:tav tm="0">
                                          <p:val>
                                            <p:fltVal val="0"/>
                                          </p:val>
                                        </p:tav>
                                        <p:tav tm="100000">
                                          <p:val>
                                            <p:strVal val="#ppt_h"/>
                                          </p:val>
                                        </p:tav>
                                      </p:tavLst>
                                    </p:anim>
                                    <p:animEffect transition="in" filter="fade">
                                      <p:cBhvr>
                                        <p:cTn id="57" dur="500"/>
                                        <p:tgtEl>
                                          <p:spTgt spid="22"/>
                                        </p:tgtEl>
                                      </p:cBhvr>
                                    </p:animEffect>
                                  </p:childTnLst>
                                </p:cTn>
                              </p:par>
                              <p:par>
                                <p:cTn id="58" presetID="10" presetClass="entr" presetSubtype="0" fill="hold" nodeType="withEffect">
                                  <p:stCondLst>
                                    <p:cond delay="800"/>
                                  </p:stCondLst>
                                  <p:childTnLst>
                                    <p:set>
                                      <p:cBhvr>
                                        <p:cTn id="59" dur="1" fill="hold">
                                          <p:stCondLst>
                                            <p:cond delay="0"/>
                                          </p:stCondLst>
                                        </p:cTn>
                                        <p:tgtEl>
                                          <p:spTgt spid="110"/>
                                        </p:tgtEl>
                                        <p:attrNameLst>
                                          <p:attrName>style.visibility</p:attrName>
                                        </p:attrNameLst>
                                      </p:cBhvr>
                                      <p:to>
                                        <p:strVal val="visible"/>
                                      </p:to>
                                    </p:set>
                                    <p:animEffect transition="in" filter="fade">
                                      <p:cBhvr>
                                        <p:cTn id="60" dur="500"/>
                                        <p:tgtEl>
                                          <p:spTgt spid="110"/>
                                        </p:tgtEl>
                                      </p:cBhvr>
                                    </p:animEffect>
                                  </p:childTnLst>
                                </p:cTn>
                              </p:par>
                              <p:par>
                                <p:cTn id="61" presetID="42" presetClass="path" presetSubtype="0" decel="100000" fill="hold" nodeType="withEffect">
                                  <p:stCondLst>
                                    <p:cond delay="800"/>
                                  </p:stCondLst>
                                  <p:childTnLst>
                                    <p:animMotion origin="layout" path="M 3.55629E-6 4.87971E-6 L 3.55629E-6 -0.05448 " pathEditMode="relative" rAng="0" ptsTypes="AA">
                                      <p:cBhvr>
                                        <p:cTn id="62" dur="500" spd="-100000" fill="hold"/>
                                        <p:tgtEl>
                                          <p:spTgt spid="110"/>
                                        </p:tgtEl>
                                        <p:attrNameLst>
                                          <p:attrName>ppt_x</p:attrName>
                                          <p:attrName>ppt_y</p:attrName>
                                        </p:attrNameLst>
                                      </p:cBhvr>
                                      <p:rCtr x="0" y="-2724"/>
                                    </p:animMotion>
                                  </p:childTnLst>
                                </p:cTn>
                              </p:par>
                            </p:childTnLst>
                          </p:cTn>
                        </p:par>
                        <p:par>
                          <p:cTn id="63" fill="hold">
                            <p:stCondLst>
                              <p:cond delay="1300"/>
                            </p:stCondLst>
                            <p:childTnLst>
                              <p:par>
                                <p:cTn id="64" presetID="16" presetClass="entr" presetSubtype="21" fill="hold" grpId="0" nodeType="afterEffect">
                                  <p:stCondLst>
                                    <p:cond delay="0"/>
                                  </p:stCondLst>
                                  <p:childTnLst>
                                    <p:set>
                                      <p:cBhvr>
                                        <p:cTn id="65" dur="1" fill="hold">
                                          <p:stCondLst>
                                            <p:cond delay="0"/>
                                          </p:stCondLst>
                                        </p:cTn>
                                        <p:tgtEl>
                                          <p:spTgt spid="94"/>
                                        </p:tgtEl>
                                        <p:attrNameLst>
                                          <p:attrName>style.visibility</p:attrName>
                                        </p:attrNameLst>
                                      </p:cBhvr>
                                      <p:to>
                                        <p:strVal val="visible"/>
                                      </p:to>
                                    </p:set>
                                    <p:animEffect transition="in" filter="barn(inVertical)">
                                      <p:cBhvr>
                                        <p:cTn id="66" dur="750"/>
                                        <p:tgtEl>
                                          <p:spTgt spid="94"/>
                                        </p:tgtEl>
                                      </p:cBhvr>
                                    </p:animEffect>
                                  </p:childTnLst>
                                </p:cTn>
                              </p:par>
                              <p:par>
                                <p:cTn id="67" presetID="10" presetClass="entr" presetSubtype="0" fill="hold" grpId="0" nodeType="withEffect">
                                  <p:stCondLst>
                                    <p:cond delay="350"/>
                                  </p:stCondLst>
                                  <p:childTnLst>
                                    <p:set>
                                      <p:cBhvr>
                                        <p:cTn id="68" dur="1" fill="hold">
                                          <p:stCondLst>
                                            <p:cond delay="0"/>
                                          </p:stCondLst>
                                        </p:cTn>
                                        <p:tgtEl>
                                          <p:spTgt spid="99"/>
                                        </p:tgtEl>
                                        <p:attrNameLst>
                                          <p:attrName>style.visibility</p:attrName>
                                        </p:attrNameLst>
                                      </p:cBhvr>
                                      <p:to>
                                        <p:strVal val="visible"/>
                                      </p:to>
                                    </p:set>
                                    <p:animEffect transition="in" filter="fade">
                                      <p:cBhvr>
                                        <p:cTn id="69" dur="500"/>
                                        <p:tgtEl>
                                          <p:spTgt spid="99"/>
                                        </p:tgtEl>
                                      </p:cBhvr>
                                    </p:animEffect>
                                  </p:childTnLst>
                                </p:cTn>
                              </p:par>
                              <p:par>
                                <p:cTn id="70" presetID="42" presetClass="path" presetSubtype="0" decel="100000" fill="hold" grpId="1" nodeType="withEffect">
                                  <p:stCondLst>
                                    <p:cond delay="350"/>
                                  </p:stCondLst>
                                  <p:childTnLst>
                                    <p:animMotion origin="layout" path="M -7.42915E-7 5.85565E-7 L -0.03676 5.85565E-7 " pathEditMode="relative" rAng="0" ptsTypes="AA">
                                      <p:cBhvr>
                                        <p:cTn id="71" dur="500" spd="-100000" fill="hold"/>
                                        <p:tgtEl>
                                          <p:spTgt spid="99"/>
                                        </p:tgtEl>
                                        <p:attrNameLst>
                                          <p:attrName>ppt_x</p:attrName>
                                          <p:attrName>ppt_y</p:attrName>
                                        </p:attrNameLst>
                                      </p:cBhvr>
                                      <p:rCtr x="-1838" y="0"/>
                                    </p:animMotion>
                                  </p:childTnLst>
                                </p:cTn>
                              </p:par>
                              <p:par>
                                <p:cTn id="72" presetID="10" presetClass="entr" presetSubtype="0" fill="hold" grpId="0" nodeType="withEffect">
                                  <p:stCondLst>
                                    <p:cond delay="350"/>
                                  </p:stCondLst>
                                  <p:childTnLst>
                                    <p:set>
                                      <p:cBhvr>
                                        <p:cTn id="73" dur="1" fill="hold">
                                          <p:stCondLst>
                                            <p:cond delay="0"/>
                                          </p:stCondLst>
                                        </p:cTn>
                                        <p:tgtEl>
                                          <p:spTgt spid="100"/>
                                        </p:tgtEl>
                                        <p:attrNameLst>
                                          <p:attrName>style.visibility</p:attrName>
                                        </p:attrNameLst>
                                      </p:cBhvr>
                                      <p:to>
                                        <p:strVal val="visible"/>
                                      </p:to>
                                    </p:set>
                                    <p:animEffect transition="in" filter="fade">
                                      <p:cBhvr>
                                        <p:cTn id="74" dur="500"/>
                                        <p:tgtEl>
                                          <p:spTgt spid="100"/>
                                        </p:tgtEl>
                                      </p:cBhvr>
                                    </p:animEffect>
                                  </p:childTnLst>
                                </p:cTn>
                              </p:par>
                              <p:par>
                                <p:cTn id="75" presetID="42" presetClass="path" presetSubtype="0" decel="100000" fill="hold" grpId="1" nodeType="withEffect">
                                  <p:stCondLst>
                                    <p:cond delay="350"/>
                                  </p:stCondLst>
                                  <p:childTnLst>
                                    <p:animMotion origin="layout" path="M 4.02349E-6 -4.07626E-6 L 0.03676 -4.07626E-6 " pathEditMode="relative" rAng="0" ptsTypes="AA">
                                      <p:cBhvr>
                                        <p:cTn id="76" dur="500" spd="-100000" fill="hold"/>
                                        <p:tgtEl>
                                          <p:spTgt spid="100"/>
                                        </p:tgtEl>
                                        <p:attrNameLst>
                                          <p:attrName>ppt_x</p:attrName>
                                          <p:attrName>ppt_y</p:attrName>
                                        </p:attrNameLst>
                                      </p:cBhvr>
                                      <p:rCtr x="1838" y="0"/>
                                    </p:animMotion>
                                  </p:childTnLst>
                                </p:cTn>
                              </p:par>
                              <p:par>
                                <p:cTn id="77" presetID="10" presetClass="entr" presetSubtype="0" fill="hold" grpId="0" nodeType="withEffect">
                                  <p:stCondLst>
                                    <p:cond delay="500"/>
                                  </p:stCondLst>
                                  <p:childTnLst>
                                    <p:set>
                                      <p:cBhvr>
                                        <p:cTn id="78" dur="1" fill="hold">
                                          <p:stCondLst>
                                            <p:cond delay="0"/>
                                          </p:stCondLst>
                                        </p:cTn>
                                        <p:tgtEl>
                                          <p:spTgt spid="72"/>
                                        </p:tgtEl>
                                        <p:attrNameLst>
                                          <p:attrName>style.visibility</p:attrName>
                                        </p:attrNameLst>
                                      </p:cBhvr>
                                      <p:to>
                                        <p:strVal val="visible"/>
                                      </p:to>
                                    </p:set>
                                    <p:animEffect transition="in" filter="fade">
                                      <p:cBhvr>
                                        <p:cTn id="79" dur="500"/>
                                        <p:tgtEl>
                                          <p:spTgt spid="72"/>
                                        </p:tgtEl>
                                      </p:cBhvr>
                                    </p:animEffect>
                                  </p:childTnLst>
                                </p:cTn>
                              </p:par>
                              <p:par>
                                <p:cTn id="80" presetID="42" presetClass="path" presetSubtype="0" decel="100000" fill="hold" grpId="1" nodeType="withEffect">
                                  <p:stCondLst>
                                    <p:cond delay="500"/>
                                  </p:stCondLst>
                                  <p:childTnLst>
                                    <p:animMotion origin="layout" path="M -1.21011E-6 2.17885E-7 L -1.21011E-6 0.04358 " pathEditMode="relative" rAng="0" ptsTypes="AA">
                                      <p:cBhvr>
                                        <p:cTn id="81" dur="500" spd="-100000" fill="hold"/>
                                        <p:tgtEl>
                                          <p:spTgt spid="72"/>
                                        </p:tgtEl>
                                        <p:attrNameLst>
                                          <p:attrName>ppt_x</p:attrName>
                                          <p:attrName>ppt_y</p:attrName>
                                        </p:attrNameLst>
                                      </p:cBhvr>
                                      <p:rCtr x="0" y="217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28" grpId="0"/>
      <p:bldP spid="28" grpId="1"/>
      <p:bldP spid="27" grpId="0"/>
      <p:bldP spid="27" grpId="1"/>
      <p:bldP spid="12" grpId="0" animBg="1"/>
      <p:bldP spid="20" grpId="0" animBg="1"/>
      <p:bldP spid="21" grpId="0" animBg="1"/>
      <p:bldP spid="22" grpId="0" animBg="1"/>
      <p:bldP spid="94" grpId="0" animBg="1"/>
      <p:bldP spid="99" grpId="0" animBg="1"/>
      <p:bldP spid="99" grpId="1" animBg="1"/>
      <p:bldP spid="100" grpId="0" animBg="1"/>
      <p:bldP spid="100" grpId="1" animBg="1"/>
      <p:bldP spid="72" grpId="0"/>
      <p:bldP spid="7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p:nvPr>
        </p:nvSpPr>
        <p:spPr/>
        <p:txBody>
          <a:bodyPr/>
          <a:lstStyle/>
          <a:p>
            <a:r>
              <a:rPr lang="en-US"/>
              <a:t>Before cloud</a:t>
            </a:r>
          </a:p>
        </p:txBody>
      </p:sp>
      <p:sp>
        <p:nvSpPr>
          <p:cNvPr id="92" name="TextBox 91"/>
          <p:cNvSpPr txBox="1"/>
          <p:nvPr/>
        </p:nvSpPr>
        <p:spPr>
          <a:xfrm rot="20877579">
            <a:off x="579389" y="5742190"/>
            <a:ext cx="1832293" cy="507503"/>
          </a:xfrm>
          <a:prstGeom prst="rect">
            <a:avLst/>
          </a:prstGeom>
          <a:noFill/>
        </p:spPr>
        <p:txBody>
          <a:bodyPr wrap="non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How many </a:t>
            </a:r>
            <a:r>
              <a:rPr lang="en-US" sz="1469" b="1" kern="0" dirty="0">
                <a:gradFill>
                  <a:gsLst>
                    <a:gs pos="1250">
                      <a:srgbClr val="353535"/>
                    </a:gs>
                    <a:gs pos="100000">
                      <a:srgbClr val="353535"/>
                    </a:gs>
                  </a:gsLst>
                  <a:lin ang="5400000" scaled="0"/>
                </a:gradFill>
                <a:latin typeface="Segoe UI"/>
              </a:rPr>
              <a:t>servers </a:t>
            </a:r>
          </a:p>
          <a:p>
            <a:pPr defTabSz="896042">
              <a:lnSpc>
                <a:spcPct val="90000"/>
              </a:lnSpc>
              <a:defRPr/>
            </a:pPr>
            <a:r>
              <a:rPr lang="en-US" sz="1469" kern="0" dirty="0">
                <a:gradFill>
                  <a:gsLst>
                    <a:gs pos="1250">
                      <a:srgbClr val="353535"/>
                    </a:gs>
                    <a:gs pos="100000">
                      <a:srgbClr val="353535"/>
                    </a:gs>
                  </a:gsLst>
                  <a:lin ang="5400000" scaled="0"/>
                </a:gradFill>
                <a:latin typeface="Segoe UI"/>
              </a:rPr>
              <a:t>do I need?</a:t>
            </a:r>
          </a:p>
        </p:txBody>
      </p:sp>
      <p:sp>
        <p:nvSpPr>
          <p:cNvPr id="93" name="TextBox 92"/>
          <p:cNvSpPr txBox="1"/>
          <p:nvPr/>
        </p:nvSpPr>
        <p:spPr>
          <a:xfrm rot="21066084">
            <a:off x="6891096" y="4186579"/>
            <a:ext cx="1266936" cy="497597"/>
          </a:xfrm>
          <a:prstGeom prst="rect">
            <a:avLst/>
          </a:prstGeom>
          <a:noFill/>
        </p:spPr>
        <p:txBody>
          <a:bodyPr wrap="non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Which OS </a:t>
            </a:r>
            <a:br>
              <a:rPr lang="en-US" sz="1469" kern="0" dirty="0">
                <a:gradFill>
                  <a:gsLst>
                    <a:gs pos="1250">
                      <a:srgbClr val="353535"/>
                    </a:gs>
                    <a:gs pos="100000">
                      <a:srgbClr val="353535"/>
                    </a:gs>
                  </a:gsLst>
                  <a:lin ang="5400000" scaled="0"/>
                </a:gradFill>
                <a:latin typeface="Segoe UI"/>
              </a:rPr>
            </a:br>
            <a:r>
              <a:rPr lang="en-US" sz="1469" kern="0" dirty="0">
                <a:gradFill>
                  <a:gsLst>
                    <a:gs pos="1250">
                      <a:srgbClr val="353535"/>
                    </a:gs>
                    <a:gs pos="100000">
                      <a:srgbClr val="353535"/>
                    </a:gs>
                  </a:gsLst>
                  <a:lin ang="5400000" scaled="0"/>
                </a:gradFill>
                <a:latin typeface="Segoe UI"/>
              </a:rPr>
              <a:t>should I use?</a:t>
            </a:r>
          </a:p>
        </p:txBody>
      </p:sp>
      <p:sp>
        <p:nvSpPr>
          <p:cNvPr id="94" name="TextBox 93"/>
          <p:cNvSpPr txBox="1"/>
          <p:nvPr/>
        </p:nvSpPr>
        <p:spPr>
          <a:xfrm>
            <a:off x="7421366" y="5956069"/>
            <a:ext cx="1881980" cy="507503"/>
          </a:xfrm>
          <a:prstGeom prst="rect">
            <a:avLst/>
          </a:prstGeom>
          <a:noFill/>
        </p:spPr>
        <p:txBody>
          <a:bodyPr wrap="non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How often should </a:t>
            </a:r>
          </a:p>
          <a:p>
            <a:pPr defTabSz="896042">
              <a:lnSpc>
                <a:spcPct val="90000"/>
              </a:lnSpc>
              <a:defRPr/>
            </a:pPr>
            <a:r>
              <a:rPr lang="en-US" sz="1469" kern="0" dirty="0">
                <a:gradFill>
                  <a:gsLst>
                    <a:gs pos="1250">
                      <a:srgbClr val="353535"/>
                    </a:gs>
                    <a:gs pos="100000">
                      <a:srgbClr val="353535"/>
                    </a:gs>
                  </a:gsLst>
                  <a:lin ang="5400000" scaled="0"/>
                </a:gradFill>
                <a:latin typeface="Segoe UI"/>
              </a:rPr>
              <a:t>I </a:t>
            </a:r>
            <a:r>
              <a:rPr lang="en-US" sz="1469" b="1" kern="0" dirty="0">
                <a:gradFill>
                  <a:gsLst>
                    <a:gs pos="1250">
                      <a:srgbClr val="353535"/>
                    </a:gs>
                    <a:gs pos="100000">
                      <a:srgbClr val="353535"/>
                    </a:gs>
                  </a:gsLst>
                  <a:lin ang="5400000" scaled="0"/>
                </a:gradFill>
                <a:latin typeface="Segoe UI"/>
              </a:rPr>
              <a:t>patch</a:t>
            </a:r>
            <a:r>
              <a:rPr lang="en-US" sz="1469" kern="0" dirty="0">
                <a:gradFill>
                  <a:gsLst>
                    <a:gs pos="1250">
                      <a:srgbClr val="353535"/>
                    </a:gs>
                    <a:gs pos="100000">
                      <a:srgbClr val="353535"/>
                    </a:gs>
                  </a:gsLst>
                  <a:lin ang="5400000" scaled="0"/>
                </a:gradFill>
                <a:latin typeface="Segoe UI"/>
              </a:rPr>
              <a:t> my </a:t>
            </a:r>
            <a:r>
              <a:rPr lang="en-US" sz="1469" b="1" kern="0" dirty="0">
                <a:gradFill>
                  <a:gsLst>
                    <a:gs pos="1250">
                      <a:srgbClr val="353535"/>
                    </a:gs>
                    <a:gs pos="100000">
                      <a:srgbClr val="353535"/>
                    </a:gs>
                  </a:gsLst>
                  <a:lin ang="5400000" scaled="0"/>
                </a:gradFill>
                <a:latin typeface="Segoe UI"/>
              </a:rPr>
              <a:t>servers</a:t>
            </a:r>
            <a:r>
              <a:rPr lang="en-US" sz="1469" kern="0" dirty="0">
                <a:gradFill>
                  <a:gsLst>
                    <a:gs pos="1250">
                      <a:srgbClr val="353535"/>
                    </a:gs>
                    <a:gs pos="100000">
                      <a:srgbClr val="353535"/>
                    </a:gs>
                  </a:gsLst>
                  <a:lin ang="5400000" scaled="0"/>
                </a:gradFill>
                <a:latin typeface="Segoe UI"/>
              </a:rPr>
              <a:t>?</a:t>
            </a:r>
          </a:p>
        </p:txBody>
      </p:sp>
      <p:sp>
        <p:nvSpPr>
          <p:cNvPr id="95" name="TextBox 94"/>
          <p:cNvSpPr txBox="1"/>
          <p:nvPr/>
        </p:nvSpPr>
        <p:spPr>
          <a:xfrm rot="20700000">
            <a:off x="1058364" y="2352814"/>
            <a:ext cx="1973337" cy="507503"/>
          </a:xfrm>
          <a:prstGeom prst="rect">
            <a:avLst/>
          </a:prstGeom>
          <a:noFill/>
        </p:spPr>
        <p:txBody>
          <a:bodyPr wrap="non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What size of </a:t>
            </a:r>
            <a:r>
              <a:rPr lang="en-US" sz="1469" b="1" kern="0" dirty="0">
                <a:gradFill>
                  <a:gsLst>
                    <a:gs pos="1250">
                      <a:srgbClr val="353535"/>
                    </a:gs>
                    <a:gs pos="100000">
                      <a:srgbClr val="353535"/>
                    </a:gs>
                  </a:gsLst>
                  <a:lin ang="5400000" scaled="0"/>
                </a:gradFill>
                <a:latin typeface="Segoe UI"/>
              </a:rPr>
              <a:t>servers</a:t>
            </a:r>
            <a:r>
              <a:rPr lang="en-US" sz="1469" kern="0" dirty="0">
                <a:gradFill>
                  <a:gsLst>
                    <a:gs pos="1250">
                      <a:srgbClr val="353535"/>
                    </a:gs>
                    <a:gs pos="100000">
                      <a:srgbClr val="353535"/>
                    </a:gs>
                  </a:gsLst>
                  <a:lin ang="5400000" scaled="0"/>
                </a:gradFill>
                <a:latin typeface="Segoe UI"/>
              </a:rPr>
              <a:t> </a:t>
            </a:r>
          </a:p>
          <a:p>
            <a:pPr defTabSz="896042">
              <a:lnSpc>
                <a:spcPct val="90000"/>
              </a:lnSpc>
              <a:defRPr/>
            </a:pPr>
            <a:r>
              <a:rPr lang="en-US" sz="1469" kern="0" dirty="0">
                <a:gradFill>
                  <a:gsLst>
                    <a:gs pos="1250">
                      <a:srgbClr val="353535"/>
                    </a:gs>
                    <a:gs pos="100000">
                      <a:srgbClr val="353535"/>
                    </a:gs>
                  </a:gsLst>
                  <a:lin ang="5400000" scaled="0"/>
                </a:gradFill>
                <a:latin typeface="Segoe UI"/>
              </a:rPr>
              <a:t>should I </a:t>
            </a:r>
            <a:r>
              <a:rPr lang="en-US" sz="1469" b="1" kern="0" dirty="0">
                <a:gradFill>
                  <a:gsLst>
                    <a:gs pos="1250">
                      <a:srgbClr val="353535"/>
                    </a:gs>
                    <a:gs pos="100000">
                      <a:srgbClr val="353535"/>
                    </a:gs>
                  </a:gsLst>
                  <a:lin ang="5400000" scaled="0"/>
                </a:gradFill>
                <a:latin typeface="Segoe UI"/>
              </a:rPr>
              <a:t>buy</a:t>
            </a:r>
            <a:r>
              <a:rPr lang="en-US" sz="1469" kern="0" dirty="0">
                <a:gradFill>
                  <a:gsLst>
                    <a:gs pos="1250">
                      <a:srgbClr val="353535"/>
                    </a:gs>
                    <a:gs pos="100000">
                      <a:srgbClr val="353535"/>
                    </a:gs>
                  </a:gsLst>
                  <a:lin ang="5400000" scaled="0"/>
                </a:gradFill>
                <a:latin typeface="Segoe UI"/>
              </a:rPr>
              <a:t>?</a:t>
            </a:r>
          </a:p>
        </p:txBody>
      </p:sp>
      <p:sp>
        <p:nvSpPr>
          <p:cNvPr id="96" name="TextBox 95"/>
          <p:cNvSpPr txBox="1"/>
          <p:nvPr/>
        </p:nvSpPr>
        <p:spPr>
          <a:xfrm rot="1233718">
            <a:off x="10026407" y="2475917"/>
            <a:ext cx="1819729" cy="499239"/>
          </a:xfrm>
          <a:prstGeom prst="rect">
            <a:avLst/>
          </a:prstGeom>
          <a:noFill/>
        </p:spPr>
        <p:txBody>
          <a:bodyPr wrap="non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How often should I </a:t>
            </a:r>
            <a:br>
              <a:rPr lang="en-US" sz="1469" kern="0" dirty="0">
                <a:gradFill>
                  <a:gsLst>
                    <a:gs pos="1250">
                      <a:srgbClr val="353535"/>
                    </a:gs>
                    <a:gs pos="100000">
                      <a:srgbClr val="353535"/>
                    </a:gs>
                  </a:gsLst>
                  <a:lin ang="5400000" scaled="0"/>
                </a:gradFill>
                <a:latin typeface="Segoe UI"/>
              </a:rPr>
            </a:br>
            <a:r>
              <a:rPr lang="en-US" sz="1469" kern="0" dirty="0">
                <a:gradFill>
                  <a:gsLst>
                    <a:gs pos="1250">
                      <a:srgbClr val="353535"/>
                    </a:gs>
                    <a:gs pos="100000">
                      <a:srgbClr val="353535"/>
                    </a:gs>
                  </a:gsLst>
                  <a:lin ang="5400000" scaled="0"/>
                </a:gradFill>
                <a:latin typeface="Segoe UI"/>
              </a:rPr>
              <a:t>backup my </a:t>
            </a:r>
            <a:r>
              <a:rPr lang="en-US" sz="1469" b="1" kern="0" dirty="0">
                <a:gradFill>
                  <a:gsLst>
                    <a:gs pos="1250">
                      <a:srgbClr val="353535"/>
                    </a:gs>
                    <a:gs pos="100000">
                      <a:srgbClr val="353535"/>
                    </a:gs>
                  </a:gsLst>
                  <a:lin ang="5400000" scaled="0"/>
                </a:gradFill>
                <a:latin typeface="Segoe UI"/>
              </a:rPr>
              <a:t>server</a:t>
            </a:r>
            <a:r>
              <a:rPr lang="en-US" sz="1469" kern="0" dirty="0">
                <a:gradFill>
                  <a:gsLst>
                    <a:gs pos="1250">
                      <a:srgbClr val="353535"/>
                    </a:gs>
                    <a:gs pos="100000">
                      <a:srgbClr val="353535"/>
                    </a:gs>
                  </a:gsLst>
                  <a:lin ang="5400000" scaled="0"/>
                </a:gradFill>
                <a:latin typeface="Segoe UI"/>
              </a:rPr>
              <a:t>?</a:t>
            </a:r>
          </a:p>
        </p:txBody>
      </p:sp>
      <p:sp>
        <p:nvSpPr>
          <p:cNvPr id="97" name="TextBox 96"/>
          <p:cNvSpPr txBox="1"/>
          <p:nvPr/>
        </p:nvSpPr>
        <p:spPr>
          <a:xfrm>
            <a:off x="9989077" y="3314729"/>
            <a:ext cx="1787100" cy="497597"/>
          </a:xfrm>
          <a:prstGeom prst="rect">
            <a:avLst/>
          </a:prstGeom>
          <a:noFill/>
        </p:spPr>
        <p:txBody>
          <a:bodyPr wrap="non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How can I increase </a:t>
            </a:r>
            <a:br>
              <a:rPr lang="en-US" sz="1469" kern="0" dirty="0">
                <a:gradFill>
                  <a:gsLst>
                    <a:gs pos="1250">
                      <a:srgbClr val="353535"/>
                    </a:gs>
                    <a:gs pos="100000">
                      <a:srgbClr val="353535"/>
                    </a:gs>
                  </a:gsLst>
                  <a:lin ang="5400000" scaled="0"/>
                </a:gradFill>
                <a:latin typeface="Segoe UI"/>
              </a:rPr>
            </a:br>
            <a:r>
              <a:rPr lang="en-US" sz="1469" b="1" kern="0" dirty="0">
                <a:gradFill>
                  <a:gsLst>
                    <a:gs pos="1250">
                      <a:srgbClr val="353535"/>
                    </a:gs>
                    <a:gs pos="100000">
                      <a:srgbClr val="353535"/>
                    </a:gs>
                  </a:gsLst>
                  <a:lin ang="5400000" scaled="0"/>
                </a:gradFill>
                <a:latin typeface="Segoe UI"/>
              </a:rPr>
              <a:t>server</a:t>
            </a:r>
            <a:r>
              <a:rPr lang="en-US" sz="1469" kern="0" dirty="0">
                <a:gradFill>
                  <a:gsLst>
                    <a:gs pos="1250">
                      <a:srgbClr val="353535"/>
                    </a:gs>
                    <a:gs pos="100000">
                      <a:srgbClr val="353535"/>
                    </a:gs>
                  </a:gsLst>
                  <a:lin ang="5400000" scaled="0"/>
                </a:gradFill>
                <a:latin typeface="Segoe UI"/>
              </a:rPr>
              <a:t> utilization?</a:t>
            </a:r>
          </a:p>
        </p:txBody>
      </p:sp>
      <p:sp>
        <p:nvSpPr>
          <p:cNvPr id="98" name="TextBox 97"/>
          <p:cNvSpPr txBox="1"/>
          <p:nvPr/>
        </p:nvSpPr>
        <p:spPr>
          <a:xfrm>
            <a:off x="6708124" y="1282702"/>
            <a:ext cx="2039341" cy="499239"/>
          </a:xfrm>
          <a:prstGeom prst="rect">
            <a:avLst/>
          </a:prstGeom>
          <a:noFill/>
        </p:spPr>
        <p:txBody>
          <a:bodyPr wrap="non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How do I </a:t>
            </a:r>
            <a:r>
              <a:rPr lang="en-US" sz="1469" b="1" kern="0" dirty="0">
                <a:gradFill>
                  <a:gsLst>
                    <a:gs pos="1250">
                      <a:srgbClr val="353535"/>
                    </a:gs>
                    <a:gs pos="100000">
                      <a:srgbClr val="353535"/>
                    </a:gs>
                  </a:gsLst>
                  <a:lin ang="5400000" scaled="0"/>
                </a:gradFill>
                <a:latin typeface="Segoe UI"/>
              </a:rPr>
              <a:t>deploy</a:t>
            </a:r>
            <a:r>
              <a:rPr lang="en-US" sz="1469" kern="0" dirty="0">
                <a:gradFill>
                  <a:gsLst>
                    <a:gs pos="1250">
                      <a:srgbClr val="353535"/>
                    </a:gs>
                    <a:gs pos="100000">
                      <a:srgbClr val="353535"/>
                    </a:gs>
                  </a:gsLst>
                  <a:lin ang="5400000" scaled="0"/>
                </a:gradFill>
                <a:latin typeface="Segoe UI"/>
              </a:rPr>
              <a:t> new </a:t>
            </a:r>
            <a:br>
              <a:rPr lang="en-US" sz="1469" kern="0" dirty="0">
                <a:gradFill>
                  <a:gsLst>
                    <a:gs pos="1250">
                      <a:srgbClr val="353535"/>
                    </a:gs>
                    <a:gs pos="100000">
                      <a:srgbClr val="353535"/>
                    </a:gs>
                  </a:gsLst>
                  <a:lin ang="5400000" scaled="0"/>
                </a:gradFill>
                <a:latin typeface="Segoe UI"/>
              </a:rPr>
            </a:br>
            <a:r>
              <a:rPr lang="en-US" sz="1469" b="1" kern="0" dirty="0">
                <a:gradFill>
                  <a:gsLst>
                    <a:gs pos="1250">
                      <a:srgbClr val="353535"/>
                    </a:gs>
                    <a:gs pos="100000">
                      <a:srgbClr val="353535"/>
                    </a:gs>
                  </a:gsLst>
                  <a:lin ang="5400000" scaled="0"/>
                </a:gradFill>
                <a:latin typeface="Segoe UI"/>
              </a:rPr>
              <a:t>code</a:t>
            </a:r>
            <a:r>
              <a:rPr lang="en-US" sz="1469" kern="0" dirty="0">
                <a:gradFill>
                  <a:gsLst>
                    <a:gs pos="1250">
                      <a:srgbClr val="353535"/>
                    </a:gs>
                    <a:gs pos="100000">
                      <a:srgbClr val="353535"/>
                    </a:gs>
                  </a:gsLst>
                  <a:lin ang="5400000" scaled="0"/>
                </a:gradFill>
                <a:latin typeface="Segoe UI"/>
              </a:rPr>
              <a:t> to my </a:t>
            </a:r>
            <a:r>
              <a:rPr lang="en-US" sz="1469" b="1" kern="0" dirty="0">
                <a:gradFill>
                  <a:gsLst>
                    <a:gs pos="1250">
                      <a:srgbClr val="353535"/>
                    </a:gs>
                    <a:gs pos="100000">
                      <a:srgbClr val="353535"/>
                    </a:gs>
                  </a:gsLst>
                  <a:lin ang="5400000" scaled="0"/>
                </a:gradFill>
                <a:latin typeface="Segoe UI"/>
              </a:rPr>
              <a:t>server</a:t>
            </a:r>
            <a:r>
              <a:rPr lang="en-US" sz="1469" kern="0" dirty="0">
                <a:gradFill>
                  <a:gsLst>
                    <a:gs pos="1250">
                      <a:srgbClr val="353535"/>
                    </a:gs>
                    <a:gs pos="100000">
                      <a:srgbClr val="353535"/>
                    </a:gs>
                  </a:gsLst>
                  <a:lin ang="5400000" scaled="0"/>
                </a:gradFill>
                <a:latin typeface="Segoe UI"/>
              </a:rPr>
              <a:t>?</a:t>
            </a:r>
          </a:p>
        </p:txBody>
      </p:sp>
      <p:sp>
        <p:nvSpPr>
          <p:cNvPr id="99" name="TextBox 98"/>
          <p:cNvSpPr txBox="1"/>
          <p:nvPr/>
        </p:nvSpPr>
        <p:spPr>
          <a:xfrm>
            <a:off x="4654538" y="1979187"/>
            <a:ext cx="2140686" cy="497597"/>
          </a:xfrm>
          <a:prstGeom prst="rect">
            <a:avLst/>
          </a:prstGeom>
          <a:noFill/>
        </p:spPr>
        <p:txBody>
          <a:bodyPr wrap="non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Which packages should</a:t>
            </a:r>
            <a:br>
              <a:rPr lang="en-US" sz="1469" kern="0" dirty="0">
                <a:gradFill>
                  <a:gsLst>
                    <a:gs pos="1250">
                      <a:srgbClr val="353535"/>
                    </a:gs>
                    <a:gs pos="100000">
                      <a:srgbClr val="353535"/>
                    </a:gs>
                  </a:gsLst>
                  <a:lin ang="5400000" scaled="0"/>
                </a:gradFill>
                <a:latin typeface="Segoe UI"/>
              </a:rPr>
            </a:br>
            <a:r>
              <a:rPr lang="en-US" sz="1469" kern="0" dirty="0">
                <a:gradFill>
                  <a:gsLst>
                    <a:gs pos="1250">
                      <a:srgbClr val="353535"/>
                    </a:gs>
                    <a:gs pos="100000">
                      <a:srgbClr val="353535"/>
                    </a:gs>
                  </a:gsLst>
                  <a:lin ang="5400000" scaled="0"/>
                </a:gradFill>
                <a:latin typeface="Segoe UI"/>
              </a:rPr>
              <a:t>be on my </a:t>
            </a:r>
            <a:r>
              <a:rPr lang="en-US" sz="1469" b="1" kern="0" dirty="0">
                <a:gradFill>
                  <a:gsLst>
                    <a:gs pos="1250">
                      <a:srgbClr val="353535"/>
                    </a:gs>
                    <a:gs pos="100000">
                      <a:srgbClr val="353535"/>
                    </a:gs>
                  </a:gsLst>
                  <a:lin ang="5400000" scaled="0"/>
                </a:gradFill>
                <a:latin typeface="Segoe UI"/>
              </a:rPr>
              <a:t>server</a:t>
            </a:r>
            <a:r>
              <a:rPr lang="en-US" sz="1469" kern="0" dirty="0">
                <a:gradFill>
                  <a:gsLst>
                    <a:gs pos="1250">
                      <a:srgbClr val="353535"/>
                    </a:gs>
                    <a:gs pos="100000">
                      <a:srgbClr val="353535"/>
                    </a:gs>
                  </a:gsLst>
                  <a:lin ang="5400000" scaled="0"/>
                </a:gradFill>
                <a:latin typeface="Segoe UI"/>
              </a:rPr>
              <a:t>?</a:t>
            </a:r>
          </a:p>
        </p:txBody>
      </p:sp>
      <p:sp>
        <p:nvSpPr>
          <p:cNvPr id="100" name="TextBox 99"/>
          <p:cNvSpPr txBox="1"/>
          <p:nvPr/>
        </p:nvSpPr>
        <p:spPr>
          <a:xfrm>
            <a:off x="2537368" y="5917117"/>
            <a:ext cx="2228689" cy="497597"/>
          </a:xfrm>
          <a:prstGeom prst="rect">
            <a:avLst/>
          </a:prstGeom>
          <a:noFill/>
        </p:spPr>
        <p:txBody>
          <a:bodyPr wrap="non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It takes how long to </a:t>
            </a:r>
            <a:br>
              <a:rPr lang="en-US" sz="1469" kern="0" dirty="0">
                <a:gradFill>
                  <a:gsLst>
                    <a:gs pos="1250">
                      <a:srgbClr val="353535"/>
                    </a:gs>
                    <a:gs pos="100000">
                      <a:srgbClr val="353535"/>
                    </a:gs>
                  </a:gsLst>
                  <a:lin ang="5400000" scaled="0"/>
                </a:gradFill>
                <a:latin typeface="Segoe UI"/>
              </a:rPr>
            </a:br>
            <a:r>
              <a:rPr lang="en-US" sz="1469" b="1" kern="0" dirty="0">
                <a:gradFill>
                  <a:gsLst>
                    <a:gs pos="1250">
                      <a:srgbClr val="353535"/>
                    </a:gs>
                    <a:gs pos="100000">
                      <a:srgbClr val="353535"/>
                    </a:gs>
                  </a:gsLst>
                  <a:lin ang="5400000" scaled="0"/>
                </a:gradFill>
                <a:latin typeface="Segoe UI"/>
              </a:rPr>
              <a:t>provision</a:t>
            </a:r>
            <a:r>
              <a:rPr lang="en-US" sz="1469" kern="0" dirty="0">
                <a:gradFill>
                  <a:gsLst>
                    <a:gs pos="1250">
                      <a:srgbClr val="353535"/>
                    </a:gs>
                    <a:gs pos="100000">
                      <a:srgbClr val="353535"/>
                    </a:gs>
                  </a:gsLst>
                  <a:lin ang="5400000" scaled="0"/>
                </a:gradFill>
                <a:latin typeface="Segoe UI"/>
              </a:rPr>
              <a:t> a new </a:t>
            </a:r>
            <a:r>
              <a:rPr lang="en-US" sz="1469" b="1" kern="0" dirty="0">
                <a:gradFill>
                  <a:gsLst>
                    <a:gs pos="1250">
                      <a:srgbClr val="353535"/>
                    </a:gs>
                    <a:gs pos="100000">
                      <a:srgbClr val="353535"/>
                    </a:gs>
                  </a:gsLst>
                  <a:lin ang="5400000" scaled="0"/>
                </a:gradFill>
                <a:latin typeface="Segoe UI"/>
              </a:rPr>
              <a:t>server</a:t>
            </a:r>
            <a:r>
              <a:rPr lang="en-US" sz="1469" kern="0" dirty="0">
                <a:gradFill>
                  <a:gsLst>
                    <a:gs pos="1250">
                      <a:srgbClr val="353535"/>
                    </a:gs>
                    <a:gs pos="100000">
                      <a:srgbClr val="353535"/>
                    </a:gs>
                  </a:gsLst>
                  <a:lin ang="5400000" scaled="0"/>
                </a:gradFill>
                <a:latin typeface="Segoe UI"/>
              </a:rPr>
              <a:t>?</a:t>
            </a:r>
          </a:p>
        </p:txBody>
      </p:sp>
      <p:sp>
        <p:nvSpPr>
          <p:cNvPr id="101" name="TextBox 100"/>
          <p:cNvSpPr txBox="1"/>
          <p:nvPr/>
        </p:nvSpPr>
        <p:spPr>
          <a:xfrm rot="2037234">
            <a:off x="9668399" y="4525419"/>
            <a:ext cx="1803443" cy="507503"/>
          </a:xfrm>
          <a:prstGeom prst="rect">
            <a:avLst/>
          </a:prstGeom>
          <a:noFill/>
        </p:spPr>
        <p:txBody>
          <a:bodyPr wrap="non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Are my </a:t>
            </a:r>
            <a:r>
              <a:rPr lang="en-US" sz="1469" b="1" kern="0" dirty="0">
                <a:gradFill>
                  <a:gsLst>
                    <a:gs pos="1250">
                      <a:srgbClr val="353535"/>
                    </a:gs>
                    <a:gs pos="100000">
                      <a:srgbClr val="353535"/>
                    </a:gs>
                  </a:gsLst>
                  <a:lin ang="5400000" scaled="0"/>
                </a:gradFill>
                <a:latin typeface="Segoe UI"/>
              </a:rPr>
              <a:t>server</a:t>
            </a:r>
            <a:r>
              <a:rPr lang="en-US" sz="1469" kern="0" dirty="0">
                <a:gradFill>
                  <a:gsLst>
                    <a:gs pos="1250">
                      <a:srgbClr val="353535"/>
                    </a:gs>
                    <a:gs pos="100000">
                      <a:srgbClr val="353535"/>
                    </a:gs>
                  </a:gsLst>
                  <a:lin ang="5400000" scaled="0"/>
                </a:gradFill>
                <a:latin typeface="Segoe UI"/>
              </a:rPr>
              <a:t> in a </a:t>
            </a:r>
          </a:p>
          <a:p>
            <a:pPr defTabSz="896042">
              <a:lnSpc>
                <a:spcPct val="90000"/>
              </a:lnSpc>
              <a:defRPr/>
            </a:pPr>
            <a:r>
              <a:rPr lang="en-US" sz="1469" kern="0" dirty="0">
                <a:gradFill>
                  <a:gsLst>
                    <a:gs pos="1250">
                      <a:srgbClr val="353535"/>
                    </a:gs>
                    <a:gs pos="100000">
                      <a:srgbClr val="353535"/>
                    </a:gs>
                  </a:gsLst>
                  <a:lin ang="5400000" scaled="0"/>
                </a:gradFill>
                <a:latin typeface="Segoe UI"/>
              </a:rPr>
              <a:t>secure location?</a:t>
            </a:r>
          </a:p>
        </p:txBody>
      </p:sp>
      <p:sp>
        <p:nvSpPr>
          <p:cNvPr id="102" name="TextBox 101"/>
          <p:cNvSpPr txBox="1"/>
          <p:nvPr/>
        </p:nvSpPr>
        <p:spPr>
          <a:xfrm rot="20116499">
            <a:off x="7137942" y="4796361"/>
            <a:ext cx="1954104" cy="507503"/>
          </a:xfrm>
          <a:prstGeom prst="rect">
            <a:avLst/>
          </a:prstGeom>
          <a:noFill/>
        </p:spPr>
        <p:txBody>
          <a:bodyPr wrap="non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What happens if the </a:t>
            </a:r>
          </a:p>
          <a:p>
            <a:pPr defTabSz="896042">
              <a:lnSpc>
                <a:spcPct val="90000"/>
              </a:lnSpc>
              <a:defRPr/>
            </a:pPr>
            <a:r>
              <a:rPr lang="en-US" sz="1469" kern="0" dirty="0">
                <a:gradFill>
                  <a:gsLst>
                    <a:gs pos="1250">
                      <a:srgbClr val="353535"/>
                    </a:gs>
                    <a:gs pos="100000">
                      <a:srgbClr val="353535"/>
                    </a:gs>
                  </a:gsLst>
                  <a:lin ang="5400000" scaled="0"/>
                </a:gradFill>
                <a:latin typeface="Segoe UI"/>
              </a:rPr>
              <a:t>power goes out?</a:t>
            </a:r>
          </a:p>
        </p:txBody>
      </p:sp>
      <p:sp>
        <p:nvSpPr>
          <p:cNvPr id="103" name="TextBox 102"/>
          <p:cNvSpPr txBox="1"/>
          <p:nvPr/>
        </p:nvSpPr>
        <p:spPr>
          <a:xfrm rot="19484879">
            <a:off x="472883" y="4544435"/>
            <a:ext cx="1917534" cy="497597"/>
          </a:xfrm>
          <a:prstGeom prst="rect">
            <a:avLst/>
          </a:prstGeom>
          <a:noFill/>
        </p:spPr>
        <p:txBody>
          <a:bodyPr wrap="non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Do I need secondary</a:t>
            </a:r>
            <a:br>
              <a:rPr lang="en-US" sz="1469" kern="0" dirty="0">
                <a:gradFill>
                  <a:gsLst>
                    <a:gs pos="1250">
                      <a:srgbClr val="353535"/>
                    </a:gs>
                    <a:gs pos="100000">
                      <a:srgbClr val="353535"/>
                    </a:gs>
                  </a:gsLst>
                  <a:lin ang="5400000" scaled="0"/>
                </a:gradFill>
                <a:latin typeface="Segoe UI"/>
              </a:rPr>
            </a:br>
            <a:r>
              <a:rPr lang="en-US" sz="1469" kern="0" dirty="0">
                <a:gradFill>
                  <a:gsLst>
                    <a:gs pos="1250">
                      <a:srgbClr val="353535"/>
                    </a:gs>
                    <a:gs pos="100000">
                      <a:srgbClr val="353535"/>
                    </a:gs>
                  </a:gsLst>
                  <a:lin ang="5400000" scaled="0"/>
                </a:gradFill>
                <a:latin typeface="Segoe UI"/>
              </a:rPr>
              <a:t>network connection?</a:t>
            </a:r>
          </a:p>
        </p:txBody>
      </p:sp>
      <p:sp>
        <p:nvSpPr>
          <p:cNvPr id="104" name="TextBox 103"/>
          <p:cNvSpPr txBox="1"/>
          <p:nvPr/>
        </p:nvSpPr>
        <p:spPr>
          <a:xfrm rot="21388068">
            <a:off x="2914260" y="1256669"/>
            <a:ext cx="2791149" cy="499239"/>
          </a:xfrm>
          <a:prstGeom prst="rect">
            <a:avLst/>
          </a:prstGeom>
          <a:noFill/>
        </p:spPr>
        <p:txBody>
          <a:bodyPr wrap="non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What is the right </a:t>
            </a:r>
            <a:r>
              <a:rPr lang="en-US" sz="1469" b="1" kern="0" dirty="0">
                <a:gradFill>
                  <a:gsLst>
                    <a:gs pos="1250">
                      <a:srgbClr val="353535"/>
                    </a:gs>
                    <a:gs pos="100000">
                      <a:srgbClr val="353535"/>
                    </a:gs>
                  </a:gsLst>
                  <a:lin ang="5400000" scaled="0"/>
                </a:gradFill>
                <a:latin typeface="Segoe UI"/>
              </a:rPr>
              <a:t>size</a:t>
            </a:r>
            <a:r>
              <a:rPr lang="en-US" sz="1469" kern="0" dirty="0">
                <a:gradFill>
                  <a:gsLst>
                    <a:gs pos="1250">
                      <a:srgbClr val="353535"/>
                    </a:gs>
                    <a:gs pos="100000">
                      <a:srgbClr val="353535"/>
                    </a:gs>
                  </a:gsLst>
                  <a:lin ang="5400000" scaled="0"/>
                </a:gradFill>
                <a:latin typeface="Segoe UI"/>
              </a:rPr>
              <a:t> of </a:t>
            </a:r>
          </a:p>
          <a:p>
            <a:pPr defTabSz="896042">
              <a:lnSpc>
                <a:spcPct val="90000"/>
              </a:lnSpc>
              <a:defRPr/>
            </a:pPr>
            <a:r>
              <a:rPr lang="en-US" sz="1469" b="1" kern="0" dirty="0">
                <a:gradFill>
                  <a:gsLst>
                    <a:gs pos="1250">
                      <a:srgbClr val="353535"/>
                    </a:gs>
                    <a:gs pos="100000">
                      <a:srgbClr val="353535"/>
                    </a:gs>
                  </a:gsLst>
                  <a:lin ang="5400000" scaled="0"/>
                </a:gradFill>
                <a:latin typeface="Segoe UI"/>
              </a:rPr>
              <a:t>servers </a:t>
            </a:r>
            <a:r>
              <a:rPr lang="en-US" sz="1469" kern="0" dirty="0">
                <a:gradFill>
                  <a:gsLst>
                    <a:gs pos="1250">
                      <a:srgbClr val="353535"/>
                    </a:gs>
                    <a:gs pos="100000">
                      <a:srgbClr val="353535"/>
                    </a:gs>
                  </a:gsLst>
                  <a:lin ang="5400000" scaled="0"/>
                </a:gradFill>
                <a:latin typeface="Segoe UI"/>
              </a:rPr>
              <a:t>for my business needs?</a:t>
            </a:r>
          </a:p>
        </p:txBody>
      </p:sp>
      <p:sp>
        <p:nvSpPr>
          <p:cNvPr id="105" name="TextBox 104"/>
          <p:cNvSpPr txBox="1"/>
          <p:nvPr/>
        </p:nvSpPr>
        <p:spPr>
          <a:xfrm rot="20700000">
            <a:off x="3602460" y="4173709"/>
            <a:ext cx="2040654" cy="507503"/>
          </a:xfrm>
          <a:prstGeom prst="rect">
            <a:avLst/>
          </a:prstGeom>
          <a:noFill/>
        </p:spPr>
        <p:txBody>
          <a:bodyPr wrap="non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Who has </a:t>
            </a:r>
            <a:r>
              <a:rPr lang="en-US" sz="1469" b="1" kern="0" dirty="0">
                <a:gradFill>
                  <a:gsLst>
                    <a:gs pos="1250">
                      <a:srgbClr val="353535"/>
                    </a:gs>
                    <a:gs pos="100000">
                      <a:srgbClr val="353535"/>
                    </a:gs>
                  </a:gsLst>
                  <a:lin ang="5400000" scaled="0"/>
                </a:gradFill>
                <a:latin typeface="Segoe UI"/>
              </a:rPr>
              <a:t>physical</a:t>
            </a:r>
            <a:r>
              <a:rPr lang="en-US" sz="1469" kern="0" dirty="0">
                <a:gradFill>
                  <a:gsLst>
                    <a:gs pos="1250">
                      <a:srgbClr val="353535"/>
                    </a:gs>
                    <a:gs pos="100000">
                      <a:srgbClr val="353535"/>
                    </a:gs>
                  </a:gsLst>
                  <a:lin ang="5400000" scaled="0"/>
                </a:gradFill>
                <a:latin typeface="Segoe UI"/>
              </a:rPr>
              <a:t> </a:t>
            </a:r>
          </a:p>
          <a:p>
            <a:pPr defTabSz="896042">
              <a:lnSpc>
                <a:spcPct val="90000"/>
              </a:lnSpc>
              <a:defRPr/>
            </a:pPr>
            <a:r>
              <a:rPr lang="en-US" sz="1469" kern="0" dirty="0">
                <a:gradFill>
                  <a:gsLst>
                    <a:gs pos="1250">
                      <a:srgbClr val="353535"/>
                    </a:gs>
                    <a:gs pos="100000">
                      <a:srgbClr val="353535"/>
                    </a:gs>
                  </a:gsLst>
                  <a:lin ang="5400000" scaled="0"/>
                </a:gradFill>
                <a:latin typeface="Segoe UI"/>
              </a:rPr>
              <a:t>access to my </a:t>
            </a:r>
            <a:r>
              <a:rPr lang="en-US" sz="1469" b="1" kern="0" dirty="0">
                <a:gradFill>
                  <a:gsLst>
                    <a:gs pos="1250">
                      <a:srgbClr val="353535"/>
                    </a:gs>
                    <a:gs pos="100000">
                      <a:srgbClr val="353535"/>
                    </a:gs>
                  </a:gsLst>
                  <a:lin ang="5400000" scaled="0"/>
                </a:gradFill>
                <a:latin typeface="Segoe UI"/>
              </a:rPr>
              <a:t>servers</a:t>
            </a:r>
            <a:r>
              <a:rPr lang="en-US" sz="1469" kern="0" dirty="0">
                <a:gradFill>
                  <a:gsLst>
                    <a:gs pos="1250">
                      <a:srgbClr val="353535"/>
                    </a:gs>
                    <a:gs pos="100000">
                      <a:srgbClr val="353535"/>
                    </a:gs>
                  </a:gsLst>
                  <a:lin ang="5400000" scaled="0"/>
                </a:gradFill>
                <a:latin typeface="Segoe UI"/>
              </a:rPr>
              <a:t>?</a:t>
            </a:r>
          </a:p>
        </p:txBody>
      </p:sp>
      <p:sp>
        <p:nvSpPr>
          <p:cNvPr id="106" name="TextBox 105"/>
          <p:cNvSpPr txBox="1"/>
          <p:nvPr/>
        </p:nvSpPr>
        <p:spPr>
          <a:xfrm rot="19699786">
            <a:off x="4274017" y="4986754"/>
            <a:ext cx="1045356" cy="497597"/>
          </a:xfrm>
          <a:prstGeom prst="rect">
            <a:avLst/>
          </a:prstGeom>
          <a:noFill/>
        </p:spPr>
        <p:txBody>
          <a:bodyPr wrap="non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Do I need </a:t>
            </a:r>
            <a:br>
              <a:rPr lang="en-US" sz="1469" kern="0" dirty="0">
                <a:gradFill>
                  <a:gsLst>
                    <a:gs pos="1250">
                      <a:srgbClr val="353535"/>
                    </a:gs>
                    <a:gs pos="100000">
                      <a:srgbClr val="353535"/>
                    </a:gs>
                  </a:gsLst>
                  <a:lin ang="5400000" scaled="0"/>
                </a:gradFill>
                <a:latin typeface="Segoe UI"/>
              </a:rPr>
            </a:br>
            <a:r>
              <a:rPr lang="en-US" sz="1469" kern="0" dirty="0">
                <a:gradFill>
                  <a:gsLst>
                    <a:gs pos="1250">
                      <a:srgbClr val="353535"/>
                    </a:gs>
                    <a:gs pos="100000">
                      <a:srgbClr val="353535"/>
                    </a:gs>
                  </a:gsLst>
                  <a:lin ang="5400000" scaled="0"/>
                </a:gradFill>
                <a:latin typeface="Segoe UI"/>
              </a:rPr>
              <a:t>a UPS?</a:t>
            </a:r>
          </a:p>
        </p:txBody>
      </p:sp>
      <p:sp>
        <p:nvSpPr>
          <p:cNvPr id="107" name="TextBox 106"/>
          <p:cNvSpPr txBox="1"/>
          <p:nvPr/>
        </p:nvSpPr>
        <p:spPr>
          <a:xfrm rot="20103308">
            <a:off x="547558" y="1499481"/>
            <a:ext cx="1955985" cy="499239"/>
          </a:xfrm>
          <a:prstGeom prst="rect">
            <a:avLst/>
          </a:prstGeom>
          <a:noFill/>
        </p:spPr>
        <p:txBody>
          <a:bodyPr wrap="non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What media should I </a:t>
            </a:r>
          </a:p>
          <a:p>
            <a:pPr defTabSz="896042">
              <a:lnSpc>
                <a:spcPct val="90000"/>
              </a:lnSpc>
              <a:defRPr/>
            </a:pPr>
            <a:r>
              <a:rPr lang="en-US" sz="1469" kern="0" dirty="0">
                <a:gradFill>
                  <a:gsLst>
                    <a:gs pos="1250">
                      <a:srgbClr val="353535"/>
                    </a:gs>
                    <a:gs pos="100000">
                      <a:srgbClr val="353535"/>
                    </a:gs>
                  </a:gsLst>
                  <a:lin ang="5400000" scaled="0"/>
                </a:gradFill>
                <a:latin typeface="Segoe UI"/>
              </a:rPr>
              <a:t>use to keep backup?</a:t>
            </a:r>
          </a:p>
        </p:txBody>
      </p:sp>
      <p:sp>
        <p:nvSpPr>
          <p:cNvPr id="108" name="TextBox 107"/>
          <p:cNvSpPr txBox="1"/>
          <p:nvPr/>
        </p:nvSpPr>
        <p:spPr>
          <a:xfrm rot="469746">
            <a:off x="8949375" y="5068467"/>
            <a:ext cx="2218298" cy="497597"/>
          </a:xfrm>
          <a:prstGeom prst="rect">
            <a:avLst/>
          </a:prstGeom>
          <a:noFill/>
        </p:spPr>
        <p:txBody>
          <a:bodyPr wrap="squar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What storage I </a:t>
            </a:r>
            <a:br>
              <a:rPr lang="en-US" sz="1469" kern="0" dirty="0">
                <a:gradFill>
                  <a:gsLst>
                    <a:gs pos="1250">
                      <a:srgbClr val="353535"/>
                    </a:gs>
                    <a:gs pos="100000">
                      <a:srgbClr val="353535"/>
                    </a:gs>
                  </a:gsLst>
                  <a:lin ang="5400000" scaled="0"/>
                </a:gradFill>
                <a:latin typeface="Segoe UI"/>
              </a:rPr>
            </a:br>
            <a:r>
              <a:rPr lang="en-US" sz="1469" kern="0" dirty="0">
                <a:gradFill>
                  <a:gsLst>
                    <a:gs pos="1250">
                      <a:srgbClr val="353535"/>
                    </a:gs>
                    <a:gs pos="100000">
                      <a:srgbClr val="353535"/>
                    </a:gs>
                  </a:gsLst>
                  <a:lin ang="5400000" scaled="0"/>
                </a:gradFill>
                <a:latin typeface="Segoe UI"/>
              </a:rPr>
              <a:t>need to use?</a:t>
            </a:r>
          </a:p>
        </p:txBody>
      </p:sp>
      <p:sp>
        <p:nvSpPr>
          <p:cNvPr id="109" name="TextBox 108"/>
          <p:cNvSpPr txBox="1"/>
          <p:nvPr/>
        </p:nvSpPr>
        <p:spPr>
          <a:xfrm rot="736380">
            <a:off x="685076" y="3430814"/>
            <a:ext cx="1370656" cy="497597"/>
          </a:xfrm>
          <a:prstGeom prst="rect">
            <a:avLst/>
          </a:prstGeom>
          <a:noFill/>
        </p:spPr>
        <p:txBody>
          <a:bodyPr wrap="non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How can I </a:t>
            </a:r>
            <a:br>
              <a:rPr lang="en-US" sz="1469" kern="0" dirty="0">
                <a:gradFill>
                  <a:gsLst>
                    <a:gs pos="1250">
                      <a:srgbClr val="353535"/>
                    </a:gs>
                    <a:gs pos="100000">
                      <a:srgbClr val="353535"/>
                    </a:gs>
                  </a:gsLst>
                  <a:lin ang="5400000" scaled="0"/>
                </a:gradFill>
                <a:latin typeface="Segoe UI"/>
              </a:rPr>
            </a:br>
            <a:r>
              <a:rPr lang="en-US" sz="1469" b="1" kern="0" dirty="0">
                <a:gradFill>
                  <a:gsLst>
                    <a:gs pos="1250">
                      <a:srgbClr val="353535"/>
                    </a:gs>
                    <a:gs pos="100000">
                      <a:srgbClr val="353535"/>
                    </a:gs>
                  </a:gsLst>
                  <a:lin ang="5400000" scaled="0"/>
                </a:gradFill>
                <a:latin typeface="Segoe UI"/>
              </a:rPr>
              <a:t>scale</a:t>
            </a:r>
            <a:r>
              <a:rPr lang="en-US" sz="1469" kern="0" dirty="0">
                <a:gradFill>
                  <a:gsLst>
                    <a:gs pos="1250">
                      <a:srgbClr val="353535"/>
                    </a:gs>
                    <a:gs pos="100000">
                      <a:srgbClr val="353535"/>
                    </a:gs>
                  </a:gsLst>
                  <a:lin ang="5400000" scaled="0"/>
                </a:gradFill>
                <a:latin typeface="Segoe UI"/>
              </a:rPr>
              <a:t> my app?</a:t>
            </a:r>
          </a:p>
        </p:txBody>
      </p:sp>
      <p:sp>
        <p:nvSpPr>
          <p:cNvPr id="110" name="TextBox 109"/>
          <p:cNvSpPr txBox="1"/>
          <p:nvPr/>
        </p:nvSpPr>
        <p:spPr>
          <a:xfrm rot="20700000">
            <a:off x="9136048" y="1435535"/>
            <a:ext cx="2266967" cy="499239"/>
          </a:xfrm>
          <a:prstGeom prst="rect">
            <a:avLst/>
          </a:prstGeom>
          <a:noFill/>
        </p:spPr>
        <p:txBody>
          <a:bodyPr wrap="non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What happens in case of</a:t>
            </a:r>
          </a:p>
          <a:p>
            <a:pPr defTabSz="896042">
              <a:lnSpc>
                <a:spcPct val="90000"/>
              </a:lnSpc>
              <a:defRPr/>
            </a:pPr>
            <a:r>
              <a:rPr lang="en-US" sz="1469" b="1" kern="0" dirty="0">
                <a:gradFill>
                  <a:gsLst>
                    <a:gs pos="1250">
                      <a:srgbClr val="353535"/>
                    </a:gs>
                    <a:gs pos="100000">
                      <a:srgbClr val="353535"/>
                    </a:gs>
                  </a:gsLst>
                  <a:lin ang="5400000" scaled="0"/>
                </a:gradFill>
                <a:latin typeface="Segoe UI"/>
              </a:rPr>
              <a:t>server</a:t>
            </a:r>
            <a:r>
              <a:rPr lang="en-US" sz="1469" kern="0" dirty="0">
                <a:gradFill>
                  <a:gsLst>
                    <a:gs pos="1250">
                      <a:srgbClr val="353535"/>
                    </a:gs>
                    <a:gs pos="100000">
                      <a:srgbClr val="353535"/>
                    </a:gs>
                  </a:gsLst>
                  <a:lin ang="5400000" scaled="0"/>
                </a:gradFill>
                <a:latin typeface="Segoe UI"/>
              </a:rPr>
              <a:t> </a:t>
            </a:r>
            <a:r>
              <a:rPr lang="en-US" sz="1469" b="1" kern="0" dirty="0">
                <a:gradFill>
                  <a:gsLst>
                    <a:gs pos="1250">
                      <a:srgbClr val="353535"/>
                    </a:gs>
                    <a:gs pos="100000">
                      <a:srgbClr val="353535"/>
                    </a:gs>
                  </a:gsLst>
                  <a:lin ang="5400000" scaled="0"/>
                </a:gradFill>
                <a:latin typeface="Segoe UI"/>
              </a:rPr>
              <a:t>hardware</a:t>
            </a:r>
            <a:r>
              <a:rPr lang="en-US" sz="1469" kern="0" dirty="0">
                <a:gradFill>
                  <a:gsLst>
                    <a:gs pos="1250">
                      <a:srgbClr val="353535"/>
                    </a:gs>
                    <a:gs pos="100000">
                      <a:srgbClr val="353535"/>
                    </a:gs>
                  </a:gsLst>
                  <a:lin ang="5400000" scaled="0"/>
                </a:gradFill>
                <a:latin typeface="Segoe UI"/>
              </a:rPr>
              <a:t> failure?</a:t>
            </a:r>
          </a:p>
        </p:txBody>
      </p:sp>
      <p:sp>
        <p:nvSpPr>
          <p:cNvPr id="111" name="TextBox 110"/>
          <p:cNvSpPr txBox="1"/>
          <p:nvPr/>
        </p:nvSpPr>
        <p:spPr>
          <a:xfrm rot="164117">
            <a:off x="9746947" y="5800175"/>
            <a:ext cx="2033825" cy="497597"/>
          </a:xfrm>
          <a:prstGeom prst="rect">
            <a:avLst/>
          </a:prstGeom>
          <a:noFill/>
        </p:spPr>
        <p:txBody>
          <a:bodyPr wrap="non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How can I dynamically</a:t>
            </a:r>
            <a:br>
              <a:rPr lang="en-US" sz="1469" kern="0" dirty="0">
                <a:gradFill>
                  <a:gsLst>
                    <a:gs pos="1250">
                      <a:srgbClr val="353535"/>
                    </a:gs>
                    <a:gs pos="100000">
                      <a:srgbClr val="353535"/>
                    </a:gs>
                  </a:gsLst>
                  <a:lin ang="5400000" scaled="0"/>
                </a:gradFill>
                <a:latin typeface="Segoe UI"/>
              </a:rPr>
            </a:br>
            <a:r>
              <a:rPr lang="en-US" sz="1469" kern="0" dirty="0">
                <a:gradFill>
                  <a:gsLst>
                    <a:gs pos="1250">
                      <a:srgbClr val="353535"/>
                    </a:gs>
                    <a:gs pos="100000">
                      <a:srgbClr val="353535"/>
                    </a:gs>
                  </a:gsLst>
                  <a:lin ang="5400000" scaled="0"/>
                </a:gradFill>
                <a:latin typeface="Segoe UI"/>
              </a:rPr>
              <a:t>configure my app?</a:t>
            </a:r>
          </a:p>
        </p:txBody>
      </p:sp>
      <p:sp>
        <p:nvSpPr>
          <p:cNvPr id="112" name="TextBox 111"/>
          <p:cNvSpPr txBox="1"/>
          <p:nvPr/>
        </p:nvSpPr>
        <p:spPr>
          <a:xfrm rot="1660797">
            <a:off x="2279944" y="4967037"/>
            <a:ext cx="1510136" cy="507503"/>
          </a:xfrm>
          <a:prstGeom prst="rect">
            <a:avLst/>
          </a:prstGeom>
          <a:noFill/>
        </p:spPr>
        <p:txBody>
          <a:bodyPr wrap="non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Who </a:t>
            </a:r>
            <a:r>
              <a:rPr lang="en-US" sz="1469" b="1" kern="0" dirty="0">
                <a:gradFill>
                  <a:gsLst>
                    <a:gs pos="1250">
                      <a:srgbClr val="353535"/>
                    </a:gs>
                    <a:gs pos="100000">
                      <a:srgbClr val="353535"/>
                    </a:gs>
                  </a:gsLst>
                  <a:lin ang="5400000" scaled="0"/>
                </a:gradFill>
                <a:latin typeface="Segoe UI"/>
              </a:rPr>
              <a:t>monitors</a:t>
            </a:r>
            <a:r>
              <a:rPr lang="en-US" sz="1469" kern="0" dirty="0">
                <a:gradFill>
                  <a:gsLst>
                    <a:gs pos="1250">
                      <a:srgbClr val="353535"/>
                    </a:gs>
                    <a:gs pos="100000">
                      <a:srgbClr val="353535"/>
                    </a:gs>
                  </a:gsLst>
                  <a:lin ang="5400000" scaled="0"/>
                </a:gradFill>
                <a:latin typeface="Segoe UI"/>
              </a:rPr>
              <a:t> </a:t>
            </a:r>
          </a:p>
          <a:p>
            <a:pPr defTabSz="896042">
              <a:lnSpc>
                <a:spcPct val="90000"/>
              </a:lnSpc>
              <a:defRPr/>
            </a:pPr>
            <a:r>
              <a:rPr lang="en-US" sz="1469" kern="0" dirty="0">
                <a:gradFill>
                  <a:gsLst>
                    <a:gs pos="1250">
                      <a:srgbClr val="353535"/>
                    </a:gs>
                    <a:gs pos="100000">
                      <a:srgbClr val="353535"/>
                    </a:gs>
                  </a:gsLst>
                  <a:lin ang="5400000" scaled="0"/>
                </a:gradFill>
                <a:latin typeface="Segoe UI"/>
              </a:rPr>
              <a:t>my </a:t>
            </a:r>
            <a:r>
              <a:rPr lang="en-US" sz="1469" b="1" kern="0" dirty="0">
                <a:gradFill>
                  <a:gsLst>
                    <a:gs pos="1250">
                      <a:srgbClr val="353535"/>
                    </a:gs>
                    <a:gs pos="100000">
                      <a:srgbClr val="353535"/>
                    </a:gs>
                  </a:gsLst>
                  <a:lin ang="5400000" scaled="0"/>
                </a:gradFill>
                <a:latin typeface="Segoe UI"/>
              </a:rPr>
              <a:t>Servers</a:t>
            </a:r>
            <a:r>
              <a:rPr lang="en-US" sz="1469" kern="0" dirty="0">
                <a:gradFill>
                  <a:gsLst>
                    <a:gs pos="1250">
                      <a:srgbClr val="353535"/>
                    </a:gs>
                    <a:gs pos="100000">
                      <a:srgbClr val="353535"/>
                    </a:gs>
                  </a:gsLst>
                  <a:lin ang="5400000" scaled="0"/>
                </a:gradFill>
                <a:latin typeface="Segoe UI"/>
              </a:rPr>
              <a:t>?</a:t>
            </a:r>
          </a:p>
        </p:txBody>
      </p:sp>
      <p:sp>
        <p:nvSpPr>
          <p:cNvPr id="113" name="TextBox 112"/>
          <p:cNvSpPr txBox="1"/>
          <p:nvPr/>
        </p:nvSpPr>
        <p:spPr>
          <a:xfrm rot="20084240">
            <a:off x="7093678" y="2244439"/>
            <a:ext cx="1510136" cy="507503"/>
          </a:xfrm>
          <a:prstGeom prst="rect">
            <a:avLst/>
          </a:prstGeom>
          <a:noFill/>
        </p:spPr>
        <p:txBody>
          <a:bodyPr wrap="none" rtlCol="0">
            <a:spAutoFit/>
          </a:bodyPr>
          <a:lstStyle/>
          <a:p>
            <a:pPr defTabSz="896042">
              <a:lnSpc>
                <a:spcPct val="90000"/>
              </a:lnSpc>
              <a:defRPr/>
            </a:pPr>
            <a:r>
              <a:rPr lang="en-US" sz="1469" kern="0" dirty="0">
                <a:gradFill>
                  <a:gsLst>
                    <a:gs pos="1250">
                      <a:srgbClr val="353535"/>
                    </a:gs>
                    <a:gs pos="100000">
                      <a:srgbClr val="353535"/>
                    </a:gs>
                  </a:gsLst>
                  <a:lin ang="5400000" scaled="0"/>
                </a:gradFill>
                <a:latin typeface="Segoe UI"/>
              </a:rPr>
              <a:t>Who </a:t>
            </a:r>
            <a:r>
              <a:rPr lang="en-US" sz="1469" b="1" kern="0" dirty="0">
                <a:gradFill>
                  <a:gsLst>
                    <a:gs pos="1250">
                      <a:srgbClr val="353535"/>
                    </a:gs>
                    <a:gs pos="100000">
                      <a:srgbClr val="353535"/>
                    </a:gs>
                  </a:gsLst>
                  <a:lin ang="5400000" scaled="0"/>
                </a:gradFill>
                <a:latin typeface="Segoe UI"/>
              </a:rPr>
              <a:t>monitors</a:t>
            </a:r>
            <a:r>
              <a:rPr lang="en-US" sz="1469" kern="0" dirty="0">
                <a:gradFill>
                  <a:gsLst>
                    <a:gs pos="1250">
                      <a:srgbClr val="353535"/>
                    </a:gs>
                    <a:gs pos="100000">
                      <a:srgbClr val="353535"/>
                    </a:gs>
                  </a:gsLst>
                  <a:lin ang="5400000" scaled="0"/>
                </a:gradFill>
                <a:latin typeface="Segoe UI"/>
              </a:rPr>
              <a:t> </a:t>
            </a:r>
          </a:p>
          <a:p>
            <a:pPr defTabSz="896042">
              <a:lnSpc>
                <a:spcPct val="90000"/>
              </a:lnSpc>
              <a:defRPr/>
            </a:pPr>
            <a:r>
              <a:rPr lang="en-US" sz="1469" kern="0" dirty="0">
                <a:gradFill>
                  <a:gsLst>
                    <a:gs pos="1250">
                      <a:srgbClr val="353535"/>
                    </a:gs>
                    <a:gs pos="100000">
                      <a:srgbClr val="353535"/>
                    </a:gs>
                  </a:gsLst>
                  <a:lin ang="5400000" scaled="0"/>
                </a:gradFill>
                <a:latin typeface="Segoe UI"/>
              </a:rPr>
              <a:t>my </a:t>
            </a:r>
            <a:r>
              <a:rPr lang="en-US" sz="1469" b="1" kern="0" dirty="0">
                <a:gradFill>
                  <a:gsLst>
                    <a:gs pos="1250">
                      <a:srgbClr val="353535"/>
                    </a:gs>
                    <a:gs pos="100000">
                      <a:srgbClr val="353535"/>
                    </a:gs>
                  </a:gsLst>
                  <a:lin ang="5400000" scaled="0"/>
                </a:gradFill>
                <a:latin typeface="Segoe UI"/>
              </a:rPr>
              <a:t>App</a:t>
            </a:r>
            <a:r>
              <a:rPr lang="en-US" sz="1469" kern="0" dirty="0">
                <a:gradFill>
                  <a:gsLst>
                    <a:gs pos="1250">
                      <a:srgbClr val="353535"/>
                    </a:gs>
                    <a:gs pos="100000">
                      <a:srgbClr val="353535"/>
                    </a:gs>
                  </a:gsLst>
                  <a:lin ang="5400000" scaled="0"/>
                </a:gradFill>
                <a:latin typeface="Segoe UI"/>
              </a:rPr>
              <a:t>?</a:t>
            </a:r>
          </a:p>
        </p:txBody>
      </p:sp>
      <p:grpSp>
        <p:nvGrpSpPr>
          <p:cNvPr id="74" name="Group 73"/>
          <p:cNvGrpSpPr/>
          <p:nvPr/>
        </p:nvGrpSpPr>
        <p:grpSpPr>
          <a:xfrm>
            <a:off x="5438935" y="5222511"/>
            <a:ext cx="1314131" cy="1314131"/>
            <a:chOff x="5547902" y="4202399"/>
            <a:chExt cx="1340672" cy="1340672"/>
          </a:xfrm>
        </p:grpSpPr>
        <p:sp>
          <p:nvSpPr>
            <p:cNvPr id="79" name="Oval 78"/>
            <p:cNvSpPr/>
            <p:nvPr/>
          </p:nvSpPr>
          <p:spPr bwMode="auto">
            <a:xfrm>
              <a:off x="5547902" y="4202399"/>
              <a:ext cx="1340672" cy="134067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1" name="Group 80"/>
            <p:cNvGrpSpPr/>
            <p:nvPr/>
          </p:nvGrpSpPr>
          <p:grpSpPr>
            <a:xfrm>
              <a:off x="5882043" y="4461171"/>
              <a:ext cx="744667" cy="794664"/>
              <a:chOff x="2084593" y="2157479"/>
              <a:chExt cx="958326" cy="1022668"/>
            </a:xfrm>
          </p:grpSpPr>
          <p:grpSp>
            <p:nvGrpSpPr>
              <p:cNvPr id="89" name="Group 4"/>
              <p:cNvGrpSpPr>
                <a:grpSpLocks noChangeAspect="1"/>
              </p:cNvGrpSpPr>
              <p:nvPr/>
            </p:nvGrpSpPr>
            <p:grpSpPr bwMode="auto">
              <a:xfrm>
                <a:off x="2084593" y="2157479"/>
                <a:ext cx="475727" cy="1022668"/>
                <a:chOff x="7" y="12"/>
                <a:chExt cx="167" cy="359"/>
              </a:xfrm>
            </p:grpSpPr>
            <p:sp>
              <p:nvSpPr>
                <p:cNvPr id="121" name="Rectangle 5"/>
                <p:cNvSpPr>
                  <a:spLocks noChangeArrowheads="1"/>
                </p:cNvSpPr>
                <p:nvPr/>
              </p:nvSpPr>
              <p:spPr bwMode="auto">
                <a:xfrm>
                  <a:off x="7" y="45"/>
                  <a:ext cx="167" cy="326"/>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2" name="Freeform 6"/>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3" name="Rectangle 7"/>
                <p:cNvSpPr>
                  <a:spLocks noChangeArrowheads="1"/>
                </p:cNvSpPr>
                <p:nvPr/>
              </p:nvSpPr>
              <p:spPr bwMode="auto">
                <a:xfrm>
                  <a:off x="42" y="232"/>
                  <a:ext cx="25" cy="25"/>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4" name="Rectangle 8"/>
                <p:cNvSpPr>
                  <a:spLocks noChangeArrowheads="1"/>
                </p:cNvSpPr>
                <p:nvPr/>
              </p:nvSpPr>
              <p:spPr bwMode="auto">
                <a:xfrm>
                  <a:off x="114" y="232"/>
                  <a:ext cx="26" cy="25"/>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5" name="Rectangle 9"/>
                <p:cNvSpPr>
                  <a:spLocks noChangeArrowheads="1"/>
                </p:cNvSpPr>
                <p:nvPr/>
              </p:nvSpPr>
              <p:spPr bwMode="auto">
                <a:xfrm>
                  <a:off x="42" y="164"/>
                  <a:ext cx="25" cy="25"/>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6" name="Rectangle 10"/>
                <p:cNvSpPr>
                  <a:spLocks noChangeArrowheads="1"/>
                </p:cNvSpPr>
                <p:nvPr/>
              </p:nvSpPr>
              <p:spPr bwMode="auto">
                <a:xfrm>
                  <a:off x="114" y="164"/>
                  <a:ext cx="26" cy="25"/>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7" name="Rectangle 11"/>
                <p:cNvSpPr>
                  <a:spLocks noChangeArrowheads="1"/>
                </p:cNvSpPr>
                <p:nvPr/>
              </p:nvSpPr>
              <p:spPr bwMode="auto">
                <a:xfrm>
                  <a:off x="42" y="98"/>
                  <a:ext cx="25" cy="24"/>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8" name="Rectangle 12"/>
                <p:cNvSpPr>
                  <a:spLocks noChangeArrowheads="1"/>
                </p:cNvSpPr>
                <p:nvPr/>
              </p:nvSpPr>
              <p:spPr bwMode="auto">
                <a:xfrm>
                  <a:off x="114" y="98"/>
                  <a:ext cx="26" cy="24"/>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9" name="Rectangle 13"/>
                <p:cNvSpPr>
                  <a:spLocks noChangeArrowheads="1"/>
                </p:cNvSpPr>
                <p:nvPr/>
              </p:nvSpPr>
              <p:spPr bwMode="auto">
                <a:xfrm>
                  <a:off x="31" y="12"/>
                  <a:ext cx="47" cy="33"/>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114" name="Group 113"/>
              <p:cNvGrpSpPr/>
              <p:nvPr/>
            </p:nvGrpSpPr>
            <p:grpSpPr>
              <a:xfrm>
                <a:off x="2561534" y="2758439"/>
                <a:ext cx="475727" cy="421466"/>
                <a:chOff x="2779974" y="2727959"/>
                <a:chExt cx="475727" cy="421466"/>
              </a:xfrm>
            </p:grpSpPr>
            <p:sp>
              <p:nvSpPr>
                <p:cNvPr id="116" name="Rectangle 5"/>
                <p:cNvSpPr>
                  <a:spLocks noChangeArrowheads="1"/>
                </p:cNvSpPr>
                <p:nvPr/>
              </p:nvSpPr>
              <p:spPr bwMode="auto">
                <a:xfrm>
                  <a:off x="2779974" y="2727959"/>
                  <a:ext cx="475727" cy="421465"/>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17" name="Freeform 6"/>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18" name="Rectangle 7"/>
                <p:cNvSpPr>
                  <a:spLocks noChangeArrowheads="1"/>
                </p:cNvSpPr>
                <p:nvPr/>
              </p:nvSpPr>
              <p:spPr bwMode="auto">
                <a:xfrm>
                  <a:off x="2879677" y="2829662"/>
                  <a:ext cx="71217" cy="71216"/>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19" name="Rectangle 8"/>
                <p:cNvSpPr>
                  <a:spLocks noChangeArrowheads="1"/>
                </p:cNvSpPr>
                <p:nvPr/>
              </p:nvSpPr>
              <p:spPr bwMode="auto">
                <a:xfrm>
                  <a:off x="3084781" y="2829662"/>
                  <a:ext cx="74065" cy="71216"/>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0" name="Rectangle 9"/>
                <p:cNvSpPr>
                  <a:spLocks noChangeArrowheads="1"/>
                </p:cNvSpPr>
                <p:nvPr/>
              </p:nvSpPr>
              <p:spPr bwMode="auto">
                <a:xfrm>
                  <a:off x="2879677" y="3004253"/>
                  <a:ext cx="71217" cy="71216"/>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sp>
            <p:nvSpPr>
              <p:cNvPr id="115" name="Isosceles Triangle 114"/>
              <p:cNvSpPr/>
              <p:nvPr/>
            </p:nvSpPr>
            <p:spPr bwMode="auto">
              <a:xfrm>
                <a:off x="2560320" y="2537142"/>
                <a:ext cx="482599" cy="221297"/>
              </a:xfrm>
              <a:prstGeom prst="triangle">
                <a:avLst>
                  <a:gd name="adj" fmla="val 0"/>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err="1">
                  <a:solidFill>
                    <a:srgbClr val="353535"/>
                  </a:solidFill>
                  <a:latin typeface="Segoe UI Semilight"/>
                </a:endParaRPr>
              </a:p>
            </p:txBody>
          </p:sp>
        </p:grpSp>
      </p:grpSp>
      <p:grpSp>
        <p:nvGrpSpPr>
          <p:cNvPr id="130" name="Group 129"/>
          <p:cNvGrpSpPr/>
          <p:nvPr/>
        </p:nvGrpSpPr>
        <p:grpSpPr>
          <a:xfrm>
            <a:off x="5438935" y="2790675"/>
            <a:ext cx="1314131" cy="1314131"/>
            <a:chOff x="5547902" y="2127586"/>
            <a:chExt cx="1340672" cy="1340672"/>
          </a:xfrm>
        </p:grpSpPr>
        <p:sp>
          <p:nvSpPr>
            <p:cNvPr id="131" name="Oval 130"/>
            <p:cNvSpPr/>
            <p:nvPr/>
          </p:nvSpPr>
          <p:spPr bwMode="auto">
            <a:xfrm>
              <a:off x="5547902" y="2127586"/>
              <a:ext cx="1340672" cy="134067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32" name="Group 16"/>
            <p:cNvGrpSpPr>
              <a:grpSpLocks noChangeAspect="1"/>
            </p:cNvGrpSpPr>
            <p:nvPr/>
          </p:nvGrpSpPr>
          <p:grpSpPr bwMode="auto">
            <a:xfrm>
              <a:off x="5824049" y="2333627"/>
              <a:ext cx="770389" cy="891106"/>
              <a:chOff x="13" y="7"/>
              <a:chExt cx="351" cy="406"/>
            </a:xfrm>
          </p:grpSpPr>
          <p:sp>
            <p:nvSpPr>
              <p:cNvPr id="133" name="Freeform 17"/>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34" name="Freeform 18"/>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35" name="Line 19"/>
              <p:cNvSpPr>
                <a:spLocks noChangeShapeType="1"/>
              </p:cNvSpPr>
              <p:nvPr/>
            </p:nvSpPr>
            <p:spPr bwMode="auto">
              <a:xfrm>
                <a:off x="288" y="282"/>
                <a:ext cx="0" cy="93"/>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36" name="Freeform 20"/>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37" name="Freeform 21"/>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38" name="Line 22"/>
              <p:cNvSpPr>
                <a:spLocks noChangeShapeType="1"/>
              </p:cNvSpPr>
              <p:nvPr/>
            </p:nvSpPr>
            <p:spPr bwMode="auto">
              <a:xfrm>
                <a:off x="89" y="282"/>
                <a:ext cx="0" cy="93"/>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39" name="Freeform 23"/>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40" name="Freeform 24"/>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41" name="Freeform 25"/>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42" name="Line 26"/>
              <p:cNvSpPr>
                <a:spLocks noChangeShapeType="1"/>
              </p:cNvSpPr>
              <p:nvPr/>
            </p:nvSpPr>
            <p:spPr bwMode="auto">
              <a:xfrm>
                <a:off x="189" y="96"/>
                <a:ext cx="0" cy="87"/>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43" name="Freeform 27"/>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44" name="Freeform 28"/>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grpSp>
      </p:grpSp>
      <p:grpSp>
        <p:nvGrpSpPr>
          <p:cNvPr id="145" name="Group 144"/>
          <p:cNvGrpSpPr/>
          <p:nvPr/>
        </p:nvGrpSpPr>
        <p:grpSpPr>
          <a:xfrm>
            <a:off x="2721076" y="2790675"/>
            <a:ext cx="1314131" cy="1314131"/>
            <a:chOff x="2775150" y="2127586"/>
            <a:chExt cx="1340672" cy="1340672"/>
          </a:xfrm>
        </p:grpSpPr>
        <p:sp>
          <p:nvSpPr>
            <p:cNvPr id="146" name="Oval 145"/>
            <p:cNvSpPr/>
            <p:nvPr/>
          </p:nvSpPr>
          <p:spPr bwMode="auto">
            <a:xfrm>
              <a:off x="2775150" y="2127586"/>
              <a:ext cx="1340672" cy="134067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7" name="Freeform 5"/>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chemeClr val="tx2"/>
            </a:solidFill>
            <a:ln w="41275">
              <a:solidFill>
                <a:srgbClr val="EAEAEA"/>
              </a:solidFill>
              <a:miter lim="800000"/>
            </a:ln>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148" name="Group 147"/>
          <p:cNvGrpSpPr/>
          <p:nvPr/>
        </p:nvGrpSpPr>
        <p:grpSpPr>
          <a:xfrm>
            <a:off x="8156794" y="2790675"/>
            <a:ext cx="1314131" cy="1314131"/>
            <a:chOff x="8320652" y="2127586"/>
            <a:chExt cx="1340672" cy="1340672"/>
          </a:xfrm>
        </p:grpSpPr>
        <p:sp>
          <p:nvSpPr>
            <p:cNvPr id="149" name="Oval 148"/>
            <p:cNvSpPr/>
            <p:nvPr/>
          </p:nvSpPr>
          <p:spPr bwMode="auto">
            <a:xfrm>
              <a:off x="8320652" y="2127586"/>
              <a:ext cx="1340672" cy="134067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50" name="Group 8"/>
            <p:cNvGrpSpPr>
              <a:grpSpLocks noChangeAspect="1"/>
            </p:cNvGrpSpPr>
            <p:nvPr/>
          </p:nvGrpSpPr>
          <p:grpSpPr bwMode="auto">
            <a:xfrm>
              <a:off x="8561965" y="2577338"/>
              <a:ext cx="897974" cy="451613"/>
              <a:chOff x="7" y="12"/>
              <a:chExt cx="342" cy="172"/>
            </a:xfrm>
          </p:grpSpPr>
          <p:sp>
            <p:nvSpPr>
              <p:cNvPr id="151" name="Rectangle 9"/>
              <p:cNvSpPr>
                <a:spLocks noChangeArrowheads="1"/>
              </p:cNvSpPr>
              <p:nvPr/>
            </p:nvSpPr>
            <p:spPr bwMode="auto">
              <a:xfrm>
                <a:off x="7" y="64"/>
                <a:ext cx="87" cy="120"/>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52" name="Rectangle 10"/>
              <p:cNvSpPr>
                <a:spLocks noChangeArrowheads="1"/>
              </p:cNvSpPr>
              <p:nvPr/>
            </p:nvSpPr>
            <p:spPr bwMode="auto">
              <a:xfrm>
                <a:off x="195" y="76"/>
                <a:ext cx="154" cy="108"/>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53" name="Line 11"/>
              <p:cNvSpPr>
                <a:spLocks noChangeShapeType="1"/>
              </p:cNvSpPr>
              <p:nvPr/>
            </p:nvSpPr>
            <p:spPr bwMode="auto">
              <a:xfrm flipV="1">
                <a:off x="311" y="124"/>
                <a:ext cx="0" cy="17"/>
              </a:xfrm>
              <a:prstGeom prst="line">
                <a:avLst/>
              </a:prstGeom>
              <a:noFill/>
              <a:ln w="25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54" name="Freeform 12"/>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55" name="Freeform 13"/>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cxnSp>
        <p:nvCxnSpPr>
          <p:cNvPr id="156" name="Straight Arrow Connector 155"/>
          <p:cNvCxnSpPr>
            <a:cxnSpLocks/>
          </p:cNvCxnSpPr>
          <p:nvPr/>
        </p:nvCxnSpPr>
        <p:spPr>
          <a:xfrm>
            <a:off x="4145250" y="3423240"/>
            <a:ext cx="1183641"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cxnSpLocks/>
          </p:cNvCxnSpPr>
          <p:nvPr/>
        </p:nvCxnSpPr>
        <p:spPr>
          <a:xfrm flipH="1">
            <a:off x="6863109" y="3423240"/>
            <a:ext cx="1183641"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a:cxnSpLocks/>
          </p:cNvCxnSpPr>
          <p:nvPr/>
        </p:nvCxnSpPr>
        <p:spPr>
          <a:xfrm>
            <a:off x="6091264" y="4200220"/>
            <a:ext cx="0" cy="922456"/>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9E435704-DE17-4AF8-85BC-B76CF6F99CA1}"/>
              </a:ext>
            </a:extLst>
          </p:cNvPr>
          <p:cNvSpPr/>
          <p:nvPr/>
        </p:nvSpPr>
        <p:spPr bwMode="auto">
          <a:xfrm>
            <a:off x="2234749" y="4754184"/>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 name="Oval 75">
            <a:extLst>
              <a:ext uri="{FF2B5EF4-FFF2-40B4-BE49-F238E27FC236}">
                <a16:creationId xmlns:a16="http://schemas.microsoft.com/office/drawing/2014/main" id="{ABC6CD23-2D56-4B88-9B63-721A1859458A}"/>
              </a:ext>
            </a:extLst>
          </p:cNvPr>
          <p:cNvSpPr/>
          <p:nvPr/>
        </p:nvSpPr>
        <p:spPr bwMode="auto">
          <a:xfrm>
            <a:off x="460906" y="2124111"/>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Oval 76">
            <a:extLst>
              <a:ext uri="{FF2B5EF4-FFF2-40B4-BE49-F238E27FC236}">
                <a16:creationId xmlns:a16="http://schemas.microsoft.com/office/drawing/2014/main" id="{A4F555A0-3CDD-4971-AC13-16BD03A93CC1}"/>
              </a:ext>
            </a:extLst>
          </p:cNvPr>
          <p:cNvSpPr/>
          <p:nvPr/>
        </p:nvSpPr>
        <p:spPr bwMode="auto">
          <a:xfrm>
            <a:off x="970776" y="2831178"/>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 name="Oval 77">
            <a:extLst>
              <a:ext uri="{FF2B5EF4-FFF2-40B4-BE49-F238E27FC236}">
                <a16:creationId xmlns:a16="http://schemas.microsoft.com/office/drawing/2014/main" id="{E1C87953-9B92-4923-BA60-B6E3E5C8BD7E}"/>
              </a:ext>
            </a:extLst>
          </p:cNvPr>
          <p:cNvSpPr/>
          <p:nvPr/>
        </p:nvSpPr>
        <p:spPr bwMode="auto">
          <a:xfrm>
            <a:off x="580620" y="3418885"/>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 name="Oval 79">
            <a:extLst>
              <a:ext uri="{FF2B5EF4-FFF2-40B4-BE49-F238E27FC236}">
                <a16:creationId xmlns:a16="http://schemas.microsoft.com/office/drawing/2014/main" id="{7560F16E-6B87-47E2-A7B8-B8DA443C6F87}"/>
              </a:ext>
            </a:extLst>
          </p:cNvPr>
          <p:cNvSpPr/>
          <p:nvPr/>
        </p:nvSpPr>
        <p:spPr bwMode="auto">
          <a:xfrm>
            <a:off x="4546696" y="2154770"/>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 name="Oval 81">
            <a:extLst>
              <a:ext uri="{FF2B5EF4-FFF2-40B4-BE49-F238E27FC236}">
                <a16:creationId xmlns:a16="http://schemas.microsoft.com/office/drawing/2014/main" id="{A0C0D26F-C7A0-4F85-9530-D9E700B07D16}"/>
              </a:ext>
            </a:extLst>
          </p:cNvPr>
          <p:cNvSpPr/>
          <p:nvPr/>
        </p:nvSpPr>
        <p:spPr bwMode="auto">
          <a:xfrm>
            <a:off x="2732144" y="1536454"/>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 name="Oval 82">
            <a:extLst>
              <a:ext uri="{FF2B5EF4-FFF2-40B4-BE49-F238E27FC236}">
                <a16:creationId xmlns:a16="http://schemas.microsoft.com/office/drawing/2014/main" id="{65472AF1-C903-4C92-B7FB-AD3885252ACC}"/>
              </a:ext>
            </a:extLst>
          </p:cNvPr>
          <p:cNvSpPr/>
          <p:nvPr/>
        </p:nvSpPr>
        <p:spPr bwMode="auto">
          <a:xfrm>
            <a:off x="6573660" y="1469650"/>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 name="Oval 83">
            <a:extLst>
              <a:ext uri="{FF2B5EF4-FFF2-40B4-BE49-F238E27FC236}">
                <a16:creationId xmlns:a16="http://schemas.microsoft.com/office/drawing/2014/main" id="{3F80B2C8-1524-4083-8385-2A7125742483}"/>
              </a:ext>
            </a:extLst>
          </p:cNvPr>
          <p:cNvSpPr/>
          <p:nvPr/>
        </p:nvSpPr>
        <p:spPr bwMode="auto">
          <a:xfrm>
            <a:off x="7030063" y="2797223"/>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 name="Oval 84">
            <a:extLst>
              <a:ext uri="{FF2B5EF4-FFF2-40B4-BE49-F238E27FC236}">
                <a16:creationId xmlns:a16="http://schemas.microsoft.com/office/drawing/2014/main" id="{D66E243B-338A-4C9E-9E3F-482E43DF07AD}"/>
              </a:ext>
            </a:extLst>
          </p:cNvPr>
          <p:cNvSpPr/>
          <p:nvPr/>
        </p:nvSpPr>
        <p:spPr bwMode="auto">
          <a:xfrm>
            <a:off x="508086" y="5349783"/>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 name="Oval 85">
            <a:extLst>
              <a:ext uri="{FF2B5EF4-FFF2-40B4-BE49-F238E27FC236}">
                <a16:creationId xmlns:a16="http://schemas.microsoft.com/office/drawing/2014/main" id="{2F3168EF-CAE9-41B1-BE1F-E1D4D8487374}"/>
              </a:ext>
            </a:extLst>
          </p:cNvPr>
          <p:cNvSpPr/>
          <p:nvPr/>
        </p:nvSpPr>
        <p:spPr bwMode="auto">
          <a:xfrm>
            <a:off x="491458" y="6153292"/>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Oval 86">
            <a:extLst>
              <a:ext uri="{FF2B5EF4-FFF2-40B4-BE49-F238E27FC236}">
                <a16:creationId xmlns:a16="http://schemas.microsoft.com/office/drawing/2014/main" id="{3F9724FC-19FC-4649-A2EB-57772A38B234}"/>
              </a:ext>
            </a:extLst>
          </p:cNvPr>
          <p:cNvSpPr/>
          <p:nvPr/>
        </p:nvSpPr>
        <p:spPr bwMode="auto">
          <a:xfrm>
            <a:off x="4175982" y="5516991"/>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8" name="Oval 87">
            <a:extLst>
              <a:ext uri="{FF2B5EF4-FFF2-40B4-BE49-F238E27FC236}">
                <a16:creationId xmlns:a16="http://schemas.microsoft.com/office/drawing/2014/main" id="{D780D295-2838-405B-B1F1-AEB968FA2D71}"/>
              </a:ext>
            </a:extLst>
          </p:cNvPr>
          <p:cNvSpPr/>
          <p:nvPr/>
        </p:nvSpPr>
        <p:spPr bwMode="auto">
          <a:xfrm>
            <a:off x="8984601" y="2028402"/>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Oval 89">
            <a:extLst>
              <a:ext uri="{FF2B5EF4-FFF2-40B4-BE49-F238E27FC236}">
                <a16:creationId xmlns:a16="http://schemas.microsoft.com/office/drawing/2014/main" id="{5605292E-D5D1-4DC9-AC50-9CC44723C61B}"/>
              </a:ext>
            </a:extLst>
          </p:cNvPr>
          <p:cNvSpPr/>
          <p:nvPr/>
        </p:nvSpPr>
        <p:spPr bwMode="auto">
          <a:xfrm>
            <a:off x="9890842" y="3503812"/>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1" name="Oval 90">
            <a:extLst>
              <a:ext uri="{FF2B5EF4-FFF2-40B4-BE49-F238E27FC236}">
                <a16:creationId xmlns:a16="http://schemas.microsoft.com/office/drawing/2014/main" id="{5CA3E538-9885-4AAD-B9BE-03967801204C}"/>
              </a:ext>
            </a:extLst>
          </p:cNvPr>
          <p:cNvSpPr/>
          <p:nvPr/>
        </p:nvSpPr>
        <p:spPr bwMode="auto">
          <a:xfrm>
            <a:off x="9968882" y="2319979"/>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9" name="Oval 158">
            <a:extLst>
              <a:ext uri="{FF2B5EF4-FFF2-40B4-BE49-F238E27FC236}">
                <a16:creationId xmlns:a16="http://schemas.microsoft.com/office/drawing/2014/main" id="{593CF400-AAAE-42A8-9E46-BEB95F9CABD7}"/>
              </a:ext>
            </a:extLst>
          </p:cNvPr>
          <p:cNvSpPr/>
          <p:nvPr/>
        </p:nvSpPr>
        <p:spPr bwMode="auto">
          <a:xfrm>
            <a:off x="8873665" y="5098311"/>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0" name="Oval 159">
            <a:extLst>
              <a:ext uri="{FF2B5EF4-FFF2-40B4-BE49-F238E27FC236}">
                <a16:creationId xmlns:a16="http://schemas.microsoft.com/office/drawing/2014/main" id="{C6C1268B-F976-4642-9BF3-BE4FFB6CADCD}"/>
              </a:ext>
            </a:extLst>
          </p:cNvPr>
          <p:cNvSpPr/>
          <p:nvPr/>
        </p:nvSpPr>
        <p:spPr bwMode="auto">
          <a:xfrm>
            <a:off x="9588568" y="5940517"/>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1" name="Oval 160">
            <a:extLst>
              <a:ext uri="{FF2B5EF4-FFF2-40B4-BE49-F238E27FC236}">
                <a16:creationId xmlns:a16="http://schemas.microsoft.com/office/drawing/2014/main" id="{0604892F-8EC5-4317-8D67-30EC1A566E3D}"/>
              </a:ext>
            </a:extLst>
          </p:cNvPr>
          <p:cNvSpPr/>
          <p:nvPr/>
        </p:nvSpPr>
        <p:spPr bwMode="auto">
          <a:xfrm>
            <a:off x="7123054" y="5430912"/>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2" name="Oval 161">
            <a:extLst>
              <a:ext uri="{FF2B5EF4-FFF2-40B4-BE49-F238E27FC236}">
                <a16:creationId xmlns:a16="http://schemas.microsoft.com/office/drawing/2014/main" id="{68D9A948-71C3-4415-801B-01B90DF06FBF}"/>
              </a:ext>
            </a:extLst>
          </p:cNvPr>
          <p:cNvSpPr/>
          <p:nvPr/>
        </p:nvSpPr>
        <p:spPr bwMode="auto">
          <a:xfrm>
            <a:off x="7282557" y="6114863"/>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3" name="Oval 162">
            <a:extLst>
              <a:ext uri="{FF2B5EF4-FFF2-40B4-BE49-F238E27FC236}">
                <a16:creationId xmlns:a16="http://schemas.microsoft.com/office/drawing/2014/main" id="{876EC3B9-B338-4549-BDC4-B8FC5A715248}"/>
              </a:ext>
            </a:extLst>
          </p:cNvPr>
          <p:cNvSpPr/>
          <p:nvPr/>
        </p:nvSpPr>
        <p:spPr bwMode="auto">
          <a:xfrm>
            <a:off x="6778318" y="4514994"/>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4" name="Oval 163">
            <a:extLst>
              <a:ext uri="{FF2B5EF4-FFF2-40B4-BE49-F238E27FC236}">
                <a16:creationId xmlns:a16="http://schemas.microsoft.com/office/drawing/2014/main" id="{D70C06D2-D29A-4021-83F0-B6FC1F05B5D2}"/>
              </a:ext>
            </a:extLst>
          </p:cNvPr>
          <p:cNvSpPr/>
          <p:nvPr/>
        </p:nvSpPr>
        <p:spPr bwMode="auto">
          <a:xfrm>
            <a:off x="9715776" y="4156100"/>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5" name="Oval 164">
            <a:extLst>
              <a:ext uri="{FF2B5EF4-FFF2-40B4-BE49-F238E27FC236}">
                <a16:creationId xmlns:a16="http://schemas.microsoft.com/office/drawing/2014/main" id="{5021EAA3-0A78-4943-9096-0033F1E98E30}"/>
              </a:ext>
            </a:extLst>
          </p:cNvPr>
          <p:cNvSpPr/>
          <p:nvPr/>
        </p:nvSpPr>
        <p:spPr bwMode="auto">
          <a:xfrm>
            <a:off x="2394968" y="6119775"/>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6" name="Oval 165">
            <a:extLst>
              <a:ext uri="{FF2B5EF4-FFF2-40B4-BE49-F238E27FC236}">
                <a16:creationId xmlns:a16="http://schemas.microsoft.com/office/drawing/2014/main" id="{DFAF05F0-41B1-4177-BD93-F30D31B37B55}"/>
              </a:ext>
            </a:extLst>
          </p:cNvPr>
          <p:cNvSpPr/>
          <p:nvPr/>
        </p:nvSpPr>
        <p:spPr bwMode="auto">
          <a:xfrm>
            <a:off x="3464534" y="4705940"/>
            <a:ext cx="89642" cy="89642"/>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00" name="Group 199">
            <a:extLst>
              <a:ext uri="{FF2B5EF4-FFF2-40B4-BE49-F238E27FC236}">
                <a16:creationId xmlns:a16="http://schemas.microsoft.com/office/drawing/2014/main" id="{652E077C-3A1B-4DA1-8BA3-B6B9E42A00B4}"/>
              </a:ext>
            </a:extLst>
          </p:cNvPr>
          <p:cNvGrpSpPr/>
          <p:nvPr/>
        </p:nvGrpSpPr>
        <p:grpSpPr>
          <a:xfrm>
            <a:off x="8625343" y="6492875"/>
            <a:ext cx="3515858" cy="307778"/>
            <a:chOff x="6487733" y="5073389"/>
            <a:chExt cx="3515858" cy="307778"/>
          </a:xfrm>
        </p:grpSpPr>
        <p:grpSp>
          <p:nvGrpSpPr>
            <p:cNvPr id="201" name="Group 200">
              <a:extLst>
                <a:ext uri="{FF2B5EF4-FFF2-40B4-BE49-F238E27FC236}">
                  <a16:creationId xmlns:a16="http://schemas.microsoft.com/office/drawing/2014/main" id="{84F41C23-BA69-48EA-9841-95FFBBF60CCC}"/>
                </a:ext>
              </a:extLst>
            </p:cNvPr>
            <p:cNvGrpSpPr/>
            <p:nvPr/>
          </p:nvGrpSpPr>
          <p:grpSpPr>
            <a:xfrm>
              <a:off x="6487733" y="5073390"/>
              <a:ext cx="1678332" cy="307777"/>
              <a:chOff x="6487733" y="5073390"/>
              <a:chExt cx="1678332" cy="307777"/>
            </a:xfrm>
          </p:grpSpPr>
          <p:pic>
            <p:nvPicPr>
              <p:cNvPr id="206" name="Graphic 205">
                <a:extLst>
                  <a:ext uri="{FF2B5EF4-FFF2-40B4-BE49-F238E27FC236}">
                    <a16:creationId xmlns:a16="http://schemas.microsoft.com/office/drawing/2014/main" id="{5BBB5BD0-1DA6-48D3-8490-BE8FFC4FF8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17797" y="5108265"/>
                <a:ext cx="237066" cy="238026"/>
              </a:xfrm>
              <a:prstGeom prst="rect">
                <a:avLst/>
              </a:prstGeom>
            </p:spPr>
          </p:pic>
          <p:pic>
            <p:nvPicPr>
              <p:cNvPr id="207" name="Graphic 206">
                <a:extLst>
                  <a:ext uri="{FF2B5EF4-FFF2-40B4-BE49-F238E27FC236}">
                    <a16:creationId xmlns:a16="http://schemas.microsoft.com/office/drawing/2014/main" id="{3C0E7878-4415-4C49-A95B-C80B9978EE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7733" y="5108265"/>
                <a:ext cx="237066" cy="238026"/>
              </a:xfrm>
              <a:prstGeom prst="rect">
                <a:avLst/>
              </a:prstGeom>
            </p:spPr>
          </p:pic>
          <p:sp>
            <p:nvSpPr>
              <p:cNvPr id="208" name="Rectangle 207">
                <a:extLst>
                  <a:ext uri="{FF2B5EF4-FFF2-40B4-BE49-F238E27FC236}">
                    <a16:creationId xmlns:a16="http://schemas.microsoft.com/office/drawing/2014/main" id="{516570DD-4496-4848-B2E3-2ABAA69E6EB2}"/>
                  </a:ext>
                </a:extLst>
              </p:cNvPr>
              <p:cNvSpPr/>
              <p:nvPr/>
            </p:nvSpPr>
            <p:spPr>
              <a:xfrm>
                <a:off x="7054863" y="5073390"/>
                <a:ext cx="1111202" cy="307777"/>
              </a:xfrm>
              <a:prstGeom prst="rect">
                <a:avLst/>
              </a:prstGeom>
            </p:spPr>
            <p:txBody>
              <a:bodyPr wrap="none">
                <a:spAutoFit/>
              </a:bodyPr>
              <a:lstStyle/>
              <a:p>
                <a:r>
                  <a:rPr lang="en-US" sz="1400" dirty="0"/>
                  <a:t>@</a:t>
                </a:r>
                <a:r>
                  <a:rPr lang="en-US" sz="1400" dirty="0" err="1"/>
                  <a:t>janegilring</a:t>
                </a:r>
                <a:endParaRPr lang="nb-NO" sz="1400" dirty="0"/>
              </a:p>
            </p:txBody>
          </p:sp>
        </p:grpSp>
        <p:grpSp>
          <p:nvGrpSpPr>
            <p:cNvPr id="202" name="Group 201">
              <a:extLst>
                <a:ext uri="{FF2B5EF4-FFF2-40B4-BE49-F238E27FC236}">
                  <a16:creationId xmlns:a16="http://schemas.microsoft.com/office/drawing/2014/main" id="{DEC65912-2639-4322-9014-CC752B06957E}"/>
                </a:ext>
              </a:extLst>
            </p:cNvPr>
            <p:cNvGrpSpPr/>
            <p:nvPr/>
          </p:nvGrpSpPr>
          <p:grpSpPr>
            <a:xfrm>
              <a:off x="8280247" y="5073389"/>
              <a:ext cx="1723344" cy="307777"/>
              <a:chOff x="6487733" y="5073390"/>
              <a:chExt cx="1723344" cy="307777"/>
            </a:xfrm>
          </p:grpSpPr>
          <p:pic>
            <p:nvPicPr>
              <p:cNvPr id="203" name="Graphic 202">
                <a:extLst>
                  <a:ext uri="{FF2B5EF4-FFF2-40B4-BE49-F238E27FC236}">
                    <a16:creationId xmlns:a16="http://schemas.microsoft.com/office/drawing/2014/main" id="{A76B7A08-4B45-4655-93E6-56F94526D1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17797" y="5108265"/>
                <a:ext cx="237066" cy="238026"/>
              </a:xfrm>
              <a:prstGeom prst="rect">
                <a:avLst/>
              </a:prstGeom>
            </p:spPr>
          </p:pic>
          <p:pic>
            <p:nvPicPr>
              <p:cNvPr id="204" name="Graphic 203">
                <a:extLst>
                  <a:ext uri="{FF2B5EF4-FFF2-40B4-BE49-F238E27FC236}">
                    <a16:creationId xmlns:a16="http://schemas.microsoft.com/office/drawing/2014/main" id="{D7A80B44-61AC-4D4B-A06F-3517E3A1735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7733" y="5108265"/>
                <a:ext cx="237066" cy="238026"/>
              </a:xfrm>
              <a:prstGeom prst="rect">
                <a:avLst/>
              </a:prstGeom>
            </p:spPr>
          </p:pic>
          <p:sp>
            <p:nvSpPr>
              <p:cNvPr id="205" name="Rectangle 204">
                <a:extLst>
                  <a:ext uri="{FF2B5EF4-FFF2-40B4-BE49-F238E27FC236}">
                    <a16:creationId xmlns:a16="http://schemas.microsoft.com/office/drawing/2014/main" id="{FA8EE2B7-E32A-4587-9D2D-CFE66D770662}"/>
                  </a:ext>
                </a:extLst>
              </p:cNvPr>
              <p:cNvSpPr/>
              <p:nvPr/>
            </p:nvSpPr>
            <p:spPr>
              <a:xfrm>
                <a:off x="7054863" y="5073390"/>
                <a:ext cx="1156214" cy="307777"/>
              </a:xfrm>
              <a:prstGeom prst="rect">
                <a:avLst/>
              </a:prstGeom>
            </p:spPr>
            <p:txBody>
              <a:bodyPr wrap="none">
                <a:spAutoFit/>
              </a:bodyPr>
              <a:lstStyle/>
              <a:p>
                <a:r>
                  <a:rPr lang="en-US" sz="1400" dirty="0"/>
                  <a:t>@</a:t>
                </a:r>
                <a:r>
                  <a:rPr lang="en-US" sz="1400" dirty="0" err="1"/>
                  <a:t>anderseide</a:t>
                </a:r>
                <a:endParaRPr lang="nb-NO" sz="1400" dirty="0"/>
              </a:p>
            </p:txBody>
          </p:sp>
        </p:grpSp>
      </p:grpSp>
    </p:spTree>
    <p:extLst>
      <p:ext uri="{BB962C8B-B14F-4D97-AF65-F5344CB8AC3E}">
        <p14:creationId xmlns:p14="http://schemas.microsoft.com/office/powerpoint/2010/main" val="4237626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45"/>
                                        </p:tgtEl>
                                        <p:attrNameLst>
                                          <p:attrName>style.visibility</p:attrName>
                                        </p:attrNameLst>
                                      </p:cBhvr>
                                      <p:to>
                                        <p:strVal val="visible"/>
                                      </p:to>
                                    </p:set>
                                    <p:anim calcmode="lin" valueType="num">
                                      <p:cBhvr>
                                        <p:cTn id="7" dur="500" fill="hold"/>
                                        <p:tgtEl>
                                          <p:spTgt spid="145"/>
                                        </p:tgtEl>
                                        <p:attrNameLst>
                                          <p:attrName>ppt_w</p:attrName>
                                        </p:attrNameLst>
                                      </p:cBhvr>
                                      <p:tavLst>
                                        <p:tav tm="0">
                                          <p:val>
                                            <p:fltVal val="0"/>
                                          </p:val>
                                        </p:tav>
                                        <p:tav tm="100000">
                                          <p:val>
                                            <p:strVal val="#ppt_w"/>
                                          </p:val>
                                        </p:tav>
                                      </p:tavLst>
                                    </p:anim>
                                    <p:anim calcmode="lin" valueType="num">
                                      <p:cBhvr>
                                        <p:cTn id="8" dur="500" fill="hold"/>
                                        <p:tgtEl>
                                          <p:spTgt spid="145"/>
                                        </p:tgtEl>
                                        <p:attrNameLst>
                                          <p:attrName>ppt_h</p:attrName>
                                        </p:attrNameLst>
                                      </p:cBhvr>
                                      <p:tavLst>
                                        <p:tav tm="0">
                                          <p:val>
                                            <p:fltVal val="0"/>
                                          </p:val>
                                        </p:tav>
                                        <p:tav tm="100000">
                                          <p:val>
                                            <p:strVal val="#ppt_h"/>
                                          </p:val>
                                        </p:tav>
                                      </p:tavLst>
                                    </p:anim>
                                    <p:animEffect transition="in" filter="fade">
                                      <p:cBhvr>
                                        <p:cTn id="9" dur="500"/>
                                        <p:tgtEl>
                                          <p:spTgt spid="145"/>
                                        </p:tgtEl>
                                      </p:cBhvr>
                                    </p:animEffect>
                                  </p:childTnLst>
                                </p:cTn>
                              </p:par>
                              <p:par>
                                <p:cTn id="10" presetID="53" presetClass="entr" presetSubtype="16" fill="hold" nodeType="withEffect">
                                  <p:stCondLst>
                                    <p:cond delay="0"/>
                                  </p:stCondLst>
                                  <p:childTnLst>
                                    <p:set>
                                      <p:cBhvr>
                                        <p:cTn id="11" dur="1" fill="hold">
                                          <p:stCondLst>
                                            <p:cond delay="0"/>
                                          </p:stCondLst>
                                        </p:cTn>
                                        <p:tgtEl>
                                          <p:spTgt spid="130"/>
                                        </p:tgtEl>
                                        <p:attrNameLst>
                                          <p:attrName>style.visibility</p:attrName>
                                        </p:attrNameLst>
                                      </p:cBhvr>
                                      <p:to>
                                        <p:strVal val="visible"/>
                                      </p:to>
                                    </p:set>
                                    <p:anim calcmode="lin" valueType="num">
                                      <p:cBhvr>
                                        <p:cTn id="12" dur="500" fill="hold"/>
                                        <p:tgtEl>
                                          <p:spTgt spid="130"/>
                                        </p:tgtEl>
                                        <p:attrNameLst>
                                          <p:attrName>ppt_w</p:attrName>
                                        </p:attrNameLst>
                                      </p:cBhvr>
                                      <p:tavLst>
                                        <p:tav tm="0">
                                          <p:val>
                                            <p:fltVal val="0"/>
                                          </p:val>
                                        </p:tav>
                                        <p:tav tm="100000">
                                          <p:val>
                                            <p:strVal val="#ppt_w"/>
                                          </p:val>
                                        </p:tav>
                                      </p:tavLst>
                                    </p:anim>
                                    <p:anim calcmode="lin" valueType="num">
                                      <p:cBhvr>
                                        <p:cTn id="13" dur="500" fill="hold"/>
                                        <p:tgtEl>
                                          <p:spTgt spid="130"/>
                                        </p:tgtEl>
                                        <p:attrNameLst>
                                          <p:attrName>ppt_h</p:attrName>
                                        </p:attrNameLst>
                                      </p:cBhvr>
                                      <p:tavLst>
                                        <p:tav tm="0">
                                          <p:val>
                                            <p:fltVal val="0"/>
                                          </p:val>
                                        </p:tav>
                                        <p:tav tm="100000">
                                          <p:val>
                                            <p:strVal val="#ppt_h"/>
                                          </p:val>
                                        </p:tav>
                                      </p:tavLst>
                                    </p:anim>
                                    <p:animEffect transition="in" filter="fade">
                                      <p:cBhvr>
                                        <p:cTn id="14" dur="500"/>
                                        <p:tgtEl>
                                          <p:spTgt spid="130"/>
                                        </p:tgtEl>
                                      </p:cBhvr>
                                    </p:animEffect>
                                  </p:childTnLst>
                                </p:cTn>
                              </p:par>
                              <p:par>
                                <p:cTn id="15" presetID="53" presetClass="entr" presetSubtype="16" fill="hold" nodeType="withEffect">
                                  <p:stCondLst>
                                    <p:cond delay="0"/>
                                  </p:stCondLst>
                                  <p:childTnLst>
                                    <p:set>
                                      <p:cBhvr>
                                        <p:cTn id="16" dur="1" fill="hold">
                                          <p:stCondLst>
                                            <p:cond delay="0"/>
                                          </p:stCondLst>
                                        </p:cTn>
                                        <p:tgtEl>
                                          <p:spTgt spid="148"/>
                                        </p:tgtEl>
                                        <p:attrNameLst>
                                          <p:attrName>style.visibility</p:attrName>
                                        </p:attrNameLst>
                                      </p:cBhvr>
                                      <p:to>
                                        <p:strVal val="visible"/>
                                      </p:to>
                                    </p:set>
                                    <p:anim calcmode="lin" valueType="num">
                                      <p:cBhvr>
                                        <p:cTn id="17" dur="500" fill="hold"/>
                                        <p:tgtEl>
                                          <p:spTgt spid="148"/>
                                        </p:tgtEl>
                                        <p:attrNameLst>
                                          <p:attrName>ppt_w</p:attrName>
                                        </p:attrNameLst>
                                      </p:cBhvr>
                                      <p:tavLst>
                                        <p:tav tm="0">
                                          <p:val>
                                            <p:fltVal val="0"/>
                                          </p:val>
                                        </p:tav>
                                        <p:tav tm="100000">
                                          <p:val>
                                            <p:strVal val="#ppt_w"/>
                                          </p:val>
                                        </p:tav>
                                      </p:tavLst>
                                    </p:anim>
                                    <p:anim calcmode="lin" valueType="num">
                                      <p:cBhvr>
                                        <p:cTn id="18" dur="500" fill="hold"/>
                                        <p:tgtEl>
                                          <p:spTgt spid="148"/>
                                        </p:tgtEl>
                                        <p:attrNameLst>
                                          <p:attrName>ppt_h</p:attrName>
                                        </p:attrNameLst>
                                      </p:cBhvr>
                                      <p:tavLst>
                                        <p:tav tm="0">
                                          <p:val>
                                            <p:fltVal val="0"/>
                                          </p:val>
                                        </p:tav>
                                        <p:tav tm="100000">
                                          <p:val>
                                            <p:strVal val="#ppt_h"/>
                                          </p:val>
                                        </p:tav>
                                      </p:tavLst>
                                    </p:anim>
                                    <p:animEffect transition="in" filter="fade">
                                      <p:cBhvr>
                                        <p:cTn id="19" dur="500"/>
                                        <p:tgtEl>
                                          <p:spTgt spid="148"/>
                                        </p:tgtEl>
                                      </p:cBhvr>
                                    </p:animEffect>
                                  </p:childTnLst>
                                </p:cTn>
                              </p:par>
                              <p:par>
                                <p:cTn id="20" presetID="53" presetClass="entr" presetSubtype="16" fill="hold" nodeType="withEffect">
                                  <p:stCondLst>
                                    <p:cond delay="0"/>
                                  </p:stCondLst>
                                  <p:childTnLst>
                                    <p:set>
                                      <p:cBhvr>
                                        <p:cTn id="21" dur="1" fill="hold">
                                          <p:stCondLst>
                                            <p:cond delay="0"/>
                                          </p:stCondLst>
                                        </p:cTn>
                                        <p:tgtEl>
                                          <p:spTgt spid="74"/>
                                        </p:tgtEl>
                                        <p:attrNameLst>
                                          <p:attrName>style.visibility</p:attrName>
                                        </p:attrNameLst>
                                      </p:cBhvr>
                                      <p:to>
                                        <p:strVal val="visible"/>
                                      </p:to>
                                    </p:set>
                                    <p:anim calcmode="lin" valueType="num">
                                      <p:cBhvr>
                                        <p:cTn id="22" dur="500" fill="hold"/>
                                        <p:tgtEl>
                                          <p:spTgt spid="74"/>
                                        </p:tgtEl>
                                        <p:attrNameLst>
                                          <p:attrName>ppt_w</p:attrName>
                                        </p:attrNameLst>
                                      </p:cBhvr>
                                      <p:tavLst>
                                        <p:tav tm="0">
                                          <p:val>
                                            <p:fltVal val="0"/>
                                          </p:val>
                                        </p:tav>
                                        <p:tav tm="100000">
                                          <p:val>
                                            <p:strVal val="#ppt_w"/>
                                          </p:val>
                                        </p:tav>
                                      </p:tavLst>
                                    </p:anim>
                                    <p:anim calcmode="lin" valueType="num">
                                      <p:cBhvr>
                                        <p:cTn id="23" dur="500" fill="hold"/>
                                        <p:tgtEl>
                                          <p:spTgt spid="74"/>
                                        </p:tgtEl>
                                        <p:attrNameLst>
                                          <p:attrName>ppt_h</p:attrName>
                                        </p:attrNameLst>
                                      </p:cBhvr>
                                      <p:tavLst>
                                        <p:tav tm="0">
                                          <p:val>
                                            <p:fltVal val="0"/>
                                          </p:val>
                                        </p:tav>
                                        <p:tav tm="100000">
                                          <p:val>
                                            <p:strVal val="#ppt_h"/>
                                          </p:val>
                                        </p:tav>
                                      </p:tavLst>
                                    </p:anim>
                                    <p:animEffect transition="in" filter="fade">
                                      <p:cBhvr>
                                        <p:cTn id="24" dur="500"/>
                                        <p:tgtEl>
                                          <p:spTgt spid="74"/>
                                        </p:tgtEl>
                                      </p:cBhvr>
                                    </p:animEffect>
                                  </p:childTnLst>
                                </p:cTn>
                              </p:par>
                              <p:par>
                                <p:cTn id="25" presetID="22" presetClass="entr" presetSubtype="8" fill="hold" nodeType="withEffect">
                                  <p:stCondLst>
                                    <p:cond delay="0"/>
                                  </p:stCondLst>
                                  <p:childTnLst>
                                    <p:set>
                                      <p:cBhvr>
                                        <p:cTn id="26" dur="1" fill="hold">
                                          <p:stCondLst>
                                            <p:cond delay="0"/>
                                          </p:stCondLst>
                                        </p:cTn>
                                        <p:tgtEl>
                                          <p:spTgt spid="156"/>
                                        </p:tgtEl>
                                        <p:attrNameLst>
                                          <p:attrName>style.visibility</p:attrName>
                                        </p:attrNameLst>
                                      </p:cBhvr>
                                      <p:to>
                                        <p:strVal val="visible"/>
                                      </p:to>
                                    </p:set>
                                    <p:animEffect transition="in" filter="wipe(left)">
                                      <p:cBhvr>
                                        <p:cTn id="27" dur="500"/>
                                        <p:tgtEl>
                                          <p:spTgt spid="156"/>
                                        </p:tgtEl>
                                      </p:cBhvr>
                                    </p:animEffect>
                                  </p:childTnLst>
                                </p:cTn>
                              </p:par>
                              <p:par>
                                <p:cTn id="28" presetID="22" presetClass="entr" presetSubtype="2" fill="hold" nodeType="withEffect">
                                  <p:stCondLst>
                                    <p:cond delay="0"/>
                                  </p:stCondLst>
                                  <p:childTnLst>
                                    <p:set>
                                      <p:cBhvr>
                                        <p:cTn id="29" dur="1" fill="hold">
                                          <p:stCondLst>
                                            <p:cond delay="0"/>
                                          </p:stCondLst>
                                        </p:cTn>
                                        <p:tgtEl>
                                          <p:spTgt spid="157"/>
                                        </p:tgtEl>
                                        <p:attrNameLst>
                                          <p:attrName>style.visibility</p:attrName>
                                        </p:attrNameLst>
                                      </p:cBhvr>
                                      <p:to>
                                        <p:strVal val="visible"/>
                                      </p:to>
                                    </p:set>
                                    <p:animEffect transition="in" filter="wipe(right)">
                                      <p:cBhvr>
                                        <p:cTn id="30" dur="500"/>
                                        <p:tgtEl>
                                          <p:spTgt spid="157"/>
                                        </p:tgtEl>
                                      </p:cBhvr>
                                    </p:animEffect>
                                  </p:childTnLst>
                                </p:cTn>
                              </p:par>
                              <p:par>
                                <p:cTn id="31" presetID="22" presetClass="entr" presetSubtype="4" fill="hold" nodeType="withEffect">
                                  <p:stCondLst>
                                    <p:cond delay="0"/>
                                  </p:stCondLst>
                                  <p:childTnLst>
                                    <p:set>
                                      <p:cBhvr>
                                        <p:cTn id="32" dur="1" fill="hold">
                                          <p:stCondLst>
                                            <p:cond delay="0"/>
                                          </p:stCondLst>
                                        </p:cTn>
                                        <p:tgtEl>
                                          <p:spTgt spid="158"/>
                                        </p:tgtEl>
                                        <p:attrNameLst>
                                          <p:attrName>style.visibility</p:attrName>
                                        </p:attrNameLst>
                                      </p:cBhvr>
                                      <p:to>
                                        <p:strVal val="visible"/>
                                      </p:to>
                                    </p:set>
                                    <p:animEffect transition="in" filter="wipe(down)">
                                      <p:cBhvr>
                                        <p:cTn id="33" dur="500"/>
                                        <p:tgtEl>
                                          <p:spTgt spid="158"/>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1000"/>
                                        <p:tgtEl>
                                          <p:spTgt spid="92"/>
                                        </p:tgtEl>
                                      </p:cBhvr>
                                    </p:animEffect>
                                  </p:childTnLst>
                                </p:cTn>
                              </p:par>
                              <p:par>
                                <p:cTn id="38" presetID="10" presetClass="entr" presetSubtype="0" fill="hold" grpId="0" nodeType="withEffect">
                                  <p:stCondLst>
                                    <p:cond delay="100"/>
                                  </p:stCondLst>
                                  <p:childTnLst>
                                    <p:set>
                                      <p:cBhvr>
                                        <p:cTn id="39" dur="1" fill="hold">
                                          <p:stCondLst>
                                            <p:cond delay="0"/>
                                          </p:stCondLst>
                                        </p:cTn>
                                        <p:tgtEl>
                                          <p:spTgt spid="94"/>
                                        </p:tgtEl>
                                        <p:attrNameLst>
                                          <p:attrName>style.visibility</p:attrName>
                                        </p:attrNameLst>
                                      </p:cBhvr>
                                      <p:to>
                                        <p:strVal val="visible"/>
                                      </p:to>
                                    </p:set>
                                    <p:animEffect transition="in" filter="fade">
                                      <p:cBhvr>
                                        <p:cTn id="40" dur="1000"/>
                                        <p:tgtEl>
                                          <p:spTgt spid="94"/>
                                        </p:tgtEl>
                                      </p:cBhvr>
                                    </p:animEffect>
                                  </p:childTnLst>
                                </p:cTn>
                              </p:par>
                              <p:par>
                                <p:cTn id="41" presetID="10" presetClass="entr" presetSubtype="0" fill="hold" grpId="0" nodeType="withEffect">
                                  <p:stCondLst>
                                    <p:cond delay="200"/>
                                  </p:stCondLst>
                                  <p:childTnLst>
                                    <p:set>
                                      <p:cBhvr>
                                        <p:cTn id="42" dur="1" fill="hold">
                                          <p:stCondLst>
                                            <p:cond delay="0"/>
                                          </p:stCondLst>
                                        </p:cTn>
                                        <p:tgtEl>
                                          <p:spTgt spid="98"/>
                                        </p:tgtEl>
                                        <p:attrNameLst>
                                          <p:attrName>style.visibility</p:attrName>
                                        </p:attrNameLst>
                                      </p:cBhvr>
                                      <p:to>
                                        <p:strVal val="visible"/>
                                      </p:to>
                                    </p:set>
                                    <p:animEffect transition="in" filter="fade">
                                      <p:cBhvr>
                                        <p:cTn id="43" dur="1000"/>
                                        <p:tgtEl>
                                          <p:spTgt spid="98"/>
                                        </p:tgtEl>
                                      </p:cBhvr>
                                    </p:animEffect>
                                  </p:childTnLst>
                                </p:cTn>
                              </p:par>
                              <p:par>
                                <p:cTn id="44" presetID="10" presetClass="entr" presetSubtype="0" fill="hold" grpId="0" nodeType="withEffect">
                                  <p:stCondLst>
                                    <p:cond delay="300"/>
                                  </p:stCondLst>
                                  <p:childTnLst>
                                    <p:set>
                                      <p:cBhvr>
                                        <p:cTn id="45" dur="1" fill="hold">
                                          <p:stCondLst>
                                            <p:cond delay="0"/>
                                          </p:stCondLst>
                                        </p:cTn>
                                        <p:tgtEl>
                                          <p:spTgt spid="100"/>
                                        </p:tgtEl>
                                        <p:attrNameLst>
                                          <p:attrName>style.visibility</p:attrName>
                                        </p:attrNameLst>
                                      </p:cBhvr>
                                      <p:to>
                                        <p:strVal val="visible"/>
                                      </p:to>
                                    </p:set>
                                    <p:animEffect transition="in" filter="fade">
                                      <p:cBhvr>
                                        <p:cTn id="46" dur="1000"/>
                                        <p:tgtEl>
                                          <p:spTgt spid="100"/>
                                        </p:tgtEl>
                                      </p:cBhvr>
                                    </p:animEffect>
                                  </p:childTnLst>
                                </p:cTn>
                              </p:par>
                              <p:par>
                                <p:cTn id="47" presetID="10" presetClass="entr" presetSubtype="0" fill="hold" grpId="0" nodeType="withEffect">
                                  <p:stCondLst>
                                    <p:cond delay="400"/>
                                  </p:stCondLst>
                                  <p:childTnLst>
                                    <p:set>
                                      <p:cBhvr>
                                        <p:cTn id="48" dur="1" fill="hold">
                                          <p:stCondLst>
                                            <p:cond delay="0"/>
                                          </p:stCondLst>
                                        </p:cTn>
                                        <p:tgtEl>
                                          <p:spTgt spid="102"/>
                                        </p:tgtEl>
                                        <p:attrNameLst>
                                          <p:attrName>style.visibility</p:attrName>
                                        </p:attrNameLst>
                                      </p:cBhvr>
                                      <p:to>
                                        <p:strVal val="visible"/>
                                      </p:to>
                                    </p:set>
                                    <p:animEffect transition="in" filter="fade">
                                      <p:cBhvr>
                                        <p:cTn id="49" dur="1000"/>
                                        <p:tgtEl>
                                          <p:spTgt spid="102"/>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103"/>
                                        </p:tgtEl>
                                        <p:attrNameLst>
                                          <p:attrName>style.visibility</p:attrName>
                                        </p:attrNameLst>
                                      </p:cBhvr>
                                      <p:to>
                                        <p:strVal val="visible"/>
                                      </p:to>
                                    </p:set>
                                    <p:animEffect transition="in" filter="fade">
                                      <p:cBhvr>
                                        <p:cTn id="52" dur="1000"/>
                                        <p:tgtEl>
                                          <p:spTgt spid="103"/>
                                        </p:tgtEl>
                                      </p:cBhvr>
                                    </p:animEffect>
                                  </p:childTnLst>
                                </p:cTn>
                              </p:par>
                              <p:par>
                                <p:cTn id="53" presetID="10" presetClass="entr" presetSubtype="0" fill="hold" grpId="0" nodeType="withEffect">
                                  <p:stCondLst>
                                    <p:cond delay="50"/>
                                  </p:stCondLst>
                                  <p:childTnLst>
                                    <p:set>
                                      <p:cBhvr>
                                        <p:cTn id="54" dur="1" fill="hold">
                                          <p:stCondLst>
                                            <p:cond delay="0"/>
                                          </p:stCondLst>
                                        </p:cTn>
                                        <p:tgtEl>
                                          <p:spTgt spid="110"/>
                                        </p:tgtEl>
                                        <p:attrNameLst>
                                          <p:attrName>style.visibility</p:attrName>
                                        </p:attrNameLst>
                                      </p:cBhvr>
                                      <p:to>
                                        <p:strVal val="visible"/>
                                      </p:to>
                                    </p:set>
                                    <p:animEffect transition="in" filter="fade">
                                      <p:cBhvr>
                                        <p:cTn id="55" dur="1000"/>
                                        <p:tgtEl>
                                          <p:spTgt spid="110"/>
                                        </p:tgtEl>
                                      </p:cBhvr>
                                    </p:animEffect>
                                  </p:childTnLst>
                                </p:cTn>
                              </p:par>
                              <p:par>
                                <p:cTn id="56" presetID="10" presetClass="entr" presetSubtype="0" fill="hold" grpId="0" nodeType="withEffect">
                                  <p:stCondLst>
                                    <p:cond delay="150"/>
                                  </p:stCondLst>
                                  <p:childTnLst>
                                    <p:set>
                                      <p:cBhvr>
                                        <p:cTn id="57" dur="1" fill="hold">
                                          <p:stCondLst>
                                            <p:cond delay="0"/>
                                          </p:stCondLst>
                                        </p:cTn>
                                        <p:tgtEl>
                                          <p:spTgt spid="107"/>
                                        </p:tgtEl>
                                        <p:attrNameLst>
                                          <p:attrName>style.visibility</p:attrName>
                                        </p:attrNameLst>
                                      </p:cBhvr>
                                      <p:to>
                                        <p:strVal val="visible"/>
                                      </p:to>
                                    </p:set>
                                    <p:animEffect transition="in" filter="fade">
                                      <p:cBhvr>
                                        <p:cTn id="58" dur="1000"/>
                                        <p:tgtEl>
                                          <p:spTgt spid="107"/>
                                        </p:tgtEl>
                                      </p:cBhvr>
                                    </p:animEffect>
                                  </p:childTnLst>
                                </p:cTn>
                              </p:par>
                              <p:par>
                                <p:cTn id="59" presetID="10" presetClass="entr" presetSubtype="0" fill="hold" grpId="0" nodeType="withEffect">
                                  <p:stCondLst>
                                    <p:cond delay="250"/>
                                  </p:stCondLst>
                                  <p:childTnLst>
                                    <p:set>
                                      <p:cBhvr>
                                        <p:cTn id="60" dur="1" fill="hold">
                                          <p:stCondLst>
                                            <p:cond delay="0"/>
                                          </p:stCondLst>
                                        </p:cTn>
                                        <p:tgtEl>
                                          <p:spTgt spid="113"/>
                                        </p:tgtEl>
                                        <p:attrNameLst>
                                          <p:attrName>style.visibility</p:attrName>
                                        </p:attrNameLst>
                                      </p:cBhvr>
                                      <p:to>
                                        <p:strVal val="visible"/>
                                      </p:to>
                                    </p:set>
                                    <p:animEffect transition="in" filter="fade">
                                      <p:cBhvr>
                                        <p:cTn id="61" dur="1000"/>
                                        <p:tgtEl>
                                          <p:spTgt spid="113"/>
                                        </p:tgtEl>
                                      </p:cBhvr>
                                    </p:animEffect>
                                  </p:childTnLst>
                                </p:cTn>
                              </p:par>
                              <p:par>
                                <p:cTn id="62" presetID="10" presetClass="entr" presetSubtype="0" fill="hold" grpId="0" nodeType="withEffect">
                                  <p:stCondLst>
                                    <p:cond delay="350"/>
                                  </p:stCondLst>
                                  <p:childTnLst>
                                    <p:set>
                                      <p:cBhvr>
                                        <p:cTn id="63" dur="1" fill="hold">
                                          <p:stCondLst>
                                            <p:cond delay="0"/>
                                          </p:stCondLst>
                                        </p:cTn>
                                        <p:tgtEl>
                                          <p:spTgt spid="108"/>
                                        </p:tgtEl>
                                        <p:attrNameLst>
                                          <p:attrName>style.visibility</p:attrName>
                                        </p:attrNameLst>
                                      </p:cBhvr>
                                      <p:to>
                                        <p:strVal val="visible"/>
                                      </p:to>
                                    </p:set>
                                    <p:animEffect transition="in" filter="fade">
                                      <p:cBhvr>
                                        <p:cTn id="64" dur="1000"/>
                                        <p:tgtEl>
                                          <p:spTgt spid="108"/>
                                        </p:tgtEl>
                                      </p:cBhvr>
                                    </p:animEffect>
                                  </p:childTnLst>
                                </p:cTn>
                              </p:par>
                              <p:par>
                                <p:cTn id="65" presetID="10" presetClass="entr" presetSubtype="0" fill="hold" grpId="0" nodeType="withEffect">
                                  <p:stCondLst>
                                    <p:cond delay="450"/>
                                  </p:stCondLst>
                                  <p:childTnLst>
                                    <p:set>
                                      <p:cBhvr>
                                        <p:cTn id="66" dur="1" fill="hold">
                                          <p:stCondLst>
                                            <p:cond delay="0"/>
                                          </p:stCondLst>
                                        </p:cTn>
                                        <p:tgtEl>
                                          <p:spTgt spid="106"/>
                                        </p:tgtEl>
                                        <p:attrNameLst>
                                          <p:attrName>style.visibility</p:attrName>
                                        </p:attrNameLst>
                                      </p:cBhvr>
                                      <p:to>
                                        <p:strVal val="visible"/>
                                      </p:to>
                                    </p:set>
                                    <p:animEffect transition="in" filter="fade">
                                      <p:cBhvr>
                                        <p:cTn id="67" dur="1000"/>
                                        <p:tgtEl>
                                          <p:spTgt spid="106"/>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97"/>
                                        </p:tgtEl>
                                        <p:attrNameLst>
                                          <p:attrName>style.visibility</p:attrName>
                                        </p:attrNameLst>
                                      </p:cBhvr>
                                      <p:to>
                                        <p:strVal val="visible"/>
                                      </p:to>
                                    </p:set>
                                    <p:animEffect transition="in" filter="fade">
                                      <p:cBhvr>
                                        <p:cTn id="70" dur="1000"/>
                                        <p:tgtEl>
                                          <p:spTgt spid="97"/>
                                        </p:tgtEl>
                                      </p:cBhvr>
                                    </p:animEffect>
                                  </p:childTnLst>
                                </p:cTn>
                              </p:par>
                              <p:par>
                                <p:cTn id="71" presetID="10" presetClass="entr" presetSubtype="0" fill="hold" grpId="0" nodeType="withEffect">
                                  <p:stCondLst>
                                    <p:cond delay="600"/>
                                  </p:stCondLst>
                                  <p:childTnLst>
                                    <p:set>
                                      <p:cBhvr>
                                        <p:cTn id="72" dur="1" fill="hold">
                                          <p:stCondLst>
                                            <p:cond delay="0"/>
                                          </p:stCondLst>
                                        </p:cTn>
                                        <p:tgtEl>
                                          <p:spTgt spid="101"/>
                                        </p:tgtEl>
                                        <p:attrNameLst>
                                          <p:attrName>style.visibility</p:attrName>
                                        </p:attrNameLst>
                                      </p:cBhvr>
                                      <p:to>
                                        <p:strVal val="visible"/>
                                      </p:to>
                                    </p:set>
                                    <p:animEffect transition="in" filter="fade">
                                      <p:cBhvr>
                                        <p:cTn id="73" dur="1000"/>
                                        <p:tgtEl>
                                          <p:spTgt spid="101"/>
                                        </p:tgtEl>
                                      </p:cBhvr>
                                    </p:animEffect>
                                  </p:childTnLst>
                                </p:cTn>
                              </p:par>
                              <p:par>
                                <p:cTn id="74" presetID="10" presetClass="entr" presetSubtype="0" fill="hold" grpId="0" nodeType="withEffect">
                                  <p:stCondLst>
                                    <p:cond delay="700"/>
                                  </p:stCondLst>
                                  <p:childTnLst>
                                    <p:set>
                                      <p:cBhvr>
                                        <p:cTn id="75" dur="1" fill="hold">
                                          <p:stCondLst>
                                            <p:cond delay="0"/>
                                          </p:stCondLst>
                                        </p:cTn>
                                        <p:tgtEl>
                                          <p:spTgt spid="112"/>
                                        </p:tgtEl>
                                        <p:attrNameLst>
                                          <p:attrName>style.visibility</p:attrName>
                                        </p:attrNameLst>
                                      </p:cBhvr>
                                      <p:to>
                                        <p:strVal val="visible"/>
                                      </p:to>
                                    </p:set>
                                    <p:animEffect transition="in" filter="fade">
                                      <p:cBhvr>
                                        <p:cTn id="76" dur="1000"/>
                                        <p:tgtEl>
                                          <p:spTgt spid="112"/>
                                        </p:tgtEl>
                                      </p:cBhvr>
                                    </p:animEffect>
                                  </p:childTnLst>
                                </p:cTn>
                              </p:par>
                              <p:par>
                                <p:cTn id="77" presetID="10" presetClass="entr" presetSubtype="0" fill="hold" grpId="0" nodeType="withEffect">
                                  <p:stCondLst>
                                    <p:cond delay="800"/>
                                  </p:stCondLst>
                                  <p:childTnLst>
                                    <p:set>
                                      <p:cBhvr>
                                        <p:cTn id="78" dur="1" fill="hold">
                                          <p:stCondLst>
                                            <p:cond delay="0"/>
                                          </p:stCondLst>
                                        </p:cTn>
                                        <p:tgtEl>
                                          <p:spTgt spid="99"/>
                                        </p:tgtEl>
                                        <p:attrNameLst>
                                          <p:attrName>style.visibility</p:attrName>
                                        </p:attrNameLst>
                                      </p:cBhvr>
                                      <p:to>
                                        <p:strVal val="visible"/>
                                      </p:to>
                                    </p:set>
                                    <p:animEffect transition="in" filter="fade">
                                      <p:cBhvr>
                                        <p:cTn id="79" dur="1000"/>
                                        <p:tgtEl>
                                          <p:spTgt spid="99"/>
                                        </p:tgtEl>
                                      </p:cBhvr>
                                    </p:animEffect>
                                  </p:childTnLst>
                                </p:cTn>
                              </p:par>
                              <p:par>
                                <p:cTn id="80" presetID="10" presetClass="entr" presetSubtype="0" fill="hold" grpId="0" nodeType="withEffect">
                                  <p:stCondLst>
                                    <p:cond delay="900"/>
                                  </p:stCondLst>
                                  <p:childTnLst>
                                    <p:set>
                                      <p:cBhvr>
                                        <p:cTn id="81" dur="1" fill="hold">
                                          <p:stCondLst>
                                            <p:cond delay="0"/>
                                          </p:stCondLst>
                                        </p:cTn>
                                        <p:tgtEl>
                                          <p:spTgt spid="105"/>
                                        </p:tgtEl>
                                        <p:attrNameLst>
                                          <p:attrName>style.visibility</p:attrName>
                                        </p:attrNameLst>
                                      </p:cBhvr>
                                      <p:to>
                                        <p:strVal val="visible"/>
                                      </p:to>
                                    </p:set>
                                    <p:animEffect transition="in" filter="fade">
                                      <p:cBhvr>
                                        <p:cTn id="82" dur="1000"/>
                                        <p:tgtEl>
                                          <p:spTgt spid="105"/>
                                        </p:tgtEl>
                                      </p:cBhvr>
                                    </p:animEffect>
                                  </p:childTnLst>
                                </p:cTn>
                              </p:par>
                              <p:par>
                                <p:cTn id="83" presetID="10" presetClass="entr" presetSubtype="0" fill="hold" grpId="0" nodeType="withEffect">
                                  <p:stCondLst>
                                    <p:cond delay="650"/>
                                  </p:stCondLst>
                                  <p:childTnLst>
                                    <p:set>
                                      <p:cBhvr>
                                        <p:cTn id="84" dur="1" fill="hold">
                                          <p:stCondLst>
                                            <p:cond delay="0"/>
                                          </p:stCondLst>
                                        </p:cTn>
                                        <p:tgtEl>
                                          <p:spTgt spid="109"/>
                                        </p:tgtEl>
                                        <p:attrNameLst>
                                          <p:attrName>style.visibility</p:attrName>
                                        </p:attrNameLst>
                                      </p:cBhvr>
                                      <p:to>
                                        <p:strVal val="visible"/>
                                      </p:to>
                                    </p:set>
                                    <p:animEffect transition="in" filter="fade">
                                      <p:cBhvr>
                                        <p:cTn id="85" dur="1000"/>
                                        <p:tgtEl>
                                          <p:spTgt spid="109"/>
                                        </p:tgtEl>
                                      </p:cBhvr>
                                    </p:animEffect>
                                  </p:childTnLst>
                                </p:cTn>
                              </p:par>
                              <p:par>
                                <p:cTn id="86" presetID="10" presetClass="entr" presetSubtype="0" fill="hold" grpId="0" nodeType="withEffect">
                                  <p:stCondLst>
                                    <p:cond delay="750"/>
                                  </p:stCondLst>
                                  <p:childTnLst>
                                    <p:set>
                                      <p:cBhvr>
                                        <p:cTn id="87" dur="1" fill="hold">
                                          <p:stCondLst>
                                            <p:cond delay="0"/>
                                          </p:stCondLst>
                                        </p:cTn>
                                        <p:tgtEl>
                                          <p:spTgt spid="96"/>
                                        </p:tgtEl>
                                        <p:attrNameLst>
                                          <p:attrName>style.visibility</p:attrName>
                                        </p:attrNameLst>
                                      </p:cBhvr>
                                      <p:to>
                                        <p:strVal val="visible"/>
                                      </p:to>
                                    </p:set>
                                    <p:animEffect transition="in" filter="fade">
                                      <p:cBhvr>
                                        <p:cTn id="88" dur="1000"/>
                                        <p:tgtEl>
                                          <p:spTgt spid="96"/>
                                        </p:tgtEl>
                                      </p:cBhvr>
                                    </p:animEffect>
                                  </p:childTnLst>
                                </p:cTn>
                              </p:par>
                              <p:par>
                                <p:cTn id="89" presetID="10" presetClass="entr" presetSubtype="0" fill="hold" grpId="0" nodeType="withEffect">
                                  <p:stCondLst>
                                    <p:cond delay="850"/>
                                  </p:stCondLst>
                                  <p:childTnLst>
                                    <p:set>
                                      <p:cBhvr>
                                        <p:cTn id="90" dur="1" fill="hold">
                                          <p:stCondLst>
                                            <p:cond delay="0"/>
                                          </p:stCondLst>
                                        </p:cTn>
                                        <p:tgtEl>
                                          <p:spTgt spid="104"/>
                                        </p:tgtEl>
                                        <p:attrNameLst>
                                          <p:attrName>style.visibility</p:attrName>
                                        </p:attrNameLst>
                                      </p:cBhvr>
                                      <p:to>
                                        <p:strVal val="visible"/>
                                      </p:to>
                                    </p:set>
                                    <p:animEffect transition="in" filter="fade">
                                      <p:cBhvr>
                                        <p:cTn id="91" dur="1000"/>
                                        <p:tgtEl>
                                          <p:spTgt spid="104"/>
                                        </p:tgtEl>
                                      </p:cBhvr>
                                    </p:animEffect>
                                  </p:childTnLst>
                                </p:cTn>
                              </p:par>
                              <p:par>
                                <p:cTn id="92" presetID="10" presetClass="entr" presetSubtype="0" fill="hold" grpId="0" nodeType="withEffect">
                                  <p:stCondLst>
                                    <p:cond delay="950"/>
                                  </p:stCondLst>
                                  <p:childTnLst>
                                    <p:set>
                                      <p:cBhvr>
                                        <p:cTn id="93" dur="1" fill="hold">
                                          <p:stCondLst>
                                            <p:cond delay="0"/>
                                          </p:stCondLst>
                                        </p:cTn>
                                        <p:tgtEl>
                                          <p:spTgt spid="93"/>
                                        </p:tgtEl>
                                        <p:attrNameLst>
                                          <p:attrName>style.visibility</p:attrName>
                                        </p:attrNameLst>
                                      </p:cBhvr>
                                      <p:to>
                                        <p:strVal val="visible"/>
                                      </p:to>
                                    </p:set>
                                    <p:animEffect transition="in" filter="fade">
                                      <p:cBhvr>
                                        <p:cTn id="94" dur="1000"/>
                                        <p:tgtEl>
                                          <p:spTgt spid="93"/>
                                        </p:tgtEl>
                                      </p:cBhvr>
                                    </p:animEffect>
                                  </p:childTnLst>
                                </p:cTn>
                              </p:par>
                              <p:par>
                                <p:cTn id="95" presetID="10" presetClass="entr" presetSubtype="0" fill="hold" grpId="0" nodeType="withEffect">
                                  <p:stCondLst>
                                    <p:cond delay="1000"/>
                                  </p:stCondLst>
                                  <p:childTnLst>
                                    <p:set>
                                      <p:cBhvr>
                                        <p:cTn id="96" dur="1" fill="hold">
                                          <p:stCondLst>
                                            <p:cond delay="0"/>
                                          </p:stCondLst>
                                        </p:cTn>
                                        <p:tgtEl>
                                          <p:spTgt spid="95"/>
                                        </p:tgtEl>
                                        <p:attrNameLst>
                                          <p:attrName>style.visibility</p:attrName>
                                        </p:attrNameLst>
                                      </p:cBhvr>
                                      <p:to>
                                        <p:strVal val="visible"/>
                                      </p:to>
                                    </p:set>
                                    <p:animEffect transition="in" filter="fade">
                                      <p:cBhvr>
                                        <p:cTn id="97" dur="1000"/>
                                        <p:tgtEl>
                                          <p:spTgt spid="95"/>
                                        </p:tgtEl>
                                      </p:cBhvr>
                                    </p:animEffect>
                                  </p:childTnLst>
                                </p:cTn>
                              </p:par>
                              <p:par>
                                <p:cTn id="98" presetID="10" presetClass="entr" presetSubtype="0" fill="hold" grpId="0" nodeType="withEffect">
                                  <p:stCondLst>
                                    <p:cond delay="1050"/>
                                  </p:stCondLst>
                                  <p:childTnLst>
                                    <p:set>
                                      <p:cBhvr>
                                        <p:cTn id="99" dur="1" fill="hold">
                                          <p:stCondLst>
                                            <p:cond delay="0"/>
                                          </p:stCondLst>
                                        </p:cTn>
                                        <p:tgtEl>
                                          <p:spTgt spid="111"/>
                                        </p:tgtEl>
                                        <p:attrNameLst>
                                          <p:attrName>style.visibility</p:attrName>
                                        </p:attrNameLst>
                                      </p:cBhvr>
                                      <p:to>
                                        <p:strVal val="visible"/>
                                      </p:to>
                                    </p:set>
                                    <p:animEffect transition="in" filter="fade">
                                      <p:cBhvr>
                                        <p:cTn id="100" dur="1000"/>
                                        <p:tgtEl>
                                          <p:spTgt spid="111"/>
                                        </p:tgtEl>
                                      </p:cBhvr>
                                    </p:animEffect>
                                  </p:childTnLst>
                                </p:cTn>
                              </p:par>
                              <p:par>
                                <p:cTn id="101" presetID="53" presetClass="entr" presetSubtype="16" fill="hold" grpId="0" nodeType="withEffect">
                                  <p:stCondLst>
                                    <p:cond delay="0"/>
                                  </p:stCondLst>
                                  <p:childTnLst>
                                    <p:set>
                                      <p:cBhvr>
                                        <p:cTn id="102" dur="1" fill="hold">
                                          <p:stCondLst>
                                            <p:cond delay="0"/>
                                          </p:stCondLst>
                                        </p:cTn>
                                        <p:tgtEl>
                                          <p:spTgt spid="75"/>
                                        </p:tgtEl>
                                        <p:attrNameLst>
                                          <p:attrName>style.visibility</p:attrName>
                                        </p:attrNameLst>
                                      </p:cBhvr>
                                      <p:to>
                                        <p:strVal val="visible"/>
                                      </p:to>
                                    </p:set>
                                    <p:anim calcmode="lin" valueType="num">
                                      <p:cBhvr>
                                        <p:cTn id="103" dur="500" fill="hold"/>
                                        <p:tgtEl>
                                          <p:spTgt spid="75"/>
                                        </p:tgtEl>
                                        <p:attrNameLst>
                                          <p:attrName>ppt_w</p:attrName>
                                        </p:attrNameLst>
                                      </p:cBhvr>
                                      <p:tavLst>
                                        <p:tav tm="0">
                                          <p:val>
                                            <p:fltVal val="0"/>
                                          </p:val>
                                        </p:tav>
                                        <p:tav tm="100000">
                                          <p:val>
                                            <p:strVal val="#ppt_w"/>
                                          </p:val>
                                        </p:tav>
                                      </p:tavLst>
                                    </p:anim>
                                    <p:anim calcmode="lin" valueType="num">
                                      <p:cBhvr>
                                        <p:cTn id="104" dur="500" fill="hold"/>
                                        <p:tgtEl>
                                          <p:spTgt spid="75"/>
                                        </p:tgtEl>
                                        <p:attrNameLst>
                                          <p:attrName>ppt_h</p:attrName>
                                        </p:attrNameLst>
                                      </p:cBhvr>
                                      <p:tavLst>
                                        <p:tav tm="0">
                                          <p:val>
                                            <p:fltVal val="0"/>
                                          </p:val>
                                        </p:tav>
                                        <p:tav tm="100000">
                                          <p:val>
                                            <p:strVal val="#ppt_h"/>
                                          </p:val>
                                        </p:tav>
                                      </p:tavLst>
                                    </p:anim>
                                    <p:animEffect transition="in" filter="fade">
                                      <p:cBhvr>
                                        <p:cTn id="105" dur="500"/>
                                        <p:tgtEl>
                                          <p:spTgt spid="75"/>
                                        </p:tgtEl>
                                      </p:cBhvr>
                                    </p:animEffect>
                                  </p:childTnLst>
                                </p:cTn>
                              </p:par>
                              <p:par>
                                <p:cTn id="106" presetID="53" presetClass="entr" presetSubtype="16" fill="hold" grpId="0" nodeType="withEffect">
                                  <p:stCondLst>
                                    <p:cond delay="0"/>
                                  </p:stCondLst>
                                  <p:childTnLst>
                                    <p:set>
                                      <p:cBhvr>
                                        <p:cTn id="107" dur="1" fill="hold">
                                          <p:stCondLst>
                                            <p:cond delay="0"/>
                                          </p:stCondLst>
                                        </p:cTn>
                                        <p:tgtEl>
                                          <p:spTgt spid="161"/>
                                        </p:tgtEl>
                                        <p:attrNameLst>
                                          <p:attrName>style.visibility</p:attrName>
                                        </p:attrNameLst>
                                      </p:cBhvr>
                                      <p:to>
                                        <p:strVal val="visible"/>
                                      </p:to>
                                    </p:set>
                                    <p:anim calcmode="lin" valueType="num">
                                      <p:cBhvr>
                                        <p:cTn id="108" dur="500" fill="hold"/>
                                        <p:tgtEl>
                                          <p:spTgt spid="161"/>
                                        </p:tgtEl>
                                        <p:attrNameLst>
                                          <p:attrName>ppt_w</p:attrName>
                                        </p:attrNameLst>
                                      </p:cBhvr>
                                      <p:tavLst>
                                        <p:tav tm="0">
                                          <p:val>
                                            <p:fltVal val="0"/>
                                          </p:val>
                                        </p:tav>
                                        <p:tav tm="100000">
                                          <p:val>
                                            <p:strVal val="#ppt_w"/>
                                          </p:val>
                                        </p:tav>
                                      </p:tavLst>
                                    </p:anim>
                                    <p:anim calcmode="lin" valueType="num">
                                      <p:cBhvr>
                                        <p:cTn id="109" dur="500" fill="hold"/>
                                        <p:tgtEl>
                                          <p:spTgt spid="161"/>
                                        </p:tgtEl>
                                        <p:attrNameLst>
                                          <p:attrName>ppt_h</p:attrName>
                                        </p:attrNameLst>
                                      </p:cBhvr>
                                      <p:tavLst>
                                        <p:tav tm="0">
                                          <p:val>
                                            <p:fltVal val="0"/>
                                          </p:val>
                                        </p:tav>
                                        <p:tav tm="100000">
                                          <p:val>
                                            <p:strVal val="#ppt_h"/>
                                          </p:val>
                                        </p:tav>
                                      </p:tavLst>
                                    </p:anim>
                                    <p:animEffect transition="in" filter="fade">
                                      <p:cBhvr>
                                        <p:cTn id="110" dur="500"/>
                                        <p:tgtEl>
                                          <p:spTgt spid="161"/>
                                        </p:tgtEl>
                                      </p:cBhvr>
                                    </p:animEffect>
                                  </p:childTnLst>
                                </p:cTn>
                              </p:par>
                              <p:par>
                                <p:cTn id="111" presetID="10" presetClass="entr" presetSubtype="0" fill="hold" grpId="0" nodeType="withEffect">
                                  <p:stCondLst>
                                    <p:cond delay="850"/>
                                  </p:stCondLst>
                                  <p:childTnLst>
                                    <p:set>
                                      <p:cBhvr>
                                        <p:cTn id="112" dur="1" fill="hold">
                                          <p:stCondLst>
                                            <p:cond delay="0"/>
                                          </p:stCondLst>
                                        </p:cTn>
                                        <p:tgtEl>
                                          <p:spTgt spid="82"/>
                                        </p:tgtEl>
                                        <p:attrNameLst>
                                          <p:attrName>style.visibility</p:attrName>
                                        </p:attrNameLst>
                                      </p:cBhvr>
                                      <p:to>
                                        <p:strVal val="visible"/>
                                      </p:to>
                                    </p:set>
                                    <p:animEffect transition="in" filter="fade">
                                      <p:cBhvr>
                                        <p:cTn id="113" dur="1000"/>
                                        <p:tgtEl>
                                          <p:spTgt spid="82"/>
                                        </p:tgtEl>
                                      </p:cBhvr>
                                    </p:animEffect>
                                  </p:childTnLst>
                                </p:cTn>
                              </p:par>
                              <p:par>
                                <p:cTn id="114" presetID="10" presetClass="entr" presetSubtype="0" fill="hold" grpId="0" nodeType="withEffect">
                                  <p:stCondLst>
                                    <p:cond delay="150"/>
                                  </p:stCondLst>
                                  <p:childTnLst>
                                    <p:set>
                                      <p:cBhvr>
                                        <p:cTn id="115" dur="1" fill="hold">
                                          <p:stCondLst>
                                            <p:cond delay="0"/>
                                          </p:stCondLst>
                                        </p:cTn>
                                        <p:tgtEl>
                                          <p:spTgt spid="76"/>
                                        </p:tgtEl>
                                        <p:attrNameLst>
                                          <p:attrName>style.visibility</p:attrName>
                                        </p:attrNameLst>
                                      </p:cBhvr>
                                      <p:to>
                                        <p:strVal val="visible"/>
                                      </p:to>
                                    </p:set>
                                    <p:animEffect transition="in" filter="fade">
                                      <p:cBhvr>
                                        <p:cTn id="116" dur="1000"/>
                                        <p:tgtEl>
                                          <p:spTgt spid="76"/>
                                        </p:tgtEl>
                                      </p:cBhvr>
                                    </p:animEffect>
                                  </p:childTnLst>
                                </p:cTn>
                              </p:par>
                              <p:par>
                                <p:cTn id="117" presetID="10" presetClass="entr" presetSubtype="0" fill="hold" grpId="0" nodeType="withEffect">
                                  <p:stCondLst>
                                    <p:cond delay="1000"/>
                                  </p:stCondLst>
                                  <p:childTnLst>
                                    <p:set>
                                      <p:cBhvr>
                                        <p:cTn id="118" dur="1" fill="hold">
                                          <p:stCondLst>
                                            <p:cond delay="0"/>
                                          </p:stCondLst>
                                        </p:cTn>
                                        <p:tgtEl>
                                          <p:spTgt spid="77"/>
                                        </p:tgtEl>
                                        <p:attrNameLst>
                                          <p:attrName>style.visibility</p:attrName>
                                        </p:attrNameLst>
                                      </p:cBhvr>
                                      <p:to>
                                        <p:strVal val="visible"/>
                                      </p:to>
                                    </p:set>
                                    <p:animEffect transition="in" filter="fade">
                                      <p:cBhvr>
                                        <p:cTn id="119" dur="1000"/>
                                        <p:tgtEl>
                                          <p:spTgt spid="77"/>
                                        </p:tgtEl>
                                      </p:cBhvr>
                                    </p:animEffect>
                                  </p:childTnLst>
                                </p:cTn>
                              </p:par>
                              <p:par>
                                <p:cTn id="120" presetID="10" presetClass="entr" presetSubtype="0" fill="hold" grpId="0" nodeType="withEffect">
                                  <p:stCondLst>
                                    <p:cond delay="800"/>
                                  </p:stCondLst>
                                  <p:childTnLst>
                                    <p:set>
                                      <p:cBhvr>
                                        <p:cTn id="121" dur="1" fill="hold">
                                          <p:stCondLst>
                                            <p:cond delay="0"/>
                                          </p:stCondLst>
                                        </p:cTn>
                                        <p:tgtEl>
                                          <p:spTgt spid="80"/>
                                        </p:tgtEl>
                                        <p:attrNameLst>
                                          <p:attrName>style.visibility</p:attrName>
                                        </p:attrNameLst>
                                      </p:cBhvr>
                                      <p:to>
                                        <p:strVal val="visible"/>
                                      </p:to>
                                    </p:set>
                                    <p:animEffect transition="in" filter="fade">
                                      <p:cBhvr>
                                        <p:cTn id="122" dur="1000"/>
                                        <p:tgtEl>
                                          <p:spTgt spid="80"/>
                                        </p:tgtEl>
                                      </p:cBhvr>
                                    </p:animEffect>
                                  </p:childTnLst>
                                </p:cTn>
                              </p:par>
                              <p:par>
                                <p:cTn id="123" presetID="10" presetClass="entr" presetSubtype="0" fill="hold" grpId="0" nodeType="withEffect">
                                  <p:stCondLst>
                                    <p:cond delay="200"/>
                                  </p:stCondLst>
                                  <p:childTnLst>
                                    <p:set>
                                      <p:cBhvr>
                                        <p:cTn id="124" dur="1" fill="hold">
                                          <p:stCondLst>
                                            <p:cond delay="0"/>
                                          </p:stCondLst>
                                        </p:cTn>
                                        <p:tgtEl>
                                          <p:spTgt spid="83"/>
                                        </p:tgtEl>
                                        <p:attrNameLst>
                                          <p:attrName>style.visibility</p:attrName>
                                        </p:attrNameLst>
                                      </p:cBhvr>
                                      <p:to>
                                        <p:strVal val="visible"/>
                                      </p:to>
                                    </p:set>
                                    <p:animEffect transition="in" filter="fade">
                                      <p:cBhvr>
                                        <p:cTn id="125" dur="1000"/>
                                        <p:tgtEl>
                                          <p:spTgt spid="83"/>
                                        </p:tgtEl>
                                      </p:cBhvr>
                                    </p:animEffect>
                                  </p:childTnLst>
                                </p:cTn>
                              </p:par>
                              <p:par>
                                <p:cTn id="126" presetID="10" presetClass="entr" presetSubtype="0" fill="hold" grpId="0" nodeType="withEffect">
                                  <p:stCondLst>
                                    <p:cond delay="250"/>
                                  </p:stCondLst>
                                  <p:childTnLst>
                                    <p:set>
                                      <p:cBhvr>
                                        <p:cTn id="127" dur="1" fill="hold">
                                          <p:stCondLst>
                                            <p:cond delay="0"/>
                                          </p:stCondLst>
                                        </p:cTn>
                                        <p:tgtEl>
                                          <p:spTgt spid="84"/>
                                        </p:tgtEl>
                                        <p:attrNameLst>
                                          <p:attrName>style.visibility</p:attrName>
                                        </p:attrNameLst>
                                      </p:cBhvr>
                                      <p:to>
                                        <p:strVal val="visible"/>
                                      </p:to>
                                    </p:set>
                                    <p:animEffect transition="in" filter="fade">
                                      <p:cBhvr>
                                        <p:cTn id="128" dur="1000"/>
                                        <p:tgtEl>
                                          <p:spTgt spid="84"/>
                                        </p:tgtEl>
                                      </p:cBhvr>
                                    </p:animEffect>
                                  </p:childTnLst>
                                </p:cTn>
                              </p:par>
                              <p:par>
                                <p:cTn id="129" presetID="10" presetClass="entr" presetSubtype="0" fill="hold" grpId="0" nodeType="withEffect">
                                  <p:stCondLst>
                                    <p:cond delay="50"/>
                                  </p:stCondLst>
                                  <p:childTnLst>
                                    <p:set>
                                      <p:cBhvr>
                                        <p:cTn id="130" dur="1" fill="hold">
                                          <p:stCondLst>
                                            <p:cond delay="0"/>
                                          </p:stCondLst>
                                        </p:cTn>
                                        <p:tgtEl>
                                          <p:spTgt spid="88"/>
                                        </p:tgtEl>
                                        <p:attrNameLst>
                                          <p:attrName>style.visibility</p:attrName>
                                        </p:attrNameLst>
                                      </p:cBhvr>
                                      <p:to>
                                        <p:strVal val="visible"/>
                                      </p:to>
                                    </p:set>
                                    <p:animEffect transition="in" filter="fade">
                                      <p:cBhvr>
                                        <p:cTn id="131" dur="1000"/>
                                        <p:tgtEl>
                                          <p:spTgt spid="88"/>
                                        </p:tgtEl>
                                      </p:cBhvr>
                                    </p:animEffect>
                                  </p:childTnLst>
                                </p:cTn>
                              </p:par>
                              <p:par>
                                <p:cTn id="132" presetID="10" presetClass="entr" presetSubtype="0" fill="hold" grpId="0" nodeType="withEffect">
                                  <p:stCondLst>
                                    <p:cond delay="750"/>
                                  </p:stCondLst>
                                  <p:childTnLst>
                                    <p:set>
                                      <p:cBhvr>
                                        <p:cTn id="133" dur="1" fill="hold">
                                          <p:stCondLst>
                                            <p:cond delay="0"/>
                                          </p:stCondLst>
                                        </p:cTn>
                                        <p:tgtEl>
                                          <p:spTgt spid="91"/>
                                        </p:tgtEl>
                                        <p:attrNameLst>
                                          <p:attrName>style.visibility</p:attrName>
                                        </p:attrNameLst>
                                      </p:cBhvr>
                                      <p:to>
                                        <p:strVal val="visible"/>
                                      </p:to>
                                    </p:set>
                                    <p:animEffect transition="in" filter="fade">
                                      <p:cBhvr>
                                        <p:cTn id="134" dur="1000"/>
                                        <p:tgtEl>
                                          <p:spTgt spid="91"/>
                                        </p:tgtEl>
                                      </p:cBhvr>
                                    </p:animEffect>
                                  </p:childTnLst>
                                </p:cTn>
                              </p:par>
                              <p:par>
                                <p:cTn id="135" presetID="10" presetClass="entr" presetSubtype="0" fill="hold" grpId="0" nodeType="withEffect">
                                  <p:stCondLst>
                                    <p:cond delay="550"/>
                                  </p:stCondLst>
                                  <p:childTnLst>
                                    <p:set>
                                      <p:cBhvr>
                                        <p:cTn id="136" dur="1" fill="hold">
                                          <p:stCondLst>
                                            <p:cond delay="0"/>
                                          </p:stCondLst>
                                        </p:cTn>
                                        <p:tgtEl>
                                          <p:spTgt spid="90"/>
                                        </p:tgtEl>
                                        <p:attrNameLst>
                                          <p:attrName>style.visibility</p:attrName>
                                        </p:attrNameLst>
                                      </p:cBhvr>
                                      <p:to>
                                        <p:strVal val="visible"/>
                                      </p:to>
                                    </p:set>
                                    <p:animEffect transition="in" filter="fade">
                                      <p:cBhvr>
                                        <p:cTn id="137" dur="1000"/>
                                        <p:tgtEl>
                                          <p:spTgt spid="90"/>
                                        </p:tgtEl>
                                      </p:cBhvr>
                                    </p:animEffect>
                                  </p:childTnLst>
                                </p:cTn>
                              </p:par>
                              <p:par>
                                <p:cTn id="138" presetID="10" presetClass="entr" presetSubtype="0" fill="hold" grpId="0" nodeType="withEffect">
                                  <p:stCondLst>
                                    <p:cond delay="650"/>
                                  </p:stCondLst>
                                  <p:childTnLst>
                                    <p:set>
                                      <p:cBhvr>
                                        <p:cTn id="139" dur="1" fill="hold">
                                          <p:stCondLst>
                                            <p:cond delay="0"/>
                                          </p:stCondLst>
                                        </p:cTn>
                                        <p:tgtEl>
                                          <p:spTgt spid="78"/>
                                        </p:tgtEl>
                                        <p:attrNameLst>
                                          <p:attrName>style.visibility</p:attrName>
                                        </p:attrNameLst>
                                      </p:cBhvr>
                                      <p:to>
                                        <p:strVal val="visible"/>
                                      </p:to>
                                    </p:set>
                                    <p:animEffect transition="in" filter="fade">
                                      <p:cBhvr>
                                        <p:cTn id="140" dur="1000"/>
                                        <p:tgtEl>
                                          <p:spTgt spid="78"/>
                                        </p:tgtEl>
                                      </p:cBhvr>
                                    </p:animEffect>
                                  </p:childTnLst>
                                </p:cTn>
                              </p:par>
                              <p:par>
                                <p:cTn id="141" presetID="10" presetClass="entr" presetSubtype="0" fill="hold" grpId="0" nodeType="withEffect">
                                  <p:stCondLst>
                                    <p:cond delay="900"/>
                                  </p:stCondLst>
                                  <p:childTnLst>
                                    <p:set>
                                      <p:cBhvr>
                                        <p:cTn id="142" dur="1" fill="hold">
                                          <p:stCondLst>
                                            <p:cond delay="0"/>
                                          </p:stCondLst>
                                        </p:cTn>
                                        <p:tgtEl>
                                          <p:spTgt spid="166"/>
                                        </p:tgtEl>
                                        <p:attrNameLst>
                                          <p:attrName>style.visibility</p:attrName>
                                        </p:attrNameLst>
                                      </p:cBhvr>
                                      <p:to>
                                        <p:strVal val="visible"/>
                                      </p:to>
                                    </p:set>
                                    <p:animEffect transition="in" filter="fade">
                                      <p:cBhvr>
                                        <p:cTn id="143" dur="1000"/>
                                        <p:tgtEl>
                                          <p:spTgt spid="166"/>
                                        </p:tgtEl>
                                      </p:cBhvr>
                                    </p:animEffect>
                                  </p:childTnLst>
                                </p:cTn>
                              </p:par>
                              <p:par>
                                <p:cTn id="144" presetID="10" presetClass="entr" presetSubtype="0" fill="hold" grpId="0" nodeType="withEffect">
                                  <p:stCondLst>
                                    <p:cond delay="950"/>
                                  </p:stCondLst>
                                  <p:childTnLst>
                                    <p:set>
                                      <p:cBhvr>
                                        <p:cTn id="145" dur="1" fill="hold">
                                          <p:stCondLst>
                                            <p:cond delay="0"/>
                                          </p:stCondLst>
                                        </p:cTn>
                                        <p:tgtEl>
                                          <p:spTgt spid="163"/>
                                        </p:tgtEl>
                                        <p:attrNameLst>
                                          <p:attrName>style.visibility</p:attrName>
                                        </p:attrNameLst>
                                      </p:cBhvr>
                                      <p:to>
                                        <p:strVal val="visible"/>
                                      </p:to>
                                    </p:set>
                                    <p:animEffect transition="in" filter="fade">
                                      <p:cBhvr>
                                        <p:cTn id="146" dur="1000"/>
                                        <p:tgtEl>
                                          <p:spTgt spid="163"/>
                                        </p:tgtEl>
                                      </p:cBhvr>
                                    </p:animEffect>
                                  </p:childTnLst>
                                </p:cTn>
                              </p:par>
                              <p:par>
                                <p:cTn id="147" presetID="10" presetClass="entr" presetSubtype="0" fill="hold" grpId="0" nodeType="withEffect">
                                  <p:stCondLst>
                                    <p:cond delay="350"/>
                                  </p:stCondLst>
                                  <p:childTnLst>
                                    <p:set>
                                      <p:cBhvr>
                                        <p:cTn id="148" dur="1" fill="hold">
                                          <p:stCondLst>
                                            <p:cond delay="0"/>
                                          </p:stCondLst>
                                        </p:cTn>
                                        <p:tgtEl>
                                          <p:spTgt spid="159"/>
                                        </p:tgtEl>
                                        <p:attrNameLst>
                                          <p:attrName>style.visibility</p:attrName>
                                        </p:attrNameLst>
                                      </p:cBhvr>
                                      <p:to>
                                        <p:strVal val="visible"/>
                                      </p:to>
                                    </p:set>
                                    <p:animEffect transition="in" filter="fade">
                                      <p:cBhvr>
                                        <p:cTn id="149" dur="1000"/>
                                        <p:tgtEl>
                                          <p:spTgt spid="159"/>
                                        </p:tgtEl>
                                      </p:cBhvr>
                                    </p:animEffect>
                                  </p:childTnLst>
                                </p:cTn>
                              </p:par>
                              <p:par>
                                <p:cTn id="150" presetID="10" presetClass="entr" presetSubtype="0" fill="hold" grpId="0" nodeType="withEffect">
                                  <p:stCondLst>
                                    <p:cond delay="600"/>
                                  </p:stCondLst>
                                  <p:childTnLst>
                                    <p:set>
                                      <p:cBhvr>
                                        <p:cTn id="151" dur="1" fill="hold">
                                          <p:stCondLst>
                                            <p:cond delay="0"/>
                                          </p:stCondLst>
                                        </p:cTn>
                                        <p:tgtEl>
                                          <p:spTgt spid="164"/>
                                        </p:tgtEl>
                                        <p:attrNameLst>
                                          <p:attrName>style.visibility</p:attrName>
                                        </p:attrNameLst>
                                      </p:cBhvr>
                                      <p:to>
                                        <p:strVal val="visible"/>
                                      </p:to>
                                    </p:set>
                                    <p:animEffect transition="in" filter="fade">
                                      <p:cBhvr>
                                        <p:cTn id="152" dur="1000"/>
                                        <p:tgtEl>
                                          <p:spTgt spid="164"/>
                                        </p:tgtEl>
                                      </p:cBhvr>
                                    </p:animEffect>
                                  </p:childTnLst>
                                </p:cTn>
                              </p:par>
                              <p:par>
                                <p:cTn id="153" presetID="10" presetClass="entr" presetSubtype="0" fill="hold" grpId="0" nodeType="withEffect">
                                  <p:stCondLst>
                                    <p:cond delay="1050"/>
                                  </p:stCondLst>
                                  <p:childTnLst>
                                    <p:set>
                                      <p:cBhvr>
                                        <p:cTn id="154" dur="1" fill="hold">
                                          <p:stCondLst>
                                            <p:cond delay="0"/>
                                          </p:stCondLst>
                                        </p:cTn>
                                        <p:tgtEl>
                                          <p:spTgt spid="160"/>
                                        </p:tgtEl>
                                        <p:attrNameLst>
                                          <p:attrName>style.visibility</p:attrName>
                                        </p:attrNameLst>
                                      </p:cBhvr>
                                      <p:to>
                                        <p:strVal val="visible"/>
                                      </p:to>
                                    </p:set>
                                    <p:animEffect transition="in" filter="fade">
                                      <p:cBhvr>
                                        <p:cTn id="155" dur="1000"/>
                                        <p:tgtEl>
                                          <p:spTgt spid="160"/>
                                        </p:tgtEl>
                                      </p:cBhvr>
                                    </p:animEffect>
                                  </p:childTnLst>
                                </p:cTn>
                              </p:par>
                              <p:par>
                                <p:cTn id="156" presetID="10" presetClass="entr" presetSubtype="0" fill="hold" grpId="0" nodeType="withEffect">
                                  <p:stCondLst>
                                    <p:cond delay="100"/>
                                  </p:stCondLst>
                                  <p:childTnLst>
                                    <p:set>
                                      <p:cBhvr>
                                        <p:cTn id="157" dur="1" fill="hold">
                                          <p:stCondLst>
                                            <p:cond delay="0"/>
                                          </p:stCondLst>
                                        </p:cTn>
                                        <p:tgtEl>
                                          <p:spTgt spid="162"/>
                                        </p:tgtEl>
                                        <p:attrNameLst>
                                          <p:attrName>style.visibility</p:attrName>
                                        </p:attrNameLst>
                                      </p:cBhvr>
                                      <p:to>
                                        <p:strVal val="visible"/>
                                      </p:to>
                                    </p:set>
                                    <p:animEffect transition="in" filter="fade">
                                      <p:cBhvr>
                                        <p:cTn id="158" dur="1000"/>
                                        <p:tgtEl>
                                          <p:spTgt spid="162"/>
                                        </p:tgtEl>
                                      </p:cBhvr>
                                    </p:animEffect>
                                  </p:childTnLst>
                                </p:cTn>
                              </p:par>
                              <p:par>
                                <p:cTn id="159" presetID="10" presetClass="entr" presetSubtype="0" fill="hold" grpId="0" nodeType="withEffect">
                                  <p:stCondLst>
                                    <p:cond delay="450"/>
                                  </p:stCondLst>
                                  <p:childTnLst>
                                    <p:set>
                                      <p:cBhvr>
                                        <p:cTn id="160" dur="1" fill="hold">
                                          <p:stCondLst>
                                            <p:cond delay="0"/>
                                          </p:stCondLst>
                                        </p:cTn>
                                        <p:tgtEl>
                                          <p:spTgt spid="87"/>
                                        </p:tgtEl>
                                        <p:attrNameLst>
                                          <p:attrName>style.visibility</p:attrName>
                                        </p:attrNameLst>
                                      </p:cBhvr>
                                      <p:to>
                                        <p:strVal val="visible"/>
                                      </p:to>
                                    </p:set>
                                    <p:animEffect transition="in" filter="fade">
                                      <p:cBhvr>
                                        <p:cTn id="161" dur="1000"/>
                                        <p:tgtEl>
                                          <p:spTgt spid="87"/>
                                        </p:tgtEl>
                                      </p:cBhvr>
                                    </p:animEffect>
                                  </p:childTnLst>
                                </p:cTn>
                              </p:par>
                              <p:par>
                                <p:cTn id="162" presetID="10" presetClass="entr" presetSubtype="0" fill="hold" grpId="0" nodeType="withEffect">
                                  <p:stCondLst>
                                    <p:cond delay="300"/>
                                  </p:stCondLst>
                                  <p:childTnLst>
                                    <p:set>
                                      <p:cBhvr>
                                        <p:cTn id="163" dur="1" fill="hold">
                                          <p:stCondLst>
                                            <p:cond delay="0"/>
                                          </p:stCondLst>
                                        </p:cTn>
                                        <p:tgtEl>
                                          <p:spTgt spid="165"/>
                                        </p:tgtEl>
                                        <p:attrNameLst>
                                          <p:attrName>style.visibility</p:attrName>
                                        </p:attrNameLst>
                                      </p:cBhvr>
                                      <p:to>
                                        <p:strVal val="visible"/>
                                      </p:to>
                                    </p:set>
                                    <p:animEffect transition="in" filter="fade">
                                      <p:cBhvr>
                                        <p:cTn id="164" dur="1000"/>
                                        <p:tgtEl>
                                          <p:spTgt spid="165"/>
                                        </p:tgtEl>
                                      </p:cBhvr>
                                    </p:animEffect>
                                  </p:childTnLst>
                                </p:cTn>
                              </p:par>
                            </p:childTnLst>
                          </p:cTn>
                        </p:par>
                        <p:par>
                          <p:cTn id="165" fill="hold">
                            <p:stCondLst>
                              <p:cond delay="2550"/>
                            </p:stCondLst>
                            <p:childTnLst>
                              <p:par>
                                <p:cTn id="166" presetID="10" presetClass="entr" presetSubtype="0" fill="hold" grpId="0" nodeType="afterEffect">
                                  <p:stCondLst>
                                    <p:cond delay="0"/>
                                  </p:stCondLst>
                                  <p:childTnLst>
                                    <p:set>
                                      <p:cBhvr>
                                        <p:cTn id="167" dur="1" fill="hold">
                                          <p:stCondLst>
                                            <p:cond delay="0"/>
                                          </p:stCondLst>
                                        </p:cTn>
                                        <p:tgtEl>
                                          <p:spTgt spid="86"/>
                                        </p:tgtEl>
                                        <p:attrNameLst>
                                          <p:attrName>style.visibility</p:attrName>
                                        </p:attrNameLst>
                                      </p:cBhvr>
                                      <p:to>
                                        <p:strVal val="visible"/>
                                      </p:to>
                                    </p:set>
                                    <p:animEffect transition="in" filter="fade">
                                      <p:cBhvr>
                                        <p:cTn id="168" dur="1000"/>
                                        <p:tgtEl>
                                          <p:spTgt spid="86"/>
                                        </p:tgtEl>
                                      </p:cBhvr>
                                    </p:animEffect>
                                  </p:childTnLst>
                                </p:cTn>
                              </p:par>
                              <p:par>
                                <p:cTn id="169" presetID="10" presetClass="entr" presetSubtype="0" fill="hold" grpId="0" nodeType="withEffect">
                                  <p:stCondLst>
                                    <p:cond delay="500"/>
                                  </p:stCondLst>
                                  <p:childTnLst>
                                    <p:set>
                                      <p:cBhvr>
                                        <p:cTn id="170" dur="1" fill="hold">
                                          <p:stCondLst>
                                            <p:cond delay="0"/>
                                          </p:stCondLst>
                                        </p:cTn>
                                        <p:tgtEl>
                                          <p:spTgt spid="85"/>
                                        </p:tgtEl>
                                        <p:attrNameLst>
                                          <p:attrName>style.visibility</p:attrName>
                                        </p:attrNameLst>
                                      </p:cBhvr>
                                      <p:to>
                                        <p:strVal val="visible"/>
                                      </p:to>
                                    </p:set>
                                    <p:animEffect transition="in" filter="fade">
                                      <p:cBhvr>
                                        <p:cTn id="171" dur="10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3" grpId="0"/>
      <p:bldP spid="94" grpId="0"/>
      <p:bldP spid="95" grpId="0"/>
      <p:bldP spid="96" grpId="0"/>
      <p:bldP spid="97" grpId="0"/>
      <p:bldP spid="98" grpId="0"/>
      <p:bldP spid="99" grpId="0"/>
      <p:bldP spid="100" grpId="0"/>
      <p:bldP spid="101" grpId="0"/>
      <p:bldP spid="102" grpId="0"/>
      <p:bldP spid="103" grpId="0"/>
      <p:bldP spid="104" grpId="0"/>
      <p:bldP spid="105" grpId="0"/>
      <p:bldP spid="106" grpId="0"/>
      <p:bldP spid="107" grpId="0"/>
      <p:bldP spid="108" grpId="0"/>
      <p:bldP spid="109" grpId="0"/>
      <p:bldP spid="110" grpId="0"/>
      <p:bldP spid="111" grpId="0"/>
      <p:bldP spid="112" grpId="0"/>
      <p:bldP spid="113" grpId="0"/>
      <p:bldP spid="75" grpId="0" animBg="1"/>
      <p:bldP spid="76" grpId="0" animBg="1"/>
      <p:bldP spid="77" grpId="0" animBg="1"/>
      <p:bldP spid="78" grpId="0" animBg="1"/>
      <p:bldP spid="80" grpId="0" animBg="1"/>
      <p:bldP spid="82" grpId="0" animBg="1"/>
      <p:bldP spid="83" grpId="0" animBg="1"/>
      <p:bldP spid="84" grpId="0" animBg="1"/>
      <p:bldP spid="85" grpId="0" animBg="1"/>
      <p:bldP spid="86" grpId="0" animBg="1"/>
      <p:bldP spid="87" grpId="0" animBg="1"/>
      <p:bldP spid="88" grpId="0" animBg="1"/>
      <p:bldP spid="90" grpId="0" animBg="1"/>
      <p:bldP spid="91" grpId="0" animBg="1"/>
      <p:bldP spid="159" grpId="0" animBg="1"/>
      <p:bldP spid="160" grpId="0" animBg="1"/>
      <p:bldP spid="161" grpId="0" animBg="1"/>
      <p:bldP spid="162" grpId="0" animBg="1"/>
      <p:bldP spid="163" grpId="0" animBg="1"/>
      <p:bldP spid="164" grpId="0" animBg="1"/>
      <p:bldP spid="165" grpId="0" animBg="1"/>
      <p:bldP spid="16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Freeform 50"/>
          <p:cNvSpPr>
            <a:spLocks/>
          </p:cNvSpPr>
          <p:nvPr/>
        </p:nvSpPr>
        <p:spPr bwMode="auto">
          <a:xfrm>
            <a:off x="5043655" y="5331546"/>
            <a:ext cx="857132" cy="57478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accent3"/>
          </a:solidFill>
          <a:ln w="19050" cap="flat">
            <a:no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31" name="Title 30"/>
          <p:cNvSpPr>
            <a:spLocks noGrp="1"/>
          </p:cNvSpPr>
          <p:nvPr>
            <p:ph type="title"/>
          </p:nvPr>
        </p:nvSpPr>
        <p:spPr/>
        <p:txBody>
          <a:bodyPr/>
          <a:lstStyle/>
          <a:p>
            <a:r>
              <a:rPr lang="en-US" sz="4606" spc="-108" dirty="0"/>
              <a:t>Then came IaaS—table stakes for digital business</a:t>
            </a:r>
          </a:p>
        </p:txBody>
      </p:sp>
      <p:sp>
        <p:nvSpPr>
          <p:cNvPr id="74" name="TextBox 73"/>
          <p:cNvSpPr txBox="1"/>
          <p:nvPr/>
        </p:nvSpPr>
        <p:spPr>
          <a:xfrm>
            <a:off x="1510432" y="4261279"/>
            <a:ext cx="3742036" cy="322991"/>
          </a:xfrm>
          <a:prstGeom prst="rect">
            <a:avLst/>
          </a:prstGeom>
          <a:noFill/>
        </p:spPr>
        <p:txBody>
          <a:bodyPr wrap="square" rtlCol="0">
            <a:spAutoFit/>
          </a:bodyPr>
          <a:lstStyle/>
          <a:p>
            <a:pPr algn="ctr" defTabSz="896042">
              <a:defRPr/>
            </a:pPr>
            <a:r>
              <a:rPr lang="en-US" sz="1469" kern="0">
                <a:gradFill>
                  <a:gsLst>
                    <a:gs pos="1250">
                      <a:srgbClr val="353535"/>
                    </a:gs>
                    <a:gs pos="100000">
                      <a:srgbClr val="353535"/>
                    </a:gs>
                  </a:gsLst>
                  <a:lin ang="5400000" scaled="0"/>
                </a:gradFill>
                <a:latin typeface="Segoe UI"/>
              </a:rPr>
              <a:t>How often should I </a:t>
            </a:r>
            <a:r>
              <a:rPr lang="en-US" sz="1469" b="1" kern="0">
                <a:gradFill>
                  <a:gsLst>
                    <a:gs pos="1250">
                      <a:srgbClr val="353535"/>
                    </a:gs>
                    <a:gs pos="100000">
                      <a:srgbClr val="353535"/>
                    </a:gs>
                  </a:gsLst>
                  <a:lin ang="5400000" scaled="0"/>
                </a:gradFill>
                <a:latin typeface="Segoe UI"/>
              </a:rPr>
              <a:t>patch</a:t>
            </a:r>
            <a:r>
              <a:rPr lang="en-US" sz="1469" kern="0">
                <a:gradFill>
                  <a:gsLst>
                    <a:gs pos="1250">
                      <a:srgbClr val="353535"/>
                    </a:gs>
                    <a:gs pos="100000">
                      <a:srgbClr val="353535"/>
                    </a:gs>
                  </a:gsLst>
                  <a:lin ang="5400000" scaled="0"/>
                </a:gradFill>
                <a:latin typeface="Segoe UI"/>
              </a:rPr>
              <a:t> my </a:t>
            </a:r>
            <a:r>
              <a:rPr lang="en-US" sz="1469" b="1" kern="0">
                <a:gradFill>
                  <a:gsLst>
                    <a:gs pos="1250">
                      <a:srgbClr val="353535"/>
                    </a:gs>
                    <a:gs pos="100000">
                      <a:srgbClr val="353535"/>
                    </a:gs>
                  </a:gsLst>
                  <a:lin ang="5400000" scaled="0"/>
                </a:gradFill>
                <a:latin typeface="Segoe UI"/>
              </a:rPr>
              <a:t>servers</a:t>
            </a:r>
            <a:r>
              <a:rPr lang="en-US" sz="1469" kern="0">
                <a:gradFill>
                  <a:gsLst>
                    <a:gs pos="1250">
                      <a:srgbClr val="353535"/>
                    </a:gs>
                    <a:gs pos="100000">
                      <a:srgbClr val="353535"/>
                    </a:gs>
                  </a:gsLst>
                  <a:lin ang="5400000" scaled="0"/>
                </a:gradFill>
                <a:latin typeface="Segoe UI"/>
              </a:rPr>
              <a:t>?</a:t>
            </a:r>
          </a:p>
        </p:txBody>
      </p:sp>
      <p:sp>
        <p:nvSpPr>
          <p:cNvPr id="79" name="TextBox 78"/>
          <p:cNvSpPr txBox="1"/>
          <p:nvPr/>
        </p:nvSpPr>
        <p:spPr>
          <a:xfrm>
            <a:off x="1678097" y="4650063"/>
            <a:ext cx="3406703" cy="318421"/>
          </a:xfrm>
          <a:prstGeom prst="rect">
            <a:avLst/>
          </a:prstGeom>
          <a:noFill/>
        </p:spPr>
        <p:txBody>
          <a:bodyPr wrap="none" rtlCol="0">
            <a:spAutoFit/>
          </a:bodyPr>
          <a:lstStyle/>
          <a:p>
            <a:pPr algn="ctr" defTabSz="896042">
              <a:defRPr/>
            </a:pPr>
            <a:r>
              <a:rPr lang="en-US" sz="1469" kern="0">
                <a:gradFill>
                  <a:gsLst>
                    <a:gs pos="1250">
                      <a:srgbClr val="353535"/>
                    </a:gs>
                    <a:gs pos="100000">
                      <a:srgbClr val="353535"/>
                    </a:gs>
                  </a:gsLst>
                  <a:lin ang="5400000" scaled="0"/>
                </a:gradFill>
                <a:latin typeface="Segoe UI"/>
              </a:rPr>
              <a:t>How often should I backup my </a:t>
            </a:r>
            <a:r>
              <a:rPr lang="en-US" sz="1469" b="1" kern="0">
                <a:gradFill>
                  <a:gsLst>
                    <a:gs pos="1250">
                      <a:srgbClr val="353535"/>
                    </a:gs>
                    <a:gs pos="100000">
                      <a:srgbClr val="353535"/>
                    </a:gs>
                  </a:gsLst>
                  <a:lin ang="5400000" scaled="0"/>
                </a:gradFill>
                <a:latin typeface="Segoe UI"/>
              </a:rPr>
              <a:t>server</a:t>
            </a:r>
            <a:r>
              <a:rPr lang="en-US" sz="1469" kern="0">
                <a:gradFill>
                  <a:gsLst>
                    <a:gs pos="1250">
                      <a:srgbClr val="353535"/>
                    </a:gs>
                    <a:gs pos="100000">
                      <a:srgbClr val="353535"/>
                    </a:gs>
                  </a:gsLst>
                  <a:lin ang="5400000" scaled="0"/>
                </a:gradFill>
                <a:latin typeface="Segoe UI"/>
              </a:rPr>
              <a:t>?</a:t>
            </a:r>
          </a:p>
        </p:txBody>
      </p:sp>
      <p:sp>
        <p:nvSpPr>
          <p:cNvPr id="81" name="TextBox 80"/>
          <p:cNvSpPr txBox="1"/>
          <p:nvPr/>
        </p:nvSpPr>
        <p:spPr>
          <a:xfrm>
            <a:off x="1419255" y="5038847"/>
            <a:ext cx="3924389" cy="322991"/>
          </a:xfrm>
          <a:prstGeom prst="rect">
            <a:avLst/>
          </a:prstGeom>
          <a:noFill/>
        </p:spPr>
        <p:txBody>
          <a:bodyPr wrap="square" rtlCol="0">
            <a:spAutoFit/>
          </a:bodyPr>
          <a:lstStyle/>
          <a:p>
            <a:pPr algn="ctr" defTabSz="896042">
              <a:defRPr/>
            </a:pPr>
            <a:r>
              <a:rPr lang="en-US" sz="1469" kern="0">
                <a:gradFill>
                  <a:gsLst>
                    <a:gs pos="1250">
                      <a:srgbClr val="353535"/>
                    </a:gs>
                    <a:gs pos="100000">
                      <a:srgbClr val="353535"/>
                    </a:gs>
                  </a:gsLst>
                  <a:lin ang="5400000" scaled="0"/>
                </a:gradFill>
                <a:latin typeface="Segoe UI"/>
              </a:rPr>
              <a:t>Which packages should be on my </a:t>
            </a:r>
            <a:r>
              <a:rPr lang="en-US" sz="1469" b="1" kern="0">
                <a:gradFill>
                  <a:gsLst>
                    <a:gs pos="1250">
                      <a:srgbClr val="353535"/>
                    </a:gs>
                    <a:gs pos="100000">
                      <a:srgbClr val="353535"/>
                    </a:gs>
                  </a:gsLst>
                  <a:lin ang="5400000" scaled="0"/>
                </a:gradFill>
                <a:latin typeface="Segoe UI"/>
              </a:rPr>
              <a:t>server</a:t>
            </a:r>
            <a:r>
              <a:rPr lang="en-US" sz="1469" kern="0">
                <a:gradFill>
                  <a:gsLst>
                    <a:gs pos="1250">
                      <a:srgbClr val="353535"/>
                    </a:gs>
                    <a:gs pos="100000">
                      <a:srgbClr val="353535"/>
                    </a:gs>
                  </a:gsLst>
                  <a:lin ang="5400000" scaled="0"/>
                </a:gradFill>
                <a:latin typeface="Segoe UI"/>
              </a:rPr>
              <a:t>?</a:t>
            </a:r>
          </a:p>
        </p:txBody>
      </p:sp>
      <p:sp>
        <p:nvSpPr>
          <p:cNvPr id="89" name="TextBox 88"/>
          <p:cNvSpPr txBox="1"/>
          <p:nvPr/>
        </p:nvSpPr>
        <p:spPr>
          <a:xfrm>
            <a:off x="4198886" y="2011396"/>
            <a:ext cx="3787356" cy="32299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6042">
              <a:defRPr/>
            </a:pPr>
            <a:r>
              <a:rPr lang="en-US" sz="1469">
                <a:gradFill>
                  <a:gsLst>
                    <a:gs pos="1250">
                      <a:srgbClr val="353535"/>
                    </a:gs>
                    <a:gs pos="100000">
                      <a:srgbClr val="353535"/>
                    </a:gs>
                  </a:gsLst>
                  <a:lin ang="5400000" scaled="0"/>
                </a:gradFill>
              </a:rPr>
              <a:t>How many </a:t>
            </a:r>
            <a:r>
              <a:rPr lang="en-US" sz="1469" b="1">
                <a:gradFill>
                  <a:gsLst>
                    <a:gs pos="1250">
                      <a:srgbClr val="353535"/>
                    </a:gs>
                    <a:gs pos="100000">
                      <a:srgbClr val="353535"/>
                    </a:gs>
                  </a:gsLst>
                  <a:lin ang="5400000" scaled="0"/>
                </a:gradFill>
              </a:rPr>
              <a:t>servers</a:t>
            </a:r>
            <a:r>
              <a:rPr lang="en-US" sz="1469">
                <a:gradFill>
                  <a:gsLst>
                    <a:gs pos="1250">
                      <a:srgbClr val="353535"/>
                    </a:gs>
                    <a:gs pos="100000">
                      <a:srgbClr val="353535"/>
                    </a:gs>
                  </a:gsLst>
                  <a:lin ang="5400000" scaled="0"/>
                </a:gradFill>
              </a:rPr>
              <a:t> do I need?</a:t>
            </a:r>
          </a:p>
        </p:txBody>
      </p:sp>
      <p:sp>
        <p:nvSpPr>
          <p:cNvPr id="114" name="TextBox 113"/>
          <p:cNvSpPr txBox="1"/>
          <p:nvPr/>
        </p:nvSpPr>
        <p:spPr>
          <a:xfrm>
            <a:off x="4452788" y="1644177"/>
            <a:ext cx="3279552" cy="316687"/>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6042">
              <a:defRPr/>
            </a:pPr>
            <a:r>
              <a:rPr lang="en-US" sz="1469">
                <a:gradFill>
                  <a:gsLst>
                    <a:gs pos="1250">
                      <a:srgbClr val="353535"/>
                    </a:gs>
                    <a:gs pos="100000">
                      <a:srgbClr val="353535"/>
                    </a:gs>
                  </a:gsLst>
                  <a:lin ang="5400000" scaled="0"/>
                </a:gradFill>
              </a:rPr>
              <a:t>How can I increase </a:t>
            </a:r>
            <a:r>
              <a:rPr lang="en-US" sz="1469" b="1">
                <a:gradFill>
                  <a:gsLst>
                    <a:gs pos="1250">
                      <a:srgbClr val="353535"/>
                    </a:gs>
                    <a:gs pos="100000">
                      <a:srgbClr val="353535"/>
                    </a:gs>
                  </a:gsLst>
                  <a:lin ang="5400000" scaled="0"/>
                </a:gradFill>
              </a:rPr>
              <a:t>server</a:t>
            </a:r>
            <a:r>
              <a:rPr lang="en-US" sz="1469">
                <a:gradFill>
                  <a:gsLst>
                    <a:gs pos="1250">
                      <a:srgbClr val="353535"/>
                    </a:gs>
                    <a:gs pos="100000">
                      <a:srgbClr val="353535"/>
                    </a:gs>
                  </a:gsLst>
                  <a:lin ang="5400000" scaled="0"/>
                </a:gradFill>
              </a:rPr>
              <a:t> utilization?</a:t>
            </a:r>
          </a:p>
        </p:txBody>
      </p:sp>
      <p:sp>
        <p:nvSpPr>
          <p:cNvPr id="115" name="TextBox 114"/>
          <p:cNvSpPr txBox="1"/>
          <p:nvPr/>
        </p:nvSpPr>
        <p:spPr>
          <a:xfrm>
            <a:off x="3298224" y="1276959"/>
            <a:ext cx="5588680" cy="32299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6042">
              <a:defRPr/>
            </a:pPr>
            <a:r>
              <a:rPr lang="en-US" sz="1469">
                <a:gradFill>
                  <a:gsLst>
                    <a:gs pos="1250">
                      <a:srgbClr val="353535"/>
                    </a:gs>
                    <a:gs pos="100000">
                      <a:srgbClr val="353535"/>
                    </a:gs>
                  </a:gsLst>
                  <a:lin ang="5400000" scaled="0"/>
                </a:gradFill>
              </a:rPr>
              <a:t>What is the right </a:t>
            </a:r>
            <a:r>
              <a:rPr lang="en-US" sz="1469" b="1">
                <a:gradFill>
                  <a:gsLst>
                    <a:gs pos="1250">
                      <a:srgbClr val="353535"/>
                    </a:gs>
                    <a:gs pos="100000">
                      <a:srgbClr val="353535"/>
                    </a:gs>
                  </a:gsLst>
                  <a:lin ang="5400000" scaled="0"/>
                </a:gradFill>
              </a:rPr>
              <a:t>size</a:t>
            </a:r>
            <a:r>
              <a:rPr lang="en-US" sz="1469">
                <a:gradFill>
                  <a:gsLst>
                    <a:gs pos="1250">
                      <a:srgbClr val="353535"/>
                    </a:gs>
                    <a:gs pos="100000">
                      <a:srgbClr val="353535"/>
                    </a:gs>
                  </a:gsLst>
                  <a:lin ang="5400000" scaled="0"/>
                </a:gradFill>
              </a:rPr>
              <a:t> of </a:t>
            </a:r>
            <a:r>
              <a:rPr lang="en-US" sz="1469" b="1">
                <a:gradFill>
                  <a:gsLst>
                    <a:gs pos="1250">
                      <a:srgbClr val="353535"/>
                    </a:gs>
                    <a:gs pos="100000">
                      <a:srgbClr val="353535"/>
                    </a:gs>
                  </a:gsLst>
                  <a:lin ang="5400000" scaled="0"/>
                </a:gradFill>
              </a:rPr>
              <a:t>servers</a:t>
            </a:r>
            <a:r>
              <a:rPr lang="en-US" sz="1469">
                <a:gradFill>
                  <a:gsLst>
                    <a:gs pos="1250">
                      <a:srgbClr val="353535"/>
                    </a:gs>
                    <a:gs pos="100000">
                      <a:srgbClr val="353535"/>
                    </a:gs>
                  </a:gsLst>
                  <a:lin ang="5400000" scaled="0"/>
                </a:gradFill>
              </a:rPr>
              <a:t> for my business needs?</a:t>
            </a:r>
          </a:p>
        </p:txBody>
      </p:sp>
      <p:sp>
        <p:nvSpPr>
          <p:cNvPr id="116" name="TextBox 115"/>
          <p:cNvSpPr txBox="1"/>
          <p:nvPr/>
        </p:nvSpPr>
        <p:spPr>
          <a:xfrm>
            <a:off x="4968164" y="2378615"/>
            <a:ext cx="2248799" cy="316687"/>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6042">
              <a:defRPr/>
            </a:pPr>
            <a:r>
              <a:rPr lang="en-US" sz="1469">
                <a:gradFill>
                  <a:gsLst>
                    <a:gs pos="1250">
                      <a:srgbClr val="353535"/>
                    </a:gs>
                    <a:gs pos="100000">
                      <a:srgbClr val="353535"/>
                    </a:gs>
                  </a:gsLst>
                  <a:lin ang="5400000" scaled="0"/>
                </a:gradFill>
              </a:rPr>
              <a:t>How can I </a:t>
            </a:r>
            <a:r>
              <a:rPr lang="en-US" sz="1469" b="1">
                <a:gradFill>
                  <a:gsLst>
                    <a:gs pos="1250">
                      <a:srgbClr val="353535"/>
                    </a:gs>
                    <a:gs pos="100000">
                      <a:srgbClr val="353535"/>
                    </a:gs>
                  </a:gsLst>
                  <a:lin ang="5400000" scaled="0"/>
                </a:gradFill>
              </a:rPr>
              <a:t>scale</a:t>
            </a:r>
            <a:r>
              <a:rPr lang="en-US" sz="1469">
                <a:gradFill>
                  <a:gsLst>
                    <a:gs pos="1250">
                      <a:srgbClr val="353535"/>
                    </a:gs>
                    <a:gs pos="100000">
                      <a:srgbClr val="353535"/>
                    </a:gs>
                  </a:gsLst>
                  <a:lin ang="5400000" scaled="0"/>
                </a:gradFill>
              </a:rPr>
              <a:t> my app?</a:t>
            </a:r>
          </a:p>
        </p:txBody>
      </p:sp>
      <p:sp>
        <p:nvSpPr>
          <p:cNvPr id="117" name="TextBox 116"/>
          <p:cNvSpPr txBox="1"/>
          <p:nvPr/>
        </p:nvSpPr>
        <p:spPr>
          <a:xfrm>
            <a:off x="7587061" y="4650063"/>
            <a:ext cx="2482837" cy="322991"/>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defTabSz="896042">
              <a:defRPr/>
            </a:pPr>
            <a:r>
              <a:rPr lang="en-US" sz="1469" b="1">
                <a:gradFill>
                  <a:gsLst>
                    <a:gs pos="1250">
                      <a:srgbClr val="353535"/>
                    </a:gs>
                    <a:gs pos="100000">
                      <a:srgbClr val="353535"/>
                    </a:gs>
                  </a:gsLst>
                  <a:lin ang="5400000" scaled="0"/>
                </a:gradFill>
              </a:rPr>
              <a:t>Which OS </a:t>
            </a:r>
            <a:r>
              <a:rPr lang="en-US" sz="1469">
                <a:gradFill>
                  <a:gsLst>
                    <a:gs pos="1250">
                      <a:srgbClr val="353535"/>
                    </a:gs>
                    <a:gs pos="100000">
                      <a:srgbClr val="353535"/>
                    </a:gs>
                  </a:gsLst>
                  <a:lin ang="5400000" scaled="0"/>
                </a:gradFill>
              </a:rPr>
              <a:t>should I use?</a:t>
            </a:r>
          </a:p>
        </p:txBody>
      </p:sp>
      <p:sp>
        <p:nvSpPr>
          <p:cNvPr id="118" name="TextBox 117"/>
          <p:cNvSpPr txBox="1"/>
          <p:nvPr/>
        </p:nvSpPr>
        <p:spPr>
          <a:xfrm>
            <a:off x="6405111" y="4261279"/>
            <a:ext cx="4846736" cy="322991"/>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defTabSz="896042">
              <a:defRPr/>
            </a:pPr>
            <a:r>
              <a:rPr lang="en-US" sz="1469">
                <a:gradFill>
                  <a:gsLst>
                    <a:gs pos="1250">
                      <a:srgbClr val="353535"/>
                    </a:gs>
                    <a:gs pos="100000">
                      <a:srgbClr val="353535"/>
                    </a:gs>
                  </a:gsLst>
                  <a:lin ang="5400000" scaled="0"/>
                </a:gradFill>
              </a:rPr>
              <a:t>How do I </a:t>
            </a:r>
            <a:r>
              <a:rPr lang="en-US" sz="1469" b="1">
                <a:gradFill>
                  <a:gsLst>
                    <a:gs pos="1250">
                      <a:srgbClr val="353535"/>
                    </a:gs>
                    <a:gs pos="100000">
                      <a:srgbClr val="353535"/>
                    </a:gs>
                  </a:gsLst>
                  <a:lin ang="5400000" scaled="0"/>
                </a:gradFill>
              </a:rPr>
              <a:t>deploy</a:t>
            </a:r>
            <a:r>
              <a:rPr lang="en-US" sz="1469">
                <a:gradFill>
                  <a:gsLst>
                    <a:gs pos="1250">
                      <a:srgbClr val="353535"/>
                    </a:gs>
                    <a:gs pos="100000">
                      <a:srgbClr val="353535"/>
                    </a:gs>
                  </a:gsLst>
                  <a:lin ang="5400000" scaled="0"/>
                </a:gradFill>
              </a:rPr>
              <a:t> new </a:t>
            </a:r>
            <a:r>
              <a:rPr lang="en-US" sz="1469" b="1">
                <a:gradFill>
                  <a:gsLst>
                    <a:gs pos="1250">
                      <a:srgbClr val="353535"/>
                    </a:gs>
                    <a:gs pos="100000">
                      <a:srgbClr val="353535"/>
                    </a:gs>
                  </a:gsLst>
                  <a:lin ang="5400000" scaled="0"/>
                </a:gradFill>
              </a:rPr>
              <a:t>code</a:t>
            </a:r>
            <a:r>
              <a:rPr lang="en-US" sz="1469">
                <a:gradFill>
                  <a:gsLst>
                    <a:gs pos="1250">
                      <a:srgbClr val="353535"/>
                    </a:gs>
                    <a:gs pos="100000">
                      <a:srgbClr val="353535"/>
                    </a:gs>
                  </a:gsLst>
                  <a:lin ang="5400000" scaled="0"/>
                </a:gradFill>
              </a:rPr>
              <a:t> to my </a:t>
            </a:r>
            <a:r>
              <a:rPr lang="en-US" sz="1469" b="1">
                <a:gradFill>
                  <a:gsLst>
                    <a:gs pos="1250">
                      <a:srgbClr val="353535"/>
                    </a:gs>
                    <a:gs pos="100000">
                      <a:srgbClr val="353535"/>
                    </a:gs>
                  </a:gsLst>
                  <a:lin ang="5400000" scaled="0"/>
                </a:gradFill>
              </a:rPr>
              <a:t>server</a:t>
            </a:r>
            <a:r>
              <a:rPr lang="en-US" sz="1469">
                <a:gradFill>
                  <a:gsLst>
                    <a:gs pos="1250">
                      <a:srgbClr val="353535"/>
                    </a:gs>
                    <a:gs pos="100000">
                      <a:srgbClr val="353535"/>
                    </a:gs>
                  </a:gsLst>
                  <a:lin ang="5400000" scaled="0"/>
                </a:gradFill>
              </a:rPr>
              <a:t>?</a:t>
            </a:r>
          </a:p>
        </p:txBody>
      </p:sp>
      <p:sp>
        <p:nvSpPr>
          <p:cNvPr id="119" name="TextBox 118"/>
          <p:cNvSpPr txBox="1"/>
          <p:nvPr/>
        </p:nvSpPr>
        <p:spPr>
          <a:xfrm>
            <a:off x="6781357" y="5038847"/>
            <a:ext cx="4094243" cy="322991"/>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defTabSz="896042">
              <a:defRPr/>
            </a:pPr>
            <a:r>
              <a:rPr lang="en-US" sz="1469">
                <a:gradFill>
                  <a:gsLst>
                    <a:gs pos="1250">
                      <a:srgbClr val="353535"/>
                    </a:gs>
                    <a:gs pos="100000">
                      <a:srgbClr val="353535"/>
                    </a:gs>
                  </a:gsLst>
                  <a:lin ang="5400000" scaled="0"/>
                </a:gradFill>
              </a:rPr>
              <a:t>Who </a:t>
            </a:r>
            <a:r>
              <a:rPr lang="en-US" sz="1469" b="1">
                <a:gradFill>
                  <a:gsLst>
                    <a:gs pos="1250">
                      <a:srgbClr val="353535"/>
                    </a:gs>
                    <a:gs pos="100000">
                      <a:srgbClr val="353535"/>
                    </a:gs>
                  </a:gsLst>
                  <a:lin ang="5400000" scaled="0"/>
                </a:gradFill>
              </a:rPr>
              <a:t>monitors</a:t>
            </a:r>
            <a:r>
              <a:rPr lang="en-US" sz="1469">
                <a:gradFill>
                  <a:gsLst>
                    <a:gs pos="1250">
                      <a:srgbClr val="353535"/>
                    </a:gs>
                    <a:gs pos="100000">
                      <a:srgbClr val="353535"/>
                    </a:gs>
                  </a:gsLst>
                  <a:lin ang="5400000" scaled="0"/>
                </a:gradFill>
              </a:rPr>
              <a:t> my App?</a:t>
            </a:r>
          </a:p>
        </p:txBody>
      </p:sp>
      <p:grpSp>
        <p:nvGrpSpPr>
          <p:cNvPr id="120" name="Group 119"/>
          <p:cNvGrpSpPr/>
          <p:nvPr/>
        </p:nvGrpSpPr>
        <p:grpSpPr>
          <a:xfrm>
            <a:off x="5438935" y="5222511"/>
            <a:ext cx="1314131" cy="1314131"/>
            <a:chOff x="5547902" y="4202399"/>
            <a:chExt cx="1340672" cy="1340672"/>
          </a:xfrm>
        </p:grpSpPr>
        <p:sp>
          <p:nvSpPr>
            <p:cNvPr id="121" name="Oval 120"/>
            <p:cNvSpPr/>
            <p:nvPr/>
          </p:nvSpPr>
          <p:spPr bwMode="auto">
            <a:xfrm>
              <a:off x="5547902" y="4202399"/>
              <a:ext cx="1340672" cy="134067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22" name="Group 121"/>
            <p:cNvGrpSpPr/>
            <p:nvPr/>
          </p:nvGrpSpPr>
          <p:grpSpPr>
            <a:xfrm>
              <a:off x="5882043" y="4461171"/>
              <a:ext cx="744667" cy="794664"/>
              <a:chOff x="2084593" y="2157479"/>
              <a:chExt cx="958326" cy="1022668"/>
            </a:xfrm>
          </p:grpSpPr>
          <p:grpSp>
            <p:nvGrpSpPr>
              <p:cNvPr id="123" name="Group 4"/>
              <p:cNvGrpSpPr>
                <a:grpSpLocks noChangeAspect="1"/>
              </p:cNvGrpSpPr>
              <p:nvPr/>
            </p:nvGrpSpPr>
            <p:grpSpPr bwMode="auto">
              <a:xfrm>
                <a:off x="2084593" y="2157479"/>
                <a:ext cx="475727" cy="1022668"/>
                <a:chOff x="7" y="12"/>
                <a:chExt cx="167" cy="359"/>
              </a:xfrm>
            </p:grpSpPr>
            <p:sp>
              <p:nvSpPr>
                <p:cNvPr id="131" name="Rectangle 5"/>
                <p:cNvSpPr>
                  <a:spLocks noChangeArrowheads="1"/>
                </p:cNvSpPr>
                <p:nvPr/>
              </p:nvSpPr>
              <p:spPr bwMode="auto">
                <a:xfrm>
                  <a:off x="7" y="45"/>
                  <a:ext cx="167" cy="326"/>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2" name="Freeform 6"/>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3" name="Rectangle 7"/>
                <p:cNvSpPr>
                  <a:spLocks noChangeArrowheads="1"/>
                </p:cNvSpPr>
                <p:nvPr/>
              </p:nvSpPr>
              <p:spPr bwMode="auto">
                <a:xfrm>
                  <a:off x="42" y="232"/>
                  <a:ext cx="25" cy="25"/>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4" name="Rectangle 8"/>
                <p:cNvSpPr>
                  <a:spLocks noChangeArrowheads="1"/>
                </p:cNvSpPr>
                <p:nvPr/>
              </p:nvSpPr>
              <p:spPr bwMode="auto">
                <a:xfrm>
                  <a:off x="114" y="232"/>
                  <a:ext cx="26" cy="25"/>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5" name="Rectangle 9"/>
                <p:cNvSpPr>
                  <a:spLocks noChangeArrowheads="1"/>
                </p:cNvSpPr>
                <p:nvPr/>
              </p:nvSpPr>
              <p:spPr bwMode="auto">
                <a:xfrm>
                  <a:off x="42" y="164"/>
                  <a:ext cx="25" cy="25"/>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6" name="Rectangle 10"/>
                <p:cNvSpPr>
                  <a:spLocks noChangeArrowheads="1"/>
                </p:cNvSpPr>
                <p:nvPr/>
              </p:nvSpPr>
              <p:spPr bwMode="auto">
                <a:xfrm>
                  <a:off x="114" y="164"/>
                  <a:ext cx="26" cy="25"/>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7" name="Rectangle 11"/>
                <p:cNvSpPr>
                  <a:spLocks noChangeArrowheads="1"/>
                </p:cNvSpPr>
                <p:nvPr/>
              </p:nvSpPr>
              <p:spPr bwMode="auto">
                <a:xfrm>
                  <a:off x="42" y="98"/>
                  <a:ext cx="25" cy="24"/>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8" name="Rectangle 12"/>
                <p:cNvSpPr>
                  <a:spLocks noChangeArrowheads="1"/>
                </p:cNvSpPr>
                <p:nvPr/>
              </p:nvSpPr>
              <p:spPr bwMode="auto">
                <a:xfrm>
                  <a:off x="114" y="98"/>
                  <a:ext cx="26" cy="24"/>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9" name="Rectangle 13"/>
                <p:cNvSpPr>
                  <a:spLocks noChangeArrowheads="1"/>
                </p:cNvSpPr>
                <p:nvPr/>
              </p:nvSpPr>
              <p:spPr bwMode="auto">
                <a:xfrm>
                  <a:off x="31" y="12"/>
                  <a:ext cx="47" cy="33"/>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124" name="Group 123"/>
              <p:cNvGrpSpPr/>
              <p:nvPr/>
            </p:nvGrpSpPr>
            <p:grpSpPr>
              <a:xfrm>
                <a:off x="2561534" y="2758439"/>
                <a:ext cx="475727" cy="421466"/>
                <a:chOff x="2779974" y="2727959"/>
                <a:chExt cx="475727" cy="421466"/>
              </a:xfrm>
            </p:grpSpPr>
            <p:sp>
              <p:nvSpPr>
                <p:cNvPr id="126" name="Rectangle 5"/>
                <p:cNvSpPr>
                  <a:spLocks noChangeArrowheads="1"/>
                </p:cNvSpPr>
                <p:nvPr/>
              </p:nvSpPr>
              <p:spPr bwMode="auto">
                <a:xfrm>
                  <a:off x="2779974" y="2727959"/>
                  <a:ext cx="475727" cy="421465"/>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7" name="Freeform 6"/>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8" name="Rectangle 7"/>
                <p:cNvSpPr>
                  <a:spLocks noChangeArrowheads="1"/>
                </p:cNvSpPr>
                <p:nvPr/>
              </p:nvSpPr>
              <p:spPr bwMode="auto">
                <a:xfrm>
                  <a:off x="2879677" y="2829662"/>
                  <a:ext cx="71217" cy="71216"/>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9" name="Rectangle 8"/>
                <p:cNvSpPr>
                  <a:spLocks noChangeArrowheads="1"/>
                </p:cNvSpPr>
                <p:nvPr/>
              </p:nvSpPr>
              <p:spPr bwMode="auto">
                <a:xfrm>
                  <a:off x="3084781" y="2829662"/>
                  <a:ext cx="74065" cy="71216"/>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0" name="Rectangle 9"/>
                <p:cNvSpPr>
                  <a:spLocks noChangeArrowheads="1"/>
                </p:cNvSpPr>
                <p:nvPr/>
              </p:nvSpPr>
              <p:spPr bwMode="auto">
                <a:xfrm>
                  <a:off x="2879677" y="3004253"/>
                  <a:ext cx="71217" cy="71216"/>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sp>
            <p:nvSpPr>
              <p:cNvPr id="125" name="Isosceles Triangle 124"/>
              <p:cNvSpPr/>
              <p:nvPr/>
            </p:nvSpPr>
            <p:spPr bwMode="auto">
              <a:xfrm>
                <a:off x="2560320" y="2537142"/>
                <a:ext cx="482599" cy="221297"/>
              </a:xfrm>
              <a:prstGeom prst="triangle">
                <a:avLst>
                  <a:gd name="adj" fmla="val 0"/>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err="1">
                  <a:solidFill>
                    <a:srgbClr val="353535"/>
                  </a:solidFill>
                  <a:latin typeface="Segoe UI Semilight"/>
                </a:endParaRPr>
              </a:p>
            </p:txBody>
          </p:sp>
        </p:grpSp>
      </p:grpSp>
      <p:grpSp>
        <p:nvGrpSpPr>
          <p:cNvPr id="140" name="Group 139"/>
          <p:cNvGrpSpPr/>
          <p:nvPr/>
        </p:nvGrpSpPr>
        <p:grpSpPr>
          <a:xfrm>
            <a:off x="5438935" y="2790675"/>
            <a:ext cx="1314131" cy="1314131"/>
            <a:chOff x="5547902" y="2127586"/>
            <a:chExt cx="1340672" cy="1340672"/>
          </a:xfrm>
        </p:grpSpPr>
        <p:sp>
          <p:nvSpPr>
            <p:cNvPr id="141" name="Oval 140"/>
            <p:cNvSpPr/>
            <p:nvPr/>
          </p:nvSpPr>
          <p:spPr bwMode="auto">
            <a:xfrm>
              <a:off x="5547902" y="2127586"/>
              <a:ext cx="1340672" cy="134067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42" name="Group 16"/>
            <p:cNvGrpSpPr>
              <a:grpSpLocks noChangeAspect="1"/>
            </p:cNvGrpSpPr>
            <p:nvPr/>
          </p:nvGrpSpPr>
          <p:grpSpPr bwMode="auto">
            <a:xfrm>
              <a:off x="5824049" y="2333627"/>
              <a:ext cx="770389" cy="891106"/>
              <a:chOff x="13" y="7"/>
              <a:chExt cx="351" cy="406"/>
            </a:xfrm>
          </p:grpSpPr>
          <p:sp>
            <p:nvSpPr>
              <p:cNvPr id="143" name="Freeform 17"/>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44" name="Freeform 18"/>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45" name="Line 19"/>
              <p:cNvSpPr>
                <a:spLocks noChangeShapeType="1"/>
              </p:cNvSpPr>
              <p:nvPr/>
            </p:nvSpPr>
            <p:spPr bwMode="auto">
              <a:xfrm>
                <a:off x="288" y="282"/>
                <a:ext cx="0" cy="93"/>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46" name="Freeform 20"/>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47" name="Freeform 21"/>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48" name="Line 22"/>
              <p:cNvSpPr>
                <a:spLocks noChangeShapeType="1"/>
              </p:cNvSpPr>
              <p:nvPr/>
            </p:nvSpPr>
            <p:spPr bwMode="auto">
              <a:xfrm>
                <a:off x="89" y="282"/>
                <a:ext cx="0" cy="93"/>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49" name="Freeform 23"/>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50" name="Freeform 24"/>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51" name="Freeform 25"/>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52" name="Line 26"/>
              <p:cNvSpPr>
                <a:spLocks noChangeShapeType="1"/>
              </p:cNvSpPr>
              <p:nvPr/>
            </p:nvSpPr>
            <p:spPr bwMode="auto">
              <a:xfrm>
                <a:off x="189" y="96"/>
                <a:ext cx="0" cy="87"/>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53" name="Freeform 27"/>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54" name="Freeform 28"/>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grpSp>
      </p:grpSp>
      <p:grpSp>
        <p:nvGrpSpPr>
          <p:cNvPr id="155" name="Group 154"/>
          <p:cNvGrpSpPr/>
          <p:nvPr/>
        </p:nvGrpSpPr>
        <p:grpSpPr>
          <a:xfrm>
            <a:off x="2721076" y="2790675"/>
            <a:ext cx="1314131" cy="1314131"/>
            <a:chOff x="2775150" y="2127586"/>
            <a:chExt cx="1340672" cy="1340672"/>
          </a:xfrm>
        </p:grpSpPr>
        <p:sp>
          <p:nvSpPr>
            <p:cNvPr id="156" name="Oval 155"/>
            <p:cNvSpPr/>
            <p:nvPr/>
          </p:nvSpPr>
          <p:spPr bwMode="auto">
            <a:xfrm>
              <a:off x="2775150" y="2127586"/>
              <a:ext cx="1340672" cy="134067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7" name="Freeform 5"/>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chemeClr val="tx1"/>
            </a:solidFill>
            <a:ln w="38100">
              <a:solidFill>
                <a:srgbClr val="EAEAEA"/>
              </a:solidFill>
              <a:miter lim="800000"/>
            </a:ln>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158" name="Group 157"/>
          <p:cNvGrpSpPr/>
          <p:nvPr/>
        </p:nvGrpSpPr>
        <p:grpSpPr>
          <a:xfrm>
            <a:off x="8156794" y="2790675"/>
            <a:ext cx="1314131" cy="1314131"/>
            <a:chOff x="8320652" y="2127586"/>
            <a:chExt cx="1340672" cy="1340672"/>
          </a:xfrm>
        </p:grpSpPr>
        <p:sp>
          <p:nvSpPr>
            <p:cNvPr id="159" name="Oval 158"/>
            <p:cNvSpPr/>
            <p:nvPr/>
          </p:nvSpPr>
          <p:spPr bwMode="auto">
            <a:xfrm>
              <a:off x="8320652" y="2127586"/>
              <a:ext cx="1340672" cy="134067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60" name="Group 8"/>
            <p:cNvGrpSpPr>
              <a:grpSpLocks noChangeAspect="1"/>
            </p:cNvGrpSpPr>
            <p:nvPr/>
          </p:nvGrpSpPr>
          <p:grpSpPr bwMode="auto">
            <a:xfrm>
              <a:off x="8561965" y="2577338"/>
              <a:ext cx="897974" cy="451613"/>
              <a:chOff x="7" y="12"/>
              <a:chExt cx="342" cy="172"/>
            </a:xfrm>
          </p:grpSpPr>
          <p:sp>
            <p:nvSpPr>
              <p:cNvPr id="161" name="Rectangle 9"/>
              <p:cNvSpPr>
                <a:spLocks noChangeArrowheads="1"/>
              </p:cNvSpPr>
              <p:nvPr/>
            </p:nvSpPr>
            <p:spPr bwMode="auto">
              <a:xfrm>
                <a:off x="7" y="64"/>
                <a:ext cx="87" cy="120"/>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62" name="Rectangle 10"/>
              <p:cNvSpPr>
                <a:spLocks noChangeArrowheads="1"/>
              </p:cNvSpPr>
              <p:nvPr/>
            </p:nvSpPr>
            <p:spPr bwMode="auto">
              <a:xfrm>
                <a:off x="195" y="76"/>
                <a:ext cx="154" cy="108"/>
              </a:xfrm>
              <a:prstGeom prst="rect">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63" name="Line 11"/>
              <p:cNvSpPr>
                <a:spLocks noChangeShapeType="1"/>
              </p:cNvSpPr>
              <p:nvPr/>
            </p:nvSpPr>
            <p:spPr bwMode="auto">
              <a:xfrm flipV="1">
                <a:off x="311" y="124"/>
                <a:ext cx="0" cy="17"/>
              </a:xfrm>
              <a:prstGeom prst="line">
                <a:avLst/>
              </a:prstGeom>
              <a:noFill/>
              <a:ln w="254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64" name="Freeform 12"/>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65" name="Freeform 13"/>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cxnSp>
        <p:nvCxnSpPr>
          <p:cNvPr id="166" name="Straight Arrow Connector 165"/>
          <p:cNvCxnSpPr>
            <a:cxnSpLocks/>
          </p:cNvCxnSpPr>
          <p:nvPr/>
        </p:nvCxnSpPr>
        <p:spPr>
          <a:xfrm>
            <a:off x="4145250" y="3423240"/>
            <a:ext cx="1183641"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a:cxnSpLocks/>
          </p:cNvCxnSpPr>
          <p:nvPr/>
        </p:nvCxnSpPr>
        <p:spPr>
          <a:xfrm flipH="1">
            <a:off x="6863109" y="3423240"/>
            <a:ext cx="1183641"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68" name="Straight Arrow Connector 167"/>
          <p:cNvCxnSpPr>
            <a:cxnSpLocks/>
          </p:cNvCxnSpPr>
          <p:nvPr/>
        </p:nvCxnSpPr>
        <p:spPr>
          <a:xfrm>
            <a:off x="6091264" y="4200220"/>
            <a:ext cx="0" cy="922456"/>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70" name="Freeform 50"/>
          <p:cNvSpPr>
            <a:spLocks/>
          </p:cNvSpPr>
          <p:nvPr/>
        </p:nvSpPr>
        <p:spPr bwMode="auto">
          <a:xfrm flipH="1">
            <a:off x="6253387" y="6099248"/>
            <a:ext cx="602260" cy="403869"/>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accent3"/>
          </a:solidFill>
          <a:ln w="19050" cap="flat">
            <a:no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grpSp>
        <p:nvGrpSpPr>
          <p:cNvPr id="88" name="Group 87">
            <a:extLst>
              <a:ext uri="{FF2B5EF4-FFF2-40B4-BE49-F238E27FC236}">
                <a16:creationId xmlns:a16="http://schemas.microsoft.com/office/drawing/2014/main" id="{893E7AD3-86C2-41DF-A0D6-322DCA96A34F}"/>
              </a:ext>
            </a:extLst>
          </p:cNvPr>
          <p:cNvGrpSpPr/>
          <p:nvPr/>
        </p:nvGrpSpPr>
        <p:grpSpPr>
          <a:xfrm>
            <a:off x="8625343" y="6492875"/>
            <a:ext cx="3515858" cy="307778"/>
            <a:chOff x="6487733" y="5073389"/>
            <a:chExt cx="3515858" cy="307778"/>
          </a:xfrm>
        </p:grpSpPr>
        <p:grpSp>
          <p:nvGrpSpPr>
            <p:cNvPr id="90" name="Group 89">
              <a:extLst>
                <a:ext uri="{FF2B5EF4-FFF2-40B4-BE49-F238E27FC236}">
                  <a16:creationId xmlns:a16="http://schemas.microsoft.com/office/drawing/2014/main" id="{27706812-1E05-442E-A66B-186A1C4A69BA}"/>
                </a:ext>
              </a:extLst>
            </p:cNvPr>
            <p:cNvGrpSpPr/>
            <p:nvPr/>
          </p:nvGrpSpPr>
          <p:grpSpPr>
            <a:xfrm>
              <a:off x="6487733" y="5073390"/>
              <a:ext cx="1678332" cy="307777"/>
              <a:chOff x="6487733" y="5073390"/>
              <a:chExt cx="1678332" cy="307777"/>
            </a:xfrm>
          </p:grpSpPr>
          <p:pic>
            <p:nvPicPr>
              <p:cNvPr id="95" name="Graphic 94">
                <a:extLst>
                  <a:ext uri="{FF2B5EF4-FFF2-40B4-BE49-F238E27FC236}">
                    <a16:creationId xmlns:a16="http://schemas.microsoft.com/office/drawing/2014/main" id="{F6A23EAF-3740-4A96-A14F-9E2213CAAB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17797" y="5108265"/>
                <a:ext cx="237066" cy="238026"/>
              </a:xfrm>
              <a:prstGeom prst="rect">
                <a:avLst/>
              </a:prstGeom>
            </p:spPr>
          </p:pic>
          <p:pic>
            <p:nvPicPr>
              <p:cNvPr id="96" name="Graphic 95">
                <a:extLst>
                  <a:ext uri="{FF2B5EF4-FFF2-40B4-BE49-F238E27FC236}">
                    <a16:creationId xmlns:a16="http://schemas.microsoft.com/office/drawing/2014/main" id="{8D833EDC-3D14-42FC-9297-B9D220352A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7733" y="5108265"/>
                <a:ext cx="237066" cy="238026"/>
              </a:xfrm>
              <a:prstGeom prst="rect">
                <a:avLst/>
              </a:prstGeom>
            </p:spPr>
          </p:pic>
          <p:sp>
            <p:nvSpPr>
              <p:cNvPr id="97" name="Rectangle 96">
                <a:extLst>
                  <a:ext uri="{FF2B5EF4-FFF2-40B4-BE49-F238E27FC236}">
                    <a16:creationId xmlns:a16="http://schemas.microsoft.com/office/drawing/2014/main" id="{F0F8EDE6-2A65-433D-AECA-B27A33C0AB10}"/>
                  </a:ext>
                </a:extLst>
              </p:cNvPr>
              <p:cNvSpPr/>
              <p:nvPr/>
            </p:nvSpPr>
            <p:spPr>
              <a:xfrm>
                <a:off x="7054863" y="5073390"/>
                <a:ext cx="1111202" cy="307777"/>
              </a:xfrm>
              <a:prstGeom prst="rect">
                <a:avLst/>
              </a:prstGeom>
            </p:spPr>
            <p:txBody>
              <a:bodyPr wrap="none">
                <a:spAutoFit/>
              </a:bodyPr>
              <a:lstStyle/>
              <a:p>
                <a:r>
                  <a:rPr lang="en-US" sz="1400" dirty="0"/>
                  <a:t>@</a:t>
                </a:r>
                <a:r>
                  <a:rPr lang="en-US" sz="1400" dirty="0" err="1"/>
                  <a:t>janegilring</a:t>
                </a:r>
                <a:endParaRPr lang="nb-NO" sz="1400" dirty="0"/>
              </a:p>
            </p:txBody>
          </p:sp>
        </p:grpSp>
        <p:grpSp>
          <p:nvGrpSpPr>
            <p:cNvPr id="91" name="Group 90">
              <a:extLst>
                <a:ext uri="{FF2B5EF4-FFF2-40B4-BE49-F238E27FC236}">
                  <a16:creationId xmlns:a16="http://schemas.microsoft.com/office/drawing/2014/main" id="{D39F55DA-F25B-4A5F-B909-5AAA3E2824DD}"/>
                </a:ext>
              </a:extLst>
            </p:cNvPr>
            <p:cNvGrpSpPr/>
            <p:nvPr/>
          </p:nvGrpSpPr>
          <p:grpSpPr>
            <a:xfrm>
              <a:off x="8280247" y="5073389"/>
              <a:ext cx="1723344" cy="307777"/>
              <a:chOff x="6487733" y="5073390"/>
              <a:chExt cx="1723344" cy="307777"/>
            </a:xfrm>
          </p:grpSpPr>
          <p:pic>
            <p:nvPicPr>
              <p:cNvPr id="92" name="Graphic 91">
                <a:extLst>
                  <a:ext uri="{FF2B5EF4-FFF2-40B4-BE49-F238E27FC236}">
                    <a16:creationId xmlns:a16="http://schemas.microsoft.com/office/drawing/2014/main" id="{2AA09956-841F-460A-B69A-A5B57996F7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17797" y="5108265"/>
                <a:ext cx="237066" cy="238026"/>
              </a:xfrm>
              <a:prstGeom prst="rect">
                <a:avLst/>
              </a:prstGeom>
            </p:spPr>
          </p:pic>
          <p:pic>
            <p:nvPicPr>
              <p:cNvPr id="93" name="Graphic 92">
                <a:extLst>
                  <a:ext uri="{FF2B5EF4-FFF2-40B4-BE49-F238E27FC236}">
                    <a16:creationId xmlns:a16="http://schemas.microsoft.com/office/drawing/2014/main" id="{E147473B-406F-4A18-BB8A-E5E04DF191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7733" y="5108265"/>
                <a:ext cx="237066" cy="238026"/>
              </a:xfrm>
              <a:prstGeom prst="rect">
                <a:avLst/>
              </a:prstGeom>
            </p:spPr>
          </p:pic>
          <p:sp>
            <p:nvSpPr>
              <p:cNvPr id="94" name="Rectangle 93">
                <a:extLst>
                  <a:ext uri="{FF2B5EF4-FFF2-40B4-BE49-F238E27FC236}">
                    <a16:creationId xmlns:a16="http://schemas.microsoft.com/office/drawing/2014/main" id="{DCFF4C06-99AA-4274-B99E-9B6F7874838F}"/>
                  </a:ext>
                </a:extLst>
              </p:cNvPr>
              <p:cNvSpPr/>
              <p:nvPr/>
            </p:nvSpPr>
            <p:spPr>
              <a:xfrm>
                <a:off x="7054863" y="5073390"/>
                <a:ext cx="1156214" cy="307777"/>
              </a:xfrm>
              <a:prstGeom prst="rect">
                <a:avLst/>
              </a:prstGeom>
            </p:spPr>
            <p:txBody>
              <a:bodyPr wrap="none">
                <a:spAutoFit/>
              </a:bodyPr>
              <a:lstStyle/>
              <a:p>
                <a:r>
                  <a:rPr lang="en-US" sz="1400" dirty="0"/>
                  <a:t>@</a:t>
                </a:r>
                <a:r>
                  <a:rPr lang="en-US" sz="1400" dirty="0" err="1"/>
                  <a:t>anderseide</a:t>
                </a:r>
                <a:endParaRPr lang="nb-NO" sz="1400" dirty="0"/>
              </a:p>
            </p:txBody>
          </p:sp>
        </p:grpSp>
      </p:grpSp>
    </p:spTree>
    <p:extLst>
      <p:ext uri="{BB962C8B-B14F-4D97-AF65-F5344CB8AC3E}">
        <p14:creationId xmlns:p14="http://schemas.microsoft.com/office/powerpoint/2010/main" val="1371724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fade">
                                      <p:cBhvr>
                                        <p:cTn id="11" dur="500"/>
                                        <p:tgtEl>
                                          <p:spTgt spid="74"/>
                                        </p:tgtEl>
                                      </p:cBhvr>
                                    </p:animEffect>
                                  </p:childTnLst>
                                </p:cTn>
                              </p:par>
                              <p:par>
                                <p:cTn id="12" presetID="42" presetClass="path" presetSubtype="0" decel="100000" fill="hold" grpId="1" nodeType="withEffect">
                                  <p:stCondLst>
                                    <p:cond delay="0"/>
                                  </p:stCondLst>
                                  <p:childTnLst>
                                    <p:animMotion origin="layout" path="M -1.21011E-6 2.17885E-7 L -1.21011E-6 0.04358 " pathEditMode="relative" rAng="0" ptsTypes="AA">
                                      <p:cBhvr>
                                        <p:cTn id="13" dur="500" spd="-100000" fill="hold"/>
                                        <p:tgtEl>
                                          <p:spTgt spid="74"/>
                                        </p:tgtEl>
                                        <p:attrNameLst>
                                          <p:attrName>ppt_x</p:attrName>
                                          <p:attrName>ppt_y</p:attrName>
                                        </p:attrNameLst>
                                      </p:cBhvr>
                                      <p:rCtr x="0" y="2179"/>
                                    </p:animMotion>
                                  </p:childTnLst>
                                </p:cTn>
                              </p:par>
                              <p:par>
                                <p:cTn id="14" presetID="10" presetClass="entr" presetSubtype="0" fill="hold" grpId="0" nodeType="withEffect">
                                  <p:stCondLst>
                                    <p:cond delay="100"/>
                                  </p:stCondLst>
                                  <p:childTnLst>
                                    <p:set>
                                      <p:cBhvr>
                                        <p:cTn id="15" dur="1" fill="hold">
                                          <p:stCondLst>
                                            <p:cond delay="0"/>
                                          </p:stCondLst>
                                        </p:cTn>
                                        <p:tgtEl>
                                          <p:spTgt spid="79"/>
                                        </p:tgtEl>
                                        <p:attrNameLst>
                                          <p:attrName>style.visibility</p:attrName>
                                        </p:attrNameLst>
                                      </p:cBhvr>
                                      <p:to>
                                        <p:strVal val="visible"/>
                                      </p:to>
                                    </p:set>
                                    <p:animEffect transition="in" filter="fade">
                                      <p:cBhvr>
                                        <p:cTn id="16" dur="500"/>
                                        <p:tgtEl>
                                          <p:spTgt spid="79"/>
                                        </p:tgtEl>
                                      </p:cBhvr>
                                    </p:animEffect>
                                  </p:childTnLst>
                                </p:cTn>
                              </p:par>
                              <p:par>
                                <p:cTn id="17" presetID="42" presetClass="path" presetSubtype="0" decel="100000" fill="hold" grpId="1" nodeType="withEffect">
                                  <p:stCondLst>
                                    <p:cond delay="100"/>
                                  </p:stCondLst>
                                  <p:childTnLst>
                                    <p:animMotion origin="layout" path="M -1.21011E-6 2.17885E-7 L -1.21011E-6 0.04358 " pathEditMode="relative" rAng="0" ptsTypes="AA">
                                      <p:cBhvr>
                                        <p:cTn id="18" dur="500" spd="-100000" fill="hold"/>
                                        <p:tgtEl>
                                          <p:spTgt spid="79"/>
                                        </p:tgtEl>
                                        <p:attrNameLst>
                                          <p:attrName>ppt_x</p:attrName>
                                          <p:attrName>ppt_y</p:attrName>
                                        </p:attrNameLst>
                                      </p:cBhvr>
                                      <p:rCtr x="0" y="2179"/>
                                    </p:animMotion>
                                  </p:childTnLst>
                                </p:cTn>
                              </p:par>
                              <p:par>
                                <p:cTn id="19" presetID="10" presetClass="entr" presetSubtype="0" fill="hold" grpId="0" nodeType="withEffect">
                                  <p:stCondLst>
                                    <p:cond delay="300"/>
                                  </p:stCondLst>
                                  <p:childTnLst>
                                    <p:set>
                                      <p:cBhvr>
                                        <p:cTn id="20" dur="1" fill="hold">
                                          <p:stCondLst>
                                            <p:cond delay="0"/>
                                          </p:stCondLst>
                                        </p:cTn>
                                        <p:tgtEl>
                                          <p:spTgt spid="81"/>
                                        </p:tgtEl>
                                        <p:attrNameLst>
                                          <p:attrName>style.visibility</p:attrName>
                                        </p:attrNameLst>
                                      </p:cBhvr>
                                      <p:to>
                                        <p:strVal val="visible"/>
                                      </p:to>
                                    </p:set>
                                    <p:animEffect transition="in" filter="fade">
                                      <p:cBhvr>
                                        <p:cTn id="21" dur="500"/>
                                        <p:tgtEl>
                                          <p:spTgt spid="81"/>
                                        </p:tgtEl>
                                      </p:cBhvr>
                                    </p:animEffect>
                                  </p:childTnLst>
                                </p:cTn>
                              </p:par>
                              <p:par>
                                <p:cTn id="22" presetID="42" presetClass="path" presetSubtype="0" decel="100000" fill="hold" grpId="1" nodeType="withEffect">
                                  <p:stCondLst>
                                    <p:cond delay="300"/>
                                  </p:stCondLst>
                                  <p:childTnLst>
                                    <p:animMotion origin="layout" path="M -1.21011E-6 2.17885E-7 L -1.21011E-6 0.04358 " pathEditMode="relative" rAng="0" ptsTypes="AA">
                                      <p:cBhvr>
                                        <p:cTn id="23" dur="500" spd="-100000" fill="hold"/>
                                        <p:tgtEl>
                                          <p:spTgt spid="81"/>
                                        </p:tgtEl>
                                        <p:attrNameLst>
                                          <p:attrName>ppt_x</p:attrName>
                                          <p:attrName>ppt_y</p:attrName>
                                        </p:attrNameLst>
                                      </p:cBhvr>
                                      <p:rCtr x="0" y="2179"/>
                                    </p:animMotion>
                                  </p:childTnLst>
                                </p:cTn>
                              </p:par>
                              <p:par>
                                <p:cTn id="24" presetID="10" presetClass="entr" presetSubtype="0" fill="hold" grpId="0" nodeType="withEffect">
                                  <p:stCondLst>
                                    <p:cond delay="0"/>
                                  </p:stCondLst>
                                  <p:childTnLst>
                                    <p:set>
                                      <p:cBhvr>
                                        <p:cTn id="25" dur="1" fill="hold">
                                          <p:stCondLst>
                                            <p:cond delay="0"/>
                                          </p:stCondLst>
                                        </p:cTn>
                                        <p:tgtEl>
                                          <p:spTgt spid="116"/>
                                        </p:tgtEl>
                                        <p:attrNameLst>
                                          <p:attrName>style.visibility</p:attrName>
                                        </p:attrNameLst>
                                      </p:cBhvr>
                                      <p:to>
                                        <p:strVal val="visible"/>
                                      </p:to>
                                    </p:set>
                                    <p:animEffect transition="in" filter="fade">
                                      <p:cBhvr>
                                        <p:cTn id="26" dur="500"/>
                                        <p:tgtEl>
                                          <p:spTgt spid="116"/>
                                        </p:tgtEl>
                                      </p:cBhvr>
                                    </p:animEffect>
                                  </p:childTnLst>
                                </p:cTn>
                              </p:par>
                              <p:par>
                                <p:cTn id="27" presetID="42" presetClass="path" presetSubtype="0" decel="100000" fill="hold" grpId="1" nodeType="withEffect">
                                  <p:stCondLst>
                                    <p:cond delay="0"/>
                                  </p:stCondLst>
                                  <p:childTnLst>
                                    <p:animMotion origin="layout" path="M 2.94613E-6 -6.8089E-8 L 2.94613E-6 -0.05447 " pathEditMode="relative" rAng="0" ptsTypes="AA">
                                      <p:cBhvr>
                                        <p:cTn id="28" dur="500" spd="-100000" fill="hold"/>
                                        <p:tgtEl>
                                          <p:spTgt spid="116"/>
                                        </p:tgtEl>
                                        <p:attrNameLst>
                                          <p:attrName>ppt_x</p:attrName>
                                          <p:attrName>ppt_y</p:attrName>
                                        </p:attrNameLst>
                                      </p:cBhvr>
                                      <p:rCtr x="0" y="-2724"/>
                                    </p:animMotion>
                                  </p:childTnLst>
                                </p:cTn>
                              </p:par>
                              <p:par>
                                <p:cTn id="29" presetID="10" presetClass="entr" presetSubtype="0" fill="hold" grpId="0" nodeType="withEffect">
                                  <p:stCondLst>
                                    <p:cond delay="100"/>
                                  </p:stCondLst>
                                  <p:childTnLst>
                                    <p:set>
                                      <p:cBhvr>
                                        <p:cTn id="30" dur="1" fill="hold">
                                          <p:stCondLst>
                                            <p:cond delay="0"/>
                                          </p:stCondLst>
                                        </p:cTn>
                                        <p:tgtEl>
                                          <p:spTgt spid="89"/>
                                        </p:tgtEl>
                                        <p:attrNameLst>
                                          <p:attrName>style.visibility</p:attrName>
                                        </p:attrNameLst>
                                      </p:cBhvr>
                                      <p:to>
                                        <p:strVal val="visible"/>
                                      </p:to>
                                    </p:set>
                                    <p:animEffect transition="in" filter="fade">
                                      <p:cBhvr>
                                        <p:cTn id="31" dur="500"/>
                                        <p:tgtEl>
                                          <p:spTgt spid="89"/>
                                        </p:tgtEl>
                                      </p:cBhvr>
                                    </p:animEffect>
                                  </p:childTnLst>
                                </p:cTn>
                              </p:par>
                              <p:par>
                                <p:cTn id="32" presetID="42" presetClass="path" presetSubtype="0" decel="100000" fill="hold" grpId="1" nodeType="withEffect">
                                  <p:stCondLst>
                                    <p:cond delay="100"/>
                                  </p:stCondLst>
                                  <p:childTnLst>
                                    <p:animMotion origin="layout" path="M -4.70258E-6 3.25465E-6 L -4.70258E-6 -0.05447 " pathEditMode="relative" rAng="0" ptsTypes="AA">
                                      <p:cBhvr>
                                        <p:cTn id="33" dur="500" spd="-100000" fill="hold"/>
                                        <p:tgtEl>
                                          <p:spTgt spid="89"/>
                                        </p:tgtEl>
                                        <p:attrNameLst>
                                          <p:attrName>ppt_x</p:attrName>
                                          <p:attrName>ppt_y</p:attrName>
                                        </p:attrNameLst>
                                      </p:cBhvr>
                                      <p:rCtr x="0" y="-2724"/>
                                    </p:animMotion>
                                  </p:childTnLst>
                                </p:cTn>
                              </p:par>
                              <p:par>
                                <p:cTn id="34" presetID="10" presetClass="entr" presetSubtype="0" fill="hold" grpId="0" nodeType="withEffect">
                                  <p:stCondLst>
                                    <p:cond delay="300"/>
                                  </p:stCondLst>
                                  <p:childTnLst>
                                    <p:set>
                                      <p:cBhvr>
                                        <p:cTn id="35" dur="1" fill="hold">
                                          <p:stCondLst>
                                            <p:cond delay="0"/>
                                          </p:stCondLst>
                                        </p:cTn>
                                        <p:tgtEl>
                                          <p:spTgt spid="114"/>
                                        </p:tgtEl>
                                        <p:attrNameLst>
                                          <p:attrName>style.visibility</p:attrName>
                                        </p:attrNameLst>
                                      </p:cBhvr>
                                      <p:to>
                                        <p:strVal val="visible"/>
                                      </p:to>
                                    </p:set>
                                    <p:animEffect transition="in" filter="fade">
                                      <p:cBhvr>
                                        <p:cTn id="36" dur="500"/>
                                        <p:tgtEl>
                                          <p:spTgt spid="114"/>
                                        </p:tgtEl>
                                      </p:cBhvr>
                                    </p:animEffect>
                                  </p:childTnLst>
                                </p:cTn>
                              </p:par>
                              <p:par>
                                <p:cTn id="37" presetID="42" presetClass="path" presetSubtype="0" decel="100000" fill="hold" grpId="1" nodeType="withEffect">
                                  <p:stCondLst>
                                    <p:cond delay="300"/>
                                  </p:stCondLst>
                                  <p:childTnLst>
                                    <p:animMotion origin="layout" path="M -4.70258E-6 -3.42261E-6 L -4.70258E-6 -0.05447 " pathEditMode="relative" rAng="0" ptsTypes="AA">
                                      <p:cBhvr>
                                        <p:cTn id="38" dur="500" spd="-100000" fill="hold"/>
                                        <p:tgtEl>
                                          <p:spTgt spid="114"/>
                                        </p:tgtEl>
                                        <p:attrNameLst>
                                          <p:attrName>ppt_x</p:attrName>
                                          <p:attrName>ppt_y</p:attrName>
                                        </p:attrNameLst>
                                      </p:cBhvr>
                                      <p:rCtr x="0" y="-2724"/>
                                    </p:animMotion>
                                  </p:childTnLst>
                                </p:cTn>
                              </p:par>
                              <p:par>
                                <p:cTn id="39" presetID="10" presetClass="entr" presetSubtype="0" fill="hold" grpId="0" nodeType="withEffect">
                                  <p:stCondLst>
                                    <p:cond delay="400"/>
                                  </p:stCondLst>
                                  <p:childTnLst>
                                    <p:set>
                                      <p:cBhvr>
                                        <p:cTn id="40" dur="1" fill="hold">
                                          <p:stCondLst>
                                            <p:cond delay="0"/>
                                          </p:stCondLst>
                                        </p:cTn>
                                        <p:tgtEl>
                                          <p:spTgt spid="115"/>
                                        </p:tgtEl>
                                        <p:attrNameLst>
                                          <p:attrName>style.visibility</p:attrName>
                                        </p:attrNameLst>
                                      </p:cBhvr>
                                      <p:to>
                                        <p:strVal val="visible"/>
                                      </p:to>
                                    </p:set>
                                    <p:animEffect transition="in" filter="fade">
                                      <p:cBhvr>
                                        <p:cTn id="41" dur="500"/>
                                        <p:tgtEl>
                                          <p:spTgt spid="115"/>
                                        </p:tgtEl>
                                      </p:cBhvr>
                                    </p:animEffect>
                                  </p:childTnLst>
                                </p:cTn>
                              </p:par>
                              <p:par>
                                <p:cTn id="42" presetID="42" presetClass="path" presetSubtype="0" decel="100000" fill="hold" grpId="1" nodeType="withEffect">
                                  <p:stCondLst>
                                    <p:cond delay="400"/>
                                  </p:stCondLst>
                                  <p:childTnLst>
                                    <p:animMotion origin="layout" path="M -4.70258E-6 -9.98638E-8 L -4.70258E-6 -0.05447 " pathEditMode="relative" rAng="0" ptsTypes="AA">
                                      <p:cBhvr>
                                        <p:cTn id="43" dur="500" spd="-100000" fill="hold"/>
                                        <p:tgtEl>
                                          <p:spTgt spid="115"/>
                                        </p:tgtEl>
                                        <p:attrNameLst>
                                          <p:attrName>ppt_x</p:attrName>
                                          <p:attrName>ppt_y</p:attrName>
                                        </p:attrNameLst>
                                      </p:cBhvr>
                                      <p:rCtr x="0" y="-2724"/>
                                    </p:animMotion>
                                  </p:childTnLst>
                                </p:cTn>
                              </p:par>
                              <p:par>
                                <p:cTn id="44" presetID="10" presetClass="entr" presetSubtype="0" fill="hold" grpId="0" nodeType="withEffect">
                                  <p:stCondLst>
                                    <p:cond delay="0"/>
                                  </p:stCondLst>
                                  <p:childTnLst>
                                    <p:set>
                                      <p:cBhvr>
                                        <p:cTn id="45" dur="1" fill="hold">
                                          <p:stCondLst>
                                            <p:cond delay="0"/>
                                          </p:stCondLst>
                                        </p:cTn>
                                        <p:tgtEl>
                                          <p:spTgt spid="118"/>
                                        </p:tgtEl>
                                        <p:attrNameLst>
                                          <p:attrName>style.visibility</p:attrName>
                                        </p:attrNameLst>
                                      </p:cBhvr>
                                      <p:to>
                                        <p:strVal val="visible"/>
                                      </p:to>
                                    </p:set>
                                    <p:animEffect transition="in" filter="fade">
                                      <p:cBhvr>
                                        <p:cTn id="46" dur="500"/>
                                        <p:tgtEl>
                                          <p:spTgt spid="118"/>
                                        </p:tgtEl>
                                      </p:cBhvr>
                                    </p:animEffect>
                                  </p:childTnLst>
                                </p:cTn>
                              </p:par>
                              <p:par>
                                <p:cTn id="47" presetID="42" presetClass="path" presetSubtype="0" decel="100000" fill="hold" grpId="1" nodeType="withEffect">
                                  <p:stCondLst>
                                    <p:cond delay="0"/>
                                  </p:stCondLst>
                                  <p:childTnLst>
                                    <p:animMotion origin="layout" path="M -1.21011E-6 2.17885E-7 L -1.21011E-6 0.04358 " pathEditMode="relative" rAng="0" ptsTypes="AA">
                                      <p:cBhvr>
                                        <p:cTn id="48" dur="500" spd="-100000" fill="hold"/>
                                        <p:tgtEl>
                                          <p:spTgt spid="118"/>
                                        </p:tgtEl>
                                        <p:attrNameLst>
                                          <p:attrName>ppt_x</p:attrName>
                                          <p:attrName>ppt_y</p:attrName>
                                        </p:attrNameLst>
                                      </p:cBhvr>
                                      <p:rCtr x="0" y="2179"/>
                                    </p:animMotion>
                                  </p:childTnLst>
                                </p:cTn>
                              </p:par>
                              <p:par>
                                <p:cTn id="49" presetID="10" presetClass="entr" presetSubtype="0" fill="hold" grpId="0" nodeType="withEffect">
                                  <p:stCondLst>
                                    <p:cond delay="100"/>
                                  </p:stCondLst>
                                  <p:childTnLst>
                                    <p:set>
                                      <p:cBhvr>
                                        <p:cTn id="50" dur="1" fill="hold">
                                          <p:stCondLst>
                                            <p:cond delay="0"/>
                                          </p:stCondLst>
                                        </p:cTn>
                                        <p:tgtEl>
                                          <p:spTgt spid="117"/>
                                        </p:tgtEl>
                                        <p:attrNameLst>
                                          <p:attrName>style.visibility</p:attrName>
                                        </p:attrNameLst>
                                      </p:cBhvr>
                                      <p:to>
                                        <p:strVal val="visible"/>
                                      </p:to>
                                    </p:set>
                                    <p:animEffect transition="in" filter="fade">
                                      <p:cBhvr>
                                        <p:cTn id="51" dur="500"/>
                                        <p:tgtEl>
                                          <p:spTgt spid="117"/>
                                        </p:tgtEl>
                                      </p:cBhvr>
                                    </p:animEffect>
                                  </p:childTnLst>
                                </p:cTn>
                              </p:par>
                              <p:par>
                                <p:cTn id="52" presetID="42" presetClass="path" presetSubtype="0" decel="100000" fill="hold" grpId="1" nodeType="withEffect">
                                  <p:stCondLst>
                                    <p:cond delay="100"/>
                                  </p:stCondLst>
                                  <p:childTnLst>
                                    <p:animMotion origin="layout" path="M -1.21011E-6 2.17885E-7 L -1.21011E-6 0.04358 " pathEditMode="relative" rAng="0" ptsTypes="AA">
                                      <p:cBhvr>
                                        <p:cTn id="53" dur="500" spd="-100000" fill="hold"/>
                                        <p:tgtEl>
                                          <p:spTgt spid="117"/>
                                        </p:tgtEl>
                                        <p:attrNameLst>
                                          <p:attrName>ppt_x</p:attrName>
                                          <p:attrName>ppt_y</p:attrName>
                                        </p:attrNameLst>
                                      </p:cBhvr>
                                      <p:rCtr x="0" y="2179"/>
                                    </p:animMotion>
                                  </p:childTnLst>
                                </p:cTn>
                              </p:par>
                              <p:par>
                                <p:cTn id="54" presetID="10" presetClass="entr" presetSubtype="0" fill="hold" grpId="0" nodeType="withEffect">
                                  <p:stCondLst>
                                    <p:cond delay="300"/>
                                  </p:stCondLst>
                                  <p:childTnLst>
                                    <p:set>
                                      <p:cBhvr>
                                        <p:cTn id="55" dur="1" fill="hold">
                                          <p:stCondLst>
                                            <p:cond delay="0"/>
                                          </p:stCondLst>
                                        </p:cTn>
                                        <p:tgtEl>
                                          <p:spTgt spid="119"/>
                                        </p:tgtEl>
                                        <p:attrNameLst>
                                          <p:attrName>style.visibility</p:attrName>
                                        </p:attrNameLst>
                                      </p:cBhvr>
                                      <p:to>
                                        <p:strVal val="visible"/>
                                      </p:to>
                                    </p:set>
                                    <p:animEffect transition="in" filter="fade">
                                      <p:cBhvr>
                                        <p:cTn id="56" dur="500"/>
                                        <p:tgtEl>
                                          <p:spTgt spid="119"/>
                                        </p:tgtEl>
                                      </p:cBhvr>
                                    </p:animEffect>
                                  </p:childTnLst>
                                </p:cTn>
                              </p:par>
                              <p:par>
                                <p:cTn id="57" presetID="42" presetClass="path" presetSubtype="0" decel="100000" fill="hold" grpId="1" nodeType="withEffect">
                                  <p:stCondLst>
                                    <p:cond delay="300"/>
                                  </p:stCondLst>
                                  <p:childTnLst>
                                    <p:animMotion origin="layout" path="M -1.21011E-6 2.17885E-7 L -1.21011E-6 0.04358 " pathEditMode="relative" rAng="0" ptsTypes="AA">
                                      <p:cBhvr>
                                        <p:cTn id="58" dur="500" spd="-100000" fill="hold"/>
                                        <p:tgtEl>
                                          <p:spTgt spid="119"/>
                                        </p:tgtEl>
                                        <p:attrNameLst>
                                          <p:attrName>ppt_x</p:attrName>
                                          <p:attrName>ppt_y</p:attrName>
                                        </p:attrNameLst>
                                      </p:cBhvr>
                                      <p:rCtr x="0" y="2179"/>
                                    </p:animMotion>
                                  </p:childTnLst>
                                </p:cTn>
                              </p:par>
                              <p:par>
                                <p:cTn id="59" presetID="10" presetClass="entr" presetSubtype="0" fill="hold" grpId="0" nodeType="withEffect">
                                  <p:stCondLst>
                                    <p:cond delay="350"/>
                                  </p:stCondLst>
                                  <p:childTnLst>
                                    <p:set>
                                      <p:cBhvr>
                                        <p:cTn id="60" dur="1" fill="hold">
                                          <p:stCondLst>
                                            <p:cond delay="0"/>
                                          </p:stCondLst>
                                        </p:cTn>
                                        <p:tgtEl>
                                          <p:spTgt spid="169"/>
                                        </p:tgtEl>
                                        <p:attrNameLst>
                                          <p:attrName>style.visibility</p:attrName>
                                        </p:attrNameLst>
                                      </p:cBhvr>
                                      <p:to>
                                        <p:strVal val="visible"/>
                                      </p:to>
                                    </p:set>
                                    <p:animEffect transition="in" filter="fade">
                                      <p:cBhvr>
                                        <p:cTn id="61" dur="500"/>
                                        <p:tgtEl>
                                          <p:spTgt spid="169"/>
                                        </p:tgtEl>
                                      </p:cBhvr>
                                    </p:animEffect>
                                  </p:childTnLst>
                                </p:cTn>
                              </p:par>
                              <p:par>
                                <p:cTn id="62" presetID="42" presetClass="path" presetSubtype="0" decel="100000" fill="hold" grpId="1" nodeType="withEffect">
                                  <p:stCondLst>
                                    <p:cond delay="350"/>
                                  </p:stCondLst>
                                  <p:childTnLst>
                                    <p:animMotion origin="layout" path="M -2.86699E-6 2.73264E-6 L -0.03676 2.73264E-6 " pathEditMode="relative" rAng="0" ptsTypes="AA">
                                      <p:cBhvr>
                                        <p:cTn id="63" dur="500" spd="-100000" fill="hold"/>
                                        <p:tgtEl>
                                          <p:spTgt spid="169"/>
                                        </p:tgtEl>
                                        <p:attrNameLst>
                                          <p:attrName>ppt_x</p:attrName>
                                          <p:attrName>ppt_y</p:attrName>
                                        </p:attrNameLst>
                                      </p:cBhvr>
                                      <p:rCtr x="-1838" y="0"/>
                                    </p:animMotion>
                                  </p:childTnLst>
                                </p:cTn>
                              </p:par>
                              <p:par>
                                <p:cTn id="64" presetID="10" presetClass="entr" presetSubtype="0" fill="hold" grpId="0" nodeType="withEffect">
                                  <p:stCondLst>
                                    <p:cond delay="350"/>
                                  </p:stCondLst>
                                  <p:childTnLst>
                                    <p:set>
                                      <p:cBhvr>
                                        <p:cTn id="65" dur="1" fill="hold">
                                          <p:stCondLst>
                                            <p:cond delay="0"/>
                                          </p:stCondLst>
                                        </p:cTn>
                                        <p:tgtEl>
                                          <p:spTgt spid="170"/>
                                        </p:tgtEl>
                                        <p:attrNameLst>
                                          <p:attrName>style.visibility</p:attrName>
                                        </p:attrNameLst>
                                      </p:cBhvr>
                                      <p:to>
                                        <p:strVal val="visible"/>
                                      </p:to>
                                    </p:set>
                                    <p:animEffect transition="in" filter="fade">
                                      <p:cBhvr>
                                        <p:cTn id="66" dur="500"/>
                                        <p:tgtEl>
                                          <p:spTgt spid="170"/>
                                        </p:tgtEl>
                                      </p:cBhvr>
                                    </p:animEffect>
                                  </p:childTnLst>
                                </p:cTn>
                              </p:par>
                              <p:par>
                                <p:cTn id="67" presetID="42" presetClass="path" presetSubtype="0" decel="100000" fill="hold" grpId="1" nodeType="withEffect">
                                  <p:stCondLst>
                                    <p:cond delay="350"/>
                                  </p:stCondLst>
                                  <p:childTnLst>
                                    <p:animMotion origin="layout" path="M 1.27904E-6 -4.12619E-6 L 0.03676 -4.12619E-6 " pathEditMode="relative" rAng="0" ptsTypes="AA">
                                      <p:cBhvr>
                                        <p:cTn id="68" dur="500" spd="-100000" fill="hold"/>
                                        <p:tgtEl>
                                          <p:spTgt spid="170"/>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animBg="1"/>
      <p:bldP spid="169" grpId="1" animBg="1"/>
      <p:bldP spid="31" grpId="0"/>
      <p:bldP spid="74" grpId="0"/>
      <p:bldP spid="74" grpId="1"/>
      <p:bldP spid="79" grpId="0"/>
      <p:bldP spid="79" grpId="1"/>
      <p:bldP spid="81" grpId="0"/>
      <p:bldP spid="81" grpId="1"/>
      <p:bldP spid="89" grpId="0"/>
      <p:bldP spid="89" grpId="1"/>
      <p:bldP spid="114" grpId="0"/>
      <p:bldP spid="114" grpId="1"/>
      <p:bldP spid="115" grpId="0"/>
      <p:bldP spid="115" grpId="1"/>
      <p:bldP spid="116" grpId="0"/>
      <p:bldP spid="116" grpId="1"/>
      <p:bldP spid="117" grpId="0"/>
      <p:bldP spid="117" grpId="1"/>
      <p:bldP spid="118" grpId="0"/>
      <p:bldP spid="118" grpId="1"/>
      <p:bldP spid="119" grpId="0"/>
      <p:bldP spid="119" grpId="1"/>
      <p:bldP spid="170" grpId="0" animBg="1"/>
      <p:bldP spid="170"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50"/>
          <p:cNvSpPr>
            <a:spLocks/>
          </p:cNvSpPr>
          <p:nvPr/>
        </p:nvSpPr>
        <p:spPr bwMode="auto">
          <a:xfrm>
            <a:off x="5153726" y="3491776"/>
            <a:ext cx="857132" cy="57478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accent3"/>
          </a:solidFill>
          <a:ln w="19050" cap="flat">
            <a:no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31" name="Title 30"/>
          <p:cNvSpPr>
            <a:spLocks noGrp="1"/>
          </p:cNvSpPr>
          <p:nvPr>
            <p:ph type="title"/>
          </p:nvPr>
        </p:nvSpPr>
        <p:spPr/>
        <p:txBody>
          <a:bodyPr/>
          <a:lstStyle/>
          <a:p>
            <a:r>
              <a:rPr lang="en-US" sz="4606"/>
              <a:t>Then PaaS, critical for digital transformation </a:t>
            </a:r>
          </a:p>
        </p:txBody>
      </p:sp>
      <p:grpSp>
        <p:nvGrpSpPr>
          <p:cNvPr id="140" name="Group 139"/>
          <p:cNvGrpSpPr/>
          <p:nvPr/>
        </p:nvGrpSpPr>
        <p:grpSpPr>
          <a:xfrm>
            <a:off x="5438935" y="2790675"/>
            <a:ext cx="1314131" cy="1314131"/>
            <a:chOff x="5547902" y="2127586"/>
            <a:chExt cx="1340672" cy="1340672"/>
          </a:xfrm>
        </p:grpSpPr>
        <p:sp>
          <p:nvSpPr>
            <p:cNvPr id="141" name="Oval 140"/>
            <p:cNvSpPr/>
            <p:nvPr/>
          </p:nvSpPr>
          <p:spPr bwMode="auto">
            <a:xfrm>
              <a:off x="5547902" y="2127586"/>
              <a:ext cx="1340672" cy="134067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42" name="Group 16"/>
            <p:cNvGrpSpPr>
              <a:grpSpLocks noChangeAspect="1"/>
            </p:cNvGrpSpPr>
            <p:nvPr/>
          </p:nvGrpSpPr>
          <p:grpSpPr bwMode="auto">
            <a:xfrm>
              <a:off x="5824049" y="2333627"/>
              <a:ext cx="770389" cy="891106"/>
              <a:chOff x="13" y="7"/>
              <a:chExt cx="351" cy="406"/>
            </a:xfrm>
          </p:grpSpPr>
          <p:sp>
            <p:nvSpPr>
              <p:cNvPr id="143" name="Freeform 17"/>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44" name="Freeform 18"/>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45" name="Line 19"/>
              <p:cNvSpPr>
                <a:spLocks noChangeShapeType="1"/>
              </p:cNvSpPr>
              <p:nvPr/>
            </p:nvSpPr>
            <p:spPr bwMode="auto">
              <a:xfrm>
                <a:off x="288" y="282"/>
                <a:ext cx="0" cy="93"/>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46" name="Freeform 20"/>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47" name="Freeform 21"/>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48" name="Line 22"/>
              <p:cNvSpPr>
                <a:spLocks noChangeShapeType="1"/>
              </p:cNvSpPr>
              <p:nvPr/>
            </p:nvSpPr>
            <p:spPr bwMode="auto">
              <a:xfrm>
                <a:off x="89" y="282"/>
                <a:ext cx="0" cy="93"/>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49" name="Freeform 23"/>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50" name="Freeform 24"/>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51" name="Freeform 25"/>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52" name="Line 26"/>
              <p:cNvSpPr>
                <a:spLocks noChangeShapeType="1"/>
              </p:cNvSpPr>
              <p:nvPr/>
            </p:nvSpPr>
            <p:spPr bwMode="auto">
              <a:xfrm>
                <a:off x="189" y="96"/>
                <a:ext cx="0" cy="87"/>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53" name="Freeform 27"/>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54" name="Freeform 28"/>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grpSp>
      </p:grpSp>
      <p:grpSp>
        <p:nvGrpSpPr>
          <p:cNvPr id="155" name="Group 154"/>
          <p:cNvGrpSpPr/>
          <p:nvPr/>
        </p:nvGrpSpPr>
        <p:grpSpPr>
          <a:xfrm>
            <a:off x="2721076" y="2790675"/>
            <a:ext cx="1314131" cy="1314131"/>
            <a:chOff x="2775150" y="2127586"/>
            <a:chExt cx="1340672" cy="1340672"/>
          </a:xfrm>
        </p:grpSpPr>
        <p:sp>
          <p:nvSpPr>
            <p:cNvPr id="156" name="Oval 155"/>
            <p:cNvSpPr/>
            <p:nvPr/>
          </p:nvSpPr>
          <p:spPr bwMode="auto">
            <a:xfrm>
              <a:off x="2775150" y="2127586"/>
              <a:ext cx="1340672" cy="134067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7" name="Freeform 5"/>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chemeClr val="tx1"/>
            </a:solidFill>
            <a:ln w="41275">
              <a:solidFill>
                <a:schemeClr val="bg2"/>
              </a:solidFill>
              <a:miter lim="800000"/>
            </a:ln>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158" name="Group 157"/>
          <p:cNvGrpSpPr/>
          <p:nvPr/>
        </p:nvGrpSpPr>
        <p:grpSpPr>
          <a:xfrm>
            <a:off x="8156794" y="2790675"/>
            <a:ext cx="1314131" cy="1314131"/>
            <a:chOff x="8320652" y="2127586"/>
            <a:chExt cx="1340672" cy="1340672"/>
          </a:xfrm>
        </p:grpSpPr>
        <p:sp>
          <p:nvSpPr>
            <p:cNvPr id="159" name="Oval 158"/>
            <p:cNvSpPr/>
            <p:nvPr/>
          </p:nvSpPr>
          <p:spPr bwMode="auto">
            <a:xfrm>
              <a:off x="8320652" y="2127586"/>
              <a:ext cx="1340672" cy="134067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60" name="Group 8"/>
            <p:cNvGrpSpPr>
              <a:grpSpLocks noChangeAspect="1"/>
            </p:cNvGrpSpPr>
            <p:nvPr/>
          </p:nvGrpSpPr>
          <p:grpSpPr bwMode="auto">
            <a:xfrm>
              <a:off x="8561965" y="2577338"/>
              <a:ext cx="897974" cy="451613"/>
              <a:chOff x="7" y="12"/>
              <a:chExt cx="342" cy="172"/>
            </a:xfrm>
          </p:grpSpPr>
          <p:sp>
            <p:nvSpPr>
              <p:cNvPr id="161" name="Rectangle 9"/>
              <p:cNvSpPr>
                <a:spLocks noChangeArrowheads="1"/>
              </p:cNvSpPr>
              <p:nvPr/>
            </p:nvSpPr>
            <p:spPr bwMode="auto">
              <a:xfrm>
                <a:off x="7" y="64"/>
                <a:ext cx="87" cy="120"/>
              </a:xfrm>
              <a:prstGeom prst="rect">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62" name="Rectangle 10"/>
              <p:cNvSpPr>
                <a:spLocks noChangeArrowheads="1"/>
              </p:cNvSpPr>
              <p:nvPr/>
            </p:nvSpPr>
            <p:spPr bwMode="auto">
              <a:xfrm>
                <a:off x="195" y="76"/>
                <a:ext cx="154" cy="108"/>
              </a:xfrm>
              <a:prstGeom prst="rect">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63" name="Line 11"/>
              <p:cNvSpPr>
                <a:spLocks noChangeShapeType="1"/>
              </p:cNvSpPr>
              <p:nvPr/>
            </p:nvSpPr>
            <p:spPr bwMode="auto">
              <a:xfrm flipV="1">
                <a:off x="311" y="124"/>
                <a:ext cx="0" cy="17"/>
              </a:xfrm>
              <a:prstGeom prst="line">
                <a:avLst/>
              </a:prstGeom>
              <a:noFill/>
              <a:ln w="254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64" name="Freeform 12"/>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65" name="Freeform 13"/>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cxnSp>
        <p:nvCxnSpPr>
          <p:cNvPr id="166" name="Straight Arrow Connector 165"/>
          <p:cNvCxnSpPr>
            <a:cxnSpLocks/>
          </p:cNvCxnSpPr>
          <p:nvPr/>
        </p:nvCxnSpPr>
        <p:spPr>
          <a:xfrm>
            <a:off x="4145250" y="3423240"/>
            <a:ext cx="1183641"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a:cxnSpLocks/>
          </p:cNvCxnSpPr>
          <p:nvPr/>
        </p:nvCxnSpPr>
        <p:spPr>
          <a:xfrm flipH="1">
            <a:off x="6863109" y="3423240"/>
            <a:ext cx="1183641"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63" name="Freeform 50"/>
          <p:cNvSpPr>
            <a:spLocks/>
          </p:cNvSpPr>
          <p:nvPr/>
        </p:nvSpPr>
        <p:spPr bwMode="auto">
          <a:xfrm flipH="1">
            <a:off x="6394768" y="2879756"/>
            <a:ext cx="602260" cy="403869"/>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accent3"/>
          </a:solidFill>
          <a:ln w="19050" cap="flat">
            <a:no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64" name="TextBox 63"/>
          <p:cNvSpPr txBox="1"/>
          <p:nvPr/>
        </p:nvSpPr>
        <p:spPr>
          <a:xfrm>
            <a:off x="4198886" y="2011396"/>
            <a:ext cx="3787356" cy="32299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6042">
              <a:defRPr/>
            </a:pPr>
            <a:r>
              <a:rPr lang="en-US" sz="1469">
                <a:gradFill>
                  <a:gsLst>
                    <a:gs pos="1250">
                      <a:srgbClr val="353535"/>
                    </a:gs>
                    <a:gs pos="100000">
                      <a:srgbClr val="353535"/>
                    </a:gs>
                  </a:gsLst>
                  <a:lin ang="5400000" scaled="0"/>
                </a:gradFill>
              </a:rPr>
              <a:t>How many </a:t>
            </a:r>
            <a:r>
              <a:rPr lang="en-US" sz="1469" b="1">
                <a:gradFill>
                  <a:gsLst>
                    <a:gs pos="1250">
                      <a:srgbClr val="353535"/>
                    </a:gs>
                    <a:gs pos="100000">
                      <a:srgbClr val="353535"/>
                    </a:gs>
                  </a:gsLst>
                  <a:lin ang="5400000" scaled="0"/>
                </a:gradFill>
              </a:rPr>
              <a:t>“servers” </a:t>
            </a:r>
            <a:r>
              <a:rPr lang="en-US" sz="1469">
                <a:gradFill>
                  <a:gsLst>
                    <a:gs pos="1250">
                      <a:srgbClr val="353535"/>
                    </a:gs>
                    <a:gs pos="100000">
                      <a:srgbClr val="353535"/>
                    </a:gs>
                  </a:gsLst>
                  <a:lin ang="5400000" scaled="0"/>
                </a:gradFill>
              </a:rPr>
              <a:t>do I need?</a:t>
            </a:r>
          </a:p>
        </p:txBody>
      </p:sp>
      <p:sp>
        <p:nvSpPr>
          <p:cNvPr id="65" name="TextBox 64"/>
          <p:cNvSpPr txBox="1"/>
          <p:nvPr/>
        </p:nvSpPr>
        <p:spPr>
          <a:xfrm>
            <a:off x="4185875" y="1644177"/>
            <a:ext cx="4015016" cy="32299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6042">
              <a:defRPr/>
            </a:pPr>
            <a:r>
              <a:rPr lang="en-US" sz="1469">
                <a:gradFill>
                  <a:gsLst>
                    <a:gs pos="1250">
                      <a:srgbClr val="353535"/>
                    </a:gs>
                    <a:gs pos="100000">
                      <a:srgbClr val="353535"/>
                    </a:gs>
                  </a:gsLst>
                  <a:lin ang="5400000" scaled="0"/>
                </a:gradFill>
              </a:rPr>
              <a:t>How can I increase</a:t>
            </a:r>
            <a:r>
              <a:rPr lang="en-US" sz="1469" b="1">
                <a:gradFill>
                  <a:gsLst>
                    <a:gs pos="1250">
                      <a:srgbClr val="353535"/>
                    </a:gs>
                    <a:gs pos="100000">
                      <a:srgbClr val="353535"/>
                    </a:gs>
                  </a:gsLst>
                  <a:lin ang="5400000" scaled="0"/>
                </a:gradFill>
              </a:rPr>
              <a:t> “server”</a:t>
            </a:r>
            <a:r>
              <a:rPr lang="en-US" sz="1469">
                <a:gradFill>
                  <a:gsLst>
                    <a:gs pos="1250">
                      <a:srgbClr val="353535"/>
                    </a:gs>
                    <a:gs pos="100000">
                      <a:srgbClr val="353535"/>
                    </a:gs>
                  </a:gsLst>
                  <a:lin ang="5400000" scaled="0"/>
                </a:gradFill>
              </a:rPr>
              <a:t> utilization?</a:t>
            </a:r>
          </a:p>
        </p:txBody>
      </p:sp>
      <p:sp>
        <p:nvSpPr>
          <p:cNvPr id="66" name="TextBox 65"/>
          <p:cNvSpPr txBox="1"/>
          <p:nvPr/>
        </p:nvSpPr>
        <p:spPr>
          <a:xfrm>
            <a:off x="3298224" y="1276959"/>
            <a:ext cx="5588680" cy="32299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6042">
              <a:defRPr/>
            </a:pPr>
            <a:r>
              <a:rPr lang="en-US" sz="1469">
                <a:gradFill>
                  <a:gsLst>
                    <a:gs pos="1250">
                      <a:srgbClr val="353535"/>
                    </a:gs>
                    <a:gs pos="100000">
                      <a:srgbClr val="353535"/>
                    </a:gs>
                  </a:gsLst>
                  <a:lin ang="5400000" scaled="0"/>
                </a:gradFill>
              </a:rPr>
              <a:t>What is the right </a:t>
            </a:r>
            <a:r>
              <a:rPr lang="en-US" sz="1469" b="1">
                <a:gradFill>
                  <a:gsLst>
                    <a:gs pos="1250">
                      <a:srgbClr val="353535"/>
                    </a:gs>
                    <a:gs pos="100000">
                      <a:srgbClr val="353535"/>
                    </a:gs>
                  </a:gsLst>
                  <a:lin ang="5400000" scaled="0"/>
                </a:gradFill>
              </a:rPr>
              <a:t>size</a:t>
            </a:r>
            <a:r>
              <a:rPr lang="en-US" sz="1469">
                <a:gradFill>
                  <a:gsLst>
                    <a:gs pos="1250">
                      <a:srgbClr val="353535"/>
                    </a:gs>
                    <a:gs pos="100000">
                      <a:srgbClr val="353535"/>
                    </a:gs>
                  </a:gsLst>
                  <a:lin ang="5400000" scaled="0"/>
                </a:gradFill>
              </a:rPr>
              <a:t> of </a:t>
            </a:r>
            <a:r>
              <a:rPr lang="en-US" sz="1469" b="1">
                <a:gradFill>
                  <a:gsLst>
                    <a:gs pos="1250">
                      <a:srgbClr val="353535"/>
                    </a:gs>
                    <a:gs pos="100000">
                      <a:srgbClr val="353535"/>
                    </a:gs>
                  </a:gsLst>
                  <a:lin ang="5400000" scaled="0"/>
                </a:gradFill>
              </a:rPr>
              <a:t>“servers”</a:t>
            </a:r>
            <a:r>
              <a:rPr lang="en-US" sz="1469">
                <a:gradFill>
                  <a:gsLst>
                    <a:gs pos="1250">
                      <a:srgbClr val="353535"/>
                    </a:gs>
                    <a:gs pos="100000">
                      <a:srgbClr val="353535"/>
                    </a:gs>
                  </a:gsLst>
                  <a:lin ang="5400000" scaled="0"/>
                </a:gradFill>
              </a:rPr>
              <a:t> for my business needs?</a:t>
            </a:r>
          </a:p>
        </p:txBody>
      </p:sp>
      <p:sp>
        <p:nvSpPr>
          <p:cNvPr id="67" name="TextBox 66"/>
          <p:cNvSpPr txBox="1"/>
          <p:nvPr/>
        </p:nvSpPr>
        <p:spPr>
          <a:xfrm>
            <a:off x="4968164" y="2378615"/>
            <a:ext cx="2248799" cy="316687"/>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6042">
              <a:defRPr/>
            </a:pPr>
            <a:r>
              <a:rPr lang="en-US" sz="1469">
                <a:gradFill>
                  <a:gsLst>
                    <a:gs pos="1250">
                      <a:srgbClr val="353535"/>
                    </a:gs>
                    <a:gs pos="100000">
                      <a:srgbClr val="353535"/>
                    </a:gs>
                  </a:gsLst>
                  <a:lin ang="5400000" scaled="0"/>
                </a:gradFill>
              </a:rPr>
              <a:t>How can I </a:t>
            </a:r>
            <a:r>
              <a:rPr lang="en-US" sz="1469" b="1">
                <a:gradFill>
                  <a:gsLst>
                    <a:gs pos="1250">
                      <a:srgbClr val="353535"/>
                    </a:gs>
                    <a:gs pos="100000">
                      <a:srgbClr val="353535"/>
                    </a:gs>
                  </a:gsLst>
                  <a:lin ang="5400000" scaled="0"/>
                </a:gradFill>
              </a:rPr>
              <a:t>scale</a:t>
            </a:r>
            <a:r>
              <a:rPr lang="en-US" sz="1469">
                <a:gradFill>
                  <a:gsLst>
                    <a:gs pos="1250">
                      <a:srgbClr val="353535"/>
                    </a:gs>
                    <a:gs pos="100000">
                      <a:srgbClr val="353535"/>
                    </a:gs>
                  </a:gsLst>
                  <a:lin ang="5400000" scaled="0"/>
                </a:gradFill>
              </a:rPr>
              <a:t> my app?</a:t>
            </a:r>
          </a:p>
        </p:txBody>
      </p:sp>
      <p:grpSp>
        <p:nvGrpSpPr>
          <p:cNvPr id="58" name="Group 57">
            <a:extLst>
              <a:ext uri="{FF2B5EF4-FFF2-40B4-BE49-F238E27FC236}">
                <a16:creationId xmlns:a16="http://schemas.microsoft.com/office/drawing/2014/main" id="{43717931-DA3D-4AA2-96D3-785C1C9077C1}"/>
              </a:ext>
            </a:extLst>
          </p:cNvPr>
          <p:cNvGrpSpPr/>
          <p:nvPr/>
        </p:nvGrpSpPr>
        <p:grpSpPr>
          <a:xfrm>
            <a:off x="8625343" y="6492875"/>
            <a:ext cx="3515858" cy="307778"/>
            <a:chOff x="6487733" y="5073389"/>
            <a:chExt cx="3515858" cy="307778"/>
          </a:xfrm>
        </p:grpSpPr>
        <p:grpSp>
          <p:nvGrpSpPr>
            <p:cNvPr id="59" name="Group 58">
              <a:extLst>
                <a:ext uri="{FF2B5EF4-FFF2-40B4-BE49-F238E27FC236}">
                  <a16:creationId xmlns:a16="http://schemas.microsoft.com/office/drawing/2014/main" id="{5C933FBC-D3EA-411F-AAC0-696DB2520FEC}"/>
                </a:ext>
              </a:extLst>
            </p:cNvPr>
            <p:cNvGrpSpPr/>
            <p:nvPr/>
          </p:nvGrpSpPr>
          <p:grpSpPr>
            <a:xfrm>
              <a:off x="6487733" y="5073390"/>
              <a:ext cx="1678332" cy="307777"/>
              <a:chOff x="6487733" y="5073390"/>
              <a:chExt cx="1678332" cy="307777"/>
            </a:xfrm>
          </p:grpSpPr>
          <p:pic>
            <p:nvPicPr>
              <p:cNvPr id="70" name="Graphic 69">
                <a:extLst>
                  <a:ext uri="{FF2B5EF4-FFF2-40B4-BE49-F238E27FC236}">
                    <a16:creationId xmlns:a16="http://schemas.microsoft.com/office/drawing/2014/main" id="{EA108C44-84A2-4947-A4C2-D693FF3C96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17797" y="5108265"/>
                <a:ext cx="237066" cy="238026"/>
              </a:xfrm>
              <a:prstGeom prst="rect">
                <a:avLst/>
              </a:prstGeom>
            </p:spPr>
          </p:pic>
          <p:pic>
            <p:nvPicPr>
              <p:cNvPr id="71" name="Graphic 70">
                <a:extLst>
                  <a:ext uri="{FF2B5EF4-FFF2-40B4-BE49-F238E27FC236}">
                    <a16:creationId xmlns:a16="http://schemas.microsoft.com/office/drawing/2014/main" id="{661E29F1-4E70-43DA-9D9D-C8E128715B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7733" y="5108265"/>
                <a:ext cx="237066" cy="238026"/>
              </a:xfrm>
              <a:prstGeom prst="rect">
                <a:avLst/>
              </a:prstGeom>
            </p:spPr>
          </p:pic>
          <p:sp>
            <p:nvSpPr>
              <p:cNvPr id="72" name="Rectangle 71">
                <a:extLst>
                  <a:ext uri="{FF2B5EF4-FFF2-40B4-BE49-F238E27FC236}">
                    <a16:creationId xmlns:a16="http://schemas.microsoft.com/office/drawing/2014/main" id="{95D5756C-4200-40C8-8AA8-7AD50C5AFDF9}"/>
                  </a:ext>
                </a:extLst>
              </p:cNvPr>
              <p:cNvSpPr/>
              <p:nvPr/>
            </p:nvSpPr>
            <p:spPr>
              <a:xfrm>
                <a:off x="7054863" y="5073390"/>
                <a:ext cx="1111202" cy="307777"/>
              </a:xfrm>
              <a:prstGeom prst="rect">
                <a:avLst/>
              </a:prstGeom>
            </p:spPr>
            <p:txBody>
              <a:bodyPr wrap="none">
                <a:spAutoFit/>
              </a:bodyPr>
              <a:lstStyle/>
              <a:p>
                <a:r>
                  <a:rPr lang="en-US" sz="1400" dirty="0"/>
                  <a:t>@</a:t>
                </a:r>
                <a:r>
                  <a:rPr lang="en-US" sz="1400" dirty="0" err="1"/>
                  <a:t>janegilring</a:t>
                </a:r>
                <a:endParaRPr lang="nb-NO" sz="1400" dirty="0"/>
              </a:p>
            </p:txBody>
          </p:sp>
        </p:grpSp>
        <p:grpSp>
          <p:nvGrpSpPr>
            <p:cNvPr id="60" name="Group 59">
              <a:extLst>
                <a:ext uri="{FF2B5EF4-FFF2-40B4-BE49-F238E27FC236}">
                  <a16:creationId xmlns:a16="http://schemas.microsoft.com/office/drawing/2014/main" id="{EE32860D-1A74-4228-804C-20FAEEE7F040}"/>
                </a:ext>
              </a:extLst>
            </p:cNvPr>
            <p:cNvGrpSpPr/>
            <p:nvPr/>
          </p:nvGrpSpPr>
          <p:grpSpPr>
            <a:xfrm>
              <a:off x="8280247" y="5073389"/>
              <a:ext cx="1723344" cy="307777"/>
              <a:chOff x="6487733" y="5073390"/>
              <a:chExt cx="1723344" cy="307777"/>
            </a:xfrm>
          </p:grpSpPr>
          <p:pic>
            <p:nvPicPr>
              <p:cNvPr id="61" name="Graphic 60">
                <a:extLst>
                  <a:ext uri="{FF2B5EF4-FFF2-40B4-BE49-F238E27FC236}">
                    <a16:creationId xmlns:a16="http://schemas.microsoft.com/office/drawing/2014/main" id="{82A4E008-F2A2-4B74-97C2-26B61F9FD8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17797" y="5108265"/>
                <a:ext cx="237066" cy="238026"/>
              </a:xfrm>
              <a:prstGeom prst="rect">
                <a:avLst/>
              </a:prstGeom>
            </p:spPr>
          </p:pic>
          <p:pic>
            <p:nvPicPr>
              <p:cNvPr id="68" name="Graphic 67">
                <a:extLst>
                  <a:ext uri="{FF2B5EF4-FFF2-40B4-BE49-F238E27FC236}">
                    <a16:creationId xmlns:a16="http://schemas.microsoft.com/office/drawing/2014/main" id="{B2243A3A-3725-4A41-B13E-7CBC5A2410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7733" y="5108265"/>
                <a:ext cx="237066" cy="238026"/>
              </a:xfrm>
              <a:prstGeom prst="rect">
                <a:avLst/>
              </a:prstGeom>
            </p:spPr>
          </p:pic>
          <p:sp>
            <p:nvSpPr>
              <p:cNvPr id="69" name="Rectangle 68">
                <a:extLst>
                  <a:ext uri="{FF2B5EF4-FFF2-40B4-BE49-F238E27FC236}">
                    <a16:creationId xmlns:a16="http://schemas.microsoft.com/office/drawing/2014/main" id="{512294EE-3CCB-494D-AE6B-8A037F3C2C7D}"/>
                  </a:ext>
                </a:extLst>
              </p:cNvPr>
              <p:cNvSpPr/>
              <p:nvPr/>
            </p:nvSpPr>
            <p:spPr>
              <a:xfrm>
                <a:off x="7054863" y="5073390"/>
                <a:ext cx="1156214" cy="307777"/>
              </a:xfrm>
              <a:prstGeom prst="rect">
                <a:avLst/>
              </a:prstGeom>
            </p:spPr>
            <p:txBody>
              <a:bodyPr wrap="none">
                <a:spAutoFit/>
              </a:bodyPr>
              <a:lstStyle/>
              <a:p>
                <a:r>
                  <a:rPr lang="en-US" sz="1400" dirty="0"/>
                  <a:t>@</a:t>
                </a:r>
                <a:r>
                  <a:rPr lang="en-US" sz="1400" dirty="0" err="1"/>
                  <a:t>anderseide</a:t>
                </a:r>
                <a:endParaRPr lang="nb-NO" sz="1400" dirty="0"/>
              </a:p>
            </p:txBody>
          </p:sp>
        </p:grpSp>
      </p:grpSp>
    </p:spTree>
    <p:extLst>
      <p:ext uri="{BB962C8B-B14F-4D97-AF65-F5344CB8AC3E}">
        <p14:creationId xmlns:p14="http://schemas.microsoft.com/office/powerpoint/2010/main" val="305850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5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2" presetClass="path" presetSubtype="0" decel="100000" fill="hold" grpId="1" nodeType="withEffect">
                                  <p:stCondLst>
                                    <p:cond delay="650"/>
                                  </p:stCondLst>
                                  <p:childTnLst>
                                    <p:animMotion origin="layout" path="M 4.02349E-6 -4.07626E-6 L 0.03676 -4.07626E-6 " pathEditMode="relative" rAng="0" ptsTypes="AA">
                                      <p:cBhvr>
                                        <p:cTn id="9" dur="500" spd="-100000" fill="hold"/>
                                        <p:tgtEl>
                                          <p:spTgt spid="31"/>
                                        </p:tgtEl>
                                        <p:attrNameLst>
                                          <p:attrName>ppt_x</p:attrName>
                                          <p:attrName>ppt_y</p:attrName>
                                        </p:attrNameLst>
                                      </p:cBhvr>
                                      <p:rCtr x="1838" y="0"/>
                                    </p:animMotion>
                                  </p:childTnLst>
                                </p:cTn>
                              </p:par>
                              <p:par>
                                <p:cTn id="10" presetID="10" presetClass="entr" presetSubtype="0" fill="hold" grpId="0" nodeType="withEffect">
                                  <p:stCondLst>
                                    <p:cond delay="35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par>
                                <p:cTn id="13" presetID="42" presetClass="path" presetSubtype="0" decel="100000" fill="hold" grpId="1" nodeType="withEffect">
                                  <p:stCondLst>
                                    <p:cond delay="350"/>
                                  </p:stCondLst>
                                  <p:childTnLst>
                                    <p:animMotion origin="layout" path="M 1.72326E-6 3.27281E-6 L -0.03676 3.27281E-6 " pathEditMode="relative" rAng="0" ptsTypes="AA">
                                      <p:cBhvr>
                                        <p:cTn id="14" dur="500" spd="-100000" fill="hold"/>
                                        <p:tgtEl>
                                          <p:spTgt spid="62"/>
                                        </p:tgtEl>
                                        <p:attrNameLst>
                                          <p:attrName>ppt_x</p:attrName>
                                          <p:attrName>ppt_y</p:attrName>
                                        </p:attrNameLst>
                                      </p:cBhvr>
                                      <p:rCtr x="-1838" y="0"/>
                                    </p:animMotion>
                                  </p:childTnLst>
                                </p:cTn>
                              </p:par>
                              <p:par>
                                <p:cTn id="15" presetID="10" presetClass="entr" presetSubtype="0" fill="hold" grpId="0" nodeType="withEffect">
                                  <p:stCondLst>
                                    <p:cond delay="35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500"/>
                                        <p:tgtEl>
                                          <p:spTgt spid="63"/>
                                        </p:tgtEl>
                                      </p:cBhvr>
                                    </p:animEffect>
                                  </p:childTnLst>
                                </p:cTn>
                              </p:par>
                              <p:par>
                                <p:cTn id="18" presetID="42" presetClass="path" presetSubtype="0" decel="100000" fill="hold" grpId="1" nodeType="withEffect">
                                  <p:stCondLst>
                                    <p:cond delay="350"/>
                                  </p:stCondLst>
                                  <p:childTnLst>
                                    <p:animMotion origin="layout" path="M -4.75364E-6 2.80073E-6 L 0.03677 2.80073E-6 " pathEditMode="relative" rAng="0" ptsTypes="AA">
                                      <p:cBhvr>
                                        <p:cTn id="19" dur="500" spd="-100000" fill="hold"/>
                                        <p:tgtEl>
                                          <p:spTgt spid="63"/>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2" grpId="1" animBg="1"/>
      <p:bldP spid="31" grpId="0"/>
      <p:bldP spid="31" grpId="1"/>
      <p:bldP spid="63" grpId="0" animBg="1"/>
      <p:bldP spid="6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242108" y="1702637"/>
            <a:ext cx="6417855" cy="4485897"/>
            <a:chOff x="5347099" y="1736031"/>
            <a:chExt cx="6547475" cy="4576498"/>
          </a:xfrm>
        </p:grpSpPr>
        <p:sp>
          <p:nvSpPr>
            <p:cNvPr id="112" name="Rectangle 57"/>
            <p:cNvSpPr/>
            <p:nvPr/>
          </p:nvSpPr>
          <p:spPr bwMode="auto">
            <a:xfrm>
              <a:off x="5347099" y="1824269"/>
              <a:ext cx="6547475" cy="4488260"/>
            </a:xfrm>
            <a:custGeom>
              <a:avLst/>
              <a:gdLst>
                <a:gd name="connsiteX0" fmla="*/ 0 w 5727654"/>
                <a:gd name="connsiteY0" fmla="*/ 0 h 3246437"/>
                <a:gd name="connsiteX1" fmla="*/ 5727654 w 5727654"/>
                <a:gd name="connsiteY1" fmla="*/ 0 h 3246437"/>
                <a:gd name="connsiteX2" fmla="*/ 5727654 w 5727654"/>
                <a:gd name="connsiteY2" fmla="*/ 3246437 h 3246437"/>
                <a:gd name="connsiteX3" fmla="*/ 0 w 5727654"/>
                <a:gd name="connsiteY3" fmla="*/ 3246437 h 3246437"/>
                <a:gd name="connsiteX4" fmla="*/ 0 w 5727654"/>
                <a:gd name="connsiteY4" fmla="*/ 0 h 3246437"/>
                <a:gd name="connsiteX0" fmla="*/ 0 w 6562044"/>
                <a:gd name="connsiteY0" fmla="*/ 1645920 h 3246437"/>
                <a:gd name="connsiteX1" fmla="*/ 6562044 w 6562044"/>
                <a:gd name="connsiteY1" fmla="*/ 0 h 3246437"/>
                <a:gd name="connsiteX2" fmla="*/ 6562044 w 6562044"/>
                <a:gd name="connsiteY2" fmla="*/ 3246437 h 3246437"/>
                <a:gd name="connsiteX3" fmla="*/ 834390 w 6562044"/>
                <a:gd name="connsiteY3" fmla="*/ 3246437 h 3246437"/>
                <a:gd name="connsiteX4" fmla="*/ 0 w 6562044"/>
                <a:gd name="connsiteY4" fmla="*/ 1645920 h 3246437"/>
                <a:gd name="connsiteX0" fmla="*/ 0 w 6562044"/>
                <a:gd name="connsiteY0" fmla="*/ 1645920 h 3246437"/>
                <a:gd name="connsiteX1" fmla="*/ 6562044 w 6562044"/>
                <a:gd name="connsiteY1" fmla="*/ 0 h 3246437"/>
                <a:gd name="connsiteX2" fmla="*/ 6562044 w 6562044"/>
                <a:gd name="connsiteY2" fmla="*/ 3246437 h 3246437"/>
                <a:gd name="connsiteX3" fmla="*/ 834390 w 6562044"/>
                <a:gd name="connsiteY3" fmla="*/ 3246437 h 3246437"/>
                <a:gd name="connsiteX4" fmla="*/ 0 w 6562044"/>
                <a:gd name="connsiteY4" fmla="*/ 164592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77564"/>
                <a:gd name="connsiteY0" fmla="*/ 1584960 h 3246437"/>
                <a:gd name="connsiteX1" fmla="*/ 6277564 w 6277564"/>
                <a:gd name="connsiteY1" fmla="*/ 0 h 3246437"/>
                <a:gd name="connsiteX2" fmla="*/ 6277564 w 6277564"/>
                <a:gd name="connsiteY2" fmla="*/ 3246437 h 3246437"/>
                <a:gd name="connsiteX3" fmla="*/ 549910 w 6277564"/>
                <a:gd name="connsiteY3" fmla="*/ 3246437 h 3246437"/>
                <a:gd name="connsiteX4" fmla="*/ 0 w 6277564"/>
                <a:gd name="connsiteY4" fmla="*/ 1584960 h 3246437"/>
                <a:gd name="connsiteX0" fmla="*/ 0 w 6125164"/>
                <a:gd name="connsiteY0" fmla="*/ 1572260 h 3246437"/>
                <a:gd name="connsiteX1" fmla="*/ 6125164 w 6125164"/>
                <a:gd name="connsiteY1" fmla="*/ 0 h 3246437"/>
                <a:gd name="connsiteX2" fmla="*/ 6125164 w 6125164"/>
                <a:gd name="connsiteY2" fmla="*/ 3246437 h 3246437"/>
                <a:gd name="connsiteX3" fmla="*/ 397510 w 6125164"/>
                <a:gd name="connsiteY3" fmla="*/ 3246437 h 3246437"/>
                <a:gd name="connsiteX4" fmla="*/ 0 w 6125164"/>
                <a:gd name="connsiteY4" fmla="*/ 1572260 h 3246437"/>
                <a:gd name="connsiteX0" fmla="*/ 0 w 6125164"/>
                <a:gd name="connsiteY0" fmla="*/ 1572260 h 3246437"/>
                <a:gd name="connsiteX1" fmla="*/ 6125164 w 6125164"/>
                <a:gd name="connsiteY1" fmla="*/ 0 h 3246437"/>
                <a:gd name="connsiteX2" fmla="*/ 6125164 w 6125164"/>
                <a:gd name="connsiteY2" fmla="*/ 3246437 h 3246437"/>
                <a:gd name="connsiteX3" fmla="*/ 308479 w 6125164"/>
                <a:gd name="connsiteY3" fmla="*/ 2971391 h 3246437"/>
                <a:gd name="connsiteX4" fmla="*/ 0 w 6125164"/>
                <a:gd name="connsiteY4" fmla="*/ 1572260 h 3246437"/>
                <a:gd name="connsiteX0" fmla="*/ 0 w 6125164"/>
                <a:gd name="connsiteY0" fmla="*/ 1572260 h 2989427"/>
                <a:gd name="connsiteX1" fmla="*/ 6125164 w 6125164"/>
                <a:gd name="connsiteY1" fmla="*/ 0 h 2989427"/>
                <a:gd name="connsiteX2" fmla="*/ 6125164 w 6125164"/>
                <a:gd name="connsiteY2" fmla="*/ 2989427 h 2989427"/>
                <a:gd name="connsiteX3" fmla="*/ 308479 w 6125164"/>
                <a:gd name="connsiteY3" fmla="*/ 2971391 h 2989427"/>
                <a:gd name="connsiteX4" fmla="*/ 0 w 6125164"/>
                <a:gd name="connsiteY4" fmla="*/ 1572260 h 2989427"/>
                <a:gd name="connsiteX0" fmla="*/ 0 w 6125164"/>
                <a:gd name="connsiteY0" fmla="*/ 1572260 h 2983791"/>
                <a:gd name="connsiteX1" fmla="*/ 6125164 w 6125164"/>
                <a:gd name="connsiteY1" fmla="*/ 0 h 2983791"/>
                <a:gd name="connsiteX2" fmla="*/ 6120527 w 6125164"/>
                <a:gd name="connsiteY2" fmla="*/ 2983791 h 2983791"/>
                <a:gd name="connsiteX3" fmla="*/ 308479 w 6125164"/>
                <a:gd name="connsiteY3" fmla="*/ 2971391 h 2983791"/>
                <a:gd name="connsiteX4" fmla="*/ 0 w 6125164"/>
                <a:gd name="connsiteY4" fmla="*/ 1572260 h 2983791"/>
                <a:gd name="connsiteX0" fmla="*/ 0 w 6820716"/>
                <a:gd name="connsiteY0" fmla="*/ 2068244 h 2983791"/>
                <a:gd name="connsiteX1" fmla="*/ 6820716 w 6820716"/>
                <a:gd name="connsiteY1" fmla="*/ 0 h 2983791"/>
                <a:gd name="connsiteX2" fmla="*/ 6816079 w 6820716"/>
                <a:gd name="connsiteY2" fmla="*/ 2983791 h 2983791"/>
                <a:gd name="connsiteX3" fmla="*/ 1004031 w 6820716"/>
                <a:gd name="connsiteY3" fmla="*/ 2971391 h 2983791"/>
                <a:gd name="connsiteX4" fmla="*/ 0 w 6820716"/>
                <a:gd name="connsiteY4" fmla="*/ 2068244 h 2983791"/>
                <a:gd name="connsiteX0" fmla="*/ 0 w 6820716"/>
                <a:gd name="connsiteY0" fmla="*/ 2068244 h 2983791"/>
                <a:gd name="connsiteX1" fmla="*/ 6820716 w 6820716"/>
                <a:gd name="connsiteY1" fmla="*/ 0 h 2983791"/>
                <a:gd name="connsiteX2" fmla="*/ 6816079 w 6820716"/>
                <a:gd name="connsiteY2" fmla="*/ 2983791 h 2983791"/>
                <a:gd name="connsiteX3" fmla="*/ 1004031 w 6820716"/>
                <a:gd name="connsiteY3" fmla="*/ 2971391 h 2983791"/>
                <a:gd name="connsiteX4" fmla="*/ 0 w 6820716"/>
                <a:gd name="connsiteY4" fmla="*/ 2068244 h 2983791"/>
                <a:gd name="connsiteX0" fmla="*/ 0 w 6816213"/>
                <a:gd name="connsiteY0" fmla="*/ 1797707 h 2713254"/>
                <a:gd name="connsiteX1" fmla="*/ 6806805 w 6816213"/>
                <a:gd name="connsiteY1" fmla="*/ 0 h 2713254"/>
                <a:gd name="connsiteX2" fmla="*/ 6816079 w 6816213"/>
                <a:gd name="connsiteY2" fmla="*/ 2713254 h 2713254"/>
                <a:gd name="connsiteX3" fmla="*/ 1004031 w 6816213"/>
                <a:gd name="connsiteY3" fmla="*/ 2700854 h 2713254"/>
                <a:gd name="connsiteX4" fmla="*/ 0 w 6816213"/>
                <a:gd name="connsiteY4" fmla="*/ 1797707 h 2713254"/>
                <a:gd name="connsiteX0" fmla="*/ 0 w 6807252"/>
                <a:gd name="connsiteY0" fmla="*/ 1797707 h 2711375"/>
                <a:gd name="connsiteX1" fmla="*/ 6806805 w 6807252"/>
                <a:gd name="connsiteY1" fmla="*/ 0 h 2711375"/>
                <a:gd name="connsiteX2" fmla="*/ 6806805 w 6807252"/>
                <a:gd name="connsiteY2" fmla="*/ 2711375 h 2711375"/>
                <a:gd name="connsiteX3" fmla="*/ 1004031 w 6807252"/>
                <a:gd name="connsiteY3" fmla="*/ 2700854 h 2711375"/>
                <a:gd name="connsiteX4" fmla="*/ 0 w 6807252"/>
                <a:gd name="connsiteY4" fmla="*/ 1797707 h 2711375"/>
                <a:gd name="connsiteX0" fmla="*/ 0 w 6807251"/>
                <a:gd name="connsiteY0" fmla="*/ 1797707 h 2711375"/>
                <a:gd name="connsiteX1" fmla="*/ 6806805 w 6807251"/>
                <a:gd name="connsiteY1" fmla="*/ 0 h 2711375"/>
                <a:gd name="connsiteX2" fmla="*/ 6806805 w 6807251"/>
                <a:gd name="connsiteY2" fmla="*/ 2711375 h 2711375"/>
                <a:gd name="connsiteX3" fmla="*/ 1004031 w 6807251"/>
                <a:gd name="connsiteY3" fmla="*/ 2700854 h 2711375"/>
                <a:gd name="connsiteX4" fmla="*/ 0 w 6807251"/>
                <a:gd name="connsiteY4" fmla="*/ 1797707 h 2711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7251" h="2711375">
                  <a:moveTo>
                    <a:pt x="0" y="1797707"/>
                  </a:moveTo>
                  <a:cubicBezTo>
                    <a:pt x="4884828" y="1294787"/>
                    <a:pt x="6791157" y="11430"/>
                    <a:pt x="6806805" y="0"/>
                  </a:cubicBezTo>
                  <a:cubicBezTo>
                    <a:pt x="6805259" y="994597"/>
                    <a:pt x="6808352" y="1726172"/>
                    <a:pt x="6806805" y="2711375"/>
                  </a:cubicBezTo>
                  <a:lnTo>
                    <a:pt x="1004031" y="2700854"/>
                  </a:lnTo>
                  <a:cubicBezTo>
                    <a:pt x="871528" y="2142795"/>
                    <a:pt x="35126" y="1803420"/>
                    <a:pt x="0" y="1797707"/>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586" tIns="140469" rIns="175586" bIns="140469" numCol="1" spcCol="0" rtlCol="0" fromWordArt="0" anchor="t" anchorCtr="0" forceAA="0" compatLnSpc="1">
              <a:prstTxWarp prst="textNoShape">
                <a:avLst/>
              </a:prstTxWarp>
              <a:noAutofit/>
            </a:bodyPr>
            <a:lstStyle/>
            <a:p>
              <a:pPr algn="ctr" defTabSz="894890"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Isosceles Triangle 5"/>
            <p:cNvSpPr/>
            <p:nvPr/>
          </p:nvSpPr>
          <p:spPr bwMode="auto">
            <a:xfrm>
              <a:off x="10027613" y="1736031"/>
              <a:ext cx="1865717" cy="1481182"/>
            </a:xfrm>
            <a:prstGeom prst="triangle">
              <a:avLst>
                <a:gd name="adj" fmla="val 10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7" name="TextBox 66"/>
          <p:cNvSpPr txBox="1"/>
          <p:nvPr/>
        </p:nvSpPr>
        <p:spPr>
          <a:xfrm rot="16200000">
            <a:off x="-1571975" y="3688262"/>
            <a:ext cx="4444984" cy="473741"/>
          </a:xfrm>
          <a:prstGeom prst="rect">
            <a:avLst/>
          </a:prstGeom>
          <a:noFill/>
        </p:spPr>
        <p:txBody>
          <a:bodyPr wrap="square" lIns="175586" tIns="140469" rIns="175586" bIns="140469" rtlCol="0">
            <a:spAutoFit/>
          </a:bodyPr>
          <a:lstStyle/>
          <a:p>
            <a:pPr algn="ctr" defTabSz="894890" fontAlgn="base">
              <a:lnSpc>
                <a:spcPct val="90000"/>
              </a:lnSpc>
              <a:spcBef>
                <a:spcPct val="0"/>
              </a:spcBef>
              <a:spcAft>
                <a:spcPct val="0"/>
              </a:spcAft>
              <a:defRPr/>
            </a:pPr>
            <a:r>
              <a:rPr lang="en-US" sz="1371" b="1" kern="0">
                <a:gradFill>
                  <a:gsLst>
                    <a:gs pos="85000">
                      <a:srgbClr val="737373"/>
                    </a:gs>
                    <a:gs pos="66000">
                      <a:srgbClr val="737373"/>
                    </a:gs>
                  </a:gsLst>
                  <a:lin ang="5400000" scaled="0"/>
                </a:gradFill>
                <a:latin typeface="Segoe UI"/>
              </a:rPr>
              <a:t>Value to business</a:t>
            </a:r>
          </a:p>
        </p:txBody>
      </p:sp>
      <p:sp>
        <p:nvSpPr>
          <p:cNvPr id="99" name="TextBox 98"/>
          <p:cNvSpPr txBox="1"/>
          <p:nvPr/>
        </p:nvSpPr>
        <p:spPr>
          <a:xfrm>
            <a:off x="4231864" y="6187845"/>
            <a:ext cx="3397926" cy="473741"/>
          </a:xfrm>
          <a:prstGeom prst="rect">
            <a:avLst/>
          </a:prstGeom>
          <a:noFill/>
        </p:spPr>
        <p:txBody>
          <a:bodyPr wrap="square" lIns="175586" tIns="140469" rIns="175586" bIns="140469" rtlCol="0">
            <a:spAutoFit/>
          </a:bodyPr>
          <a:lstStyle/>
          <a:p>
            <a:pPr algn="ctr" defTabSz="894890" fontAlgn="base">
              <a:lnSpc>
                <a:spcPct val="90000"/>
              </a:lnSpc>
              <a:spcBef>
                <a:spcPct val="0"/>
              </a:spcBef>
              <a:spcAft>
                <a:spcPct val="0"/>
              </a:spcAft>
              <a:defRPr/>
            </a:pPr>
            <a:r>
              <a:rPr lang="en-US" sz="1371" b="1" kern="0">
                <a:gradFill>
                  <a:gsLst>
                    <a:gs pos="85000">
                      <a:srgbClr val="737373"/>
                    </a:gs>
                    <a:gs pos="66000">
                      <a:srgbClr val="737373"/>
                    </a:gs>
                  </a:gsLst>
                  <a:lin ang="5400000" scaled="0"/>
                </a:gradFill>
                <a:latin typeface="Segoe UI"/>
              </a:rPr>
              <a:t>Time</a:t>
            </a:r>
          </a:p>
        </p:txBody>
      </p:sp>
      <p:sp>
        <p:nvSpPr>
          <p:cNvPr id="100" name="TextBox 99"/>
          <p:cNvSpPr txBox="1"/>
          <p:nvPr/>
        </p:nvSpPr>
        <p:spPr>
          <a:xfrm>
            <a:off x="1575006" y="5059282"/>
            <a:ext cx="1303808" cy="522926"/>
          </a:xfrm>
          <a:prstGeom prst="rect">
            <a:avLst/>
          </a:prstGeom>
          <a:noFill/>
        </p:spPr>
        <p:txBody>
          <a:bodyPr wrap="square" lIns="175586" tIns="140469" rIns="175586" bIns="140469" rtlCol="0">
            <a:spAutoFit/>
          </a:bodyPr>
          <a:lstStyle/>
          <a:p>
            <a:pPr algn="ctr" defTabSz="894890" fontAlgn="base">
              <a:lnSpc>
                <a:spcPct val="90000"/>
              </a:lnSpc>
              <a:spcBef>
                <a:spcPct val="0"/>
              </a:spcBef>
              <a:spcAft>
                <a:spcPct val="0"/>
              </a:spcAft>
              <a:defRPr/>
            </a:pPr>
            <a:r>
              <a:rPr lang="en-US" sz="1727" kern="0" dirty="0">
                <a:gradFill>
                  <a:gsLst>
                    <a:gs pos="47500">
                      <a:srgbClr val="0078D7"/>
                    </a:gs>
                    <a:gs pos="76000">
                      <a:srgbClr val="0078D7"/>
                    </a:gs>
                  </a:gsLst>
                  <a:lin ang="5400000" scaled="1"/>
                </a:gradFill>
                <a:latin typeface="Segoe UI Semibold" panose="020B0702040204020203" pitchFamily="34" charset="0"/>
                <a:ea typeface="Segoe UI" pitchFamily="34" charset="0"/>
                <a:cs typeface="Segoe UI Semibold" panose="020B0702040204020203" pitchFamily="34" charset="0"/>
              </a:rPr>
              <a:t>Efficiency</a:t>
            </a:r>
          </a:p>
        </p:txBody>
      </p:sp>
      <p:sp>
        <p:nvSpPr>
          <p:cNvPr id="101" name="TextBox 100"/>
          <p:cNvSpPr txBox="1"/>
          <p:nvPr/>
        </p:nvSpPr>
        <p:spPr>
          <a:xfrm>
            <a:off x="5888867" y="3716207"/>
            <a:ext cx="1480136" cy="523195"/>
          </a:xfrm>
          <a:prstGeom prst="rect">
            <a:avLst/>
          </a:prstGeom>
          <a:noFill/>
        </p:spPr>
        <p:txBody>
          <a:bodyPr wrap="square" lIns="175586" tIns="140469" rIns="175586" bIns="140469" rtlCol="0">
            <a:spAutoFit/>
          </a:bodyPr>
          <a:lstStyle/>
          <a:p>
            <a:pPr algn="ctr" defTabSz="894890" fontAlgn="base">
              <a:lnSpc>
                <a:spcPct val="90000"/>
              </a:lnSpc>
              <a:spcBef>
                <a:spcPct val="0"/>
              </a:spcBef>
              <a:spcAft>
                <a:spcPct val="0"/>
              </a:spcAft>
              <a:defRPr/>
            </a:pPr>
            <a:r>
              <a:rPr lang="en-US" sz="1727" kern="0">
                <a:gradFill>
                  <a:gsLst>
                    <a:gs pos="20000">
                      <a:srgbClr val="002050"/>
                    </a:gs>
                    <a:gs pos="83000">
                      <a:srgbClr val="002050"/>
                    </a:gs>
                  </a:gsLst>
                  <a:lin ang="5400000" scaled="1"/>
                </a:gradFill>
                <a:latin typeface="Segoe UI Semibold" panose="020B0702040204020203" pitchFamily="34" charset="0"/>
                <a:ea typeface="Segoe UI" pitchFamily="34" charset="0"/>
                <a:cs typeface="Segoe UI Semibold" panose="020B0702040204020203" pitchFamily="34" charset="0"/>
              </a:rPr>
              <a:t>Innovation</a:t>
            </a:r>
          </a:p>
        </p:txBody>
      </p:sp>
      <p:sp>
        <p:nvSpPr>
          <p:cNvPr id="113" name="Freeform 112"/>
          <p:cNvSpPr/>
          <p:nvPr/>
        </p:nvSpPr>
        <p:spPr bwMode="auto">
          <a:xfrm>
            <a:off x="855146" y="4478102"/>
            <a:ext cx="10804817" cy="1733599"/>
          </a:xfrm>
          <a:custGeom>
            <a:avLst/>
            <a:gdLst>
              <a:gd name="connsiteX0" fmla="*/ 5721337 w 11448991"/>
              <a:gd name="connsiteY0" fmla="*/ 0 h 1711326"/>
              <a:gd name="connsiteX1" fmla="*/ 5727654 w 11448991"/>
              <a:gd name="connsiteY1" fmla="*/ 0 h 1711326"/>
              <a:gd name="connsiteX2" fmla="*/ 11448991 w 11448991"/>
              <a:gd name="connsiteY2" fmla="*/ 0 h 1711326"/>
              <a:gd name="connsiteX3" fmla="*/ 11448991 w 11448991"/>
              <a:gd name="connsiteY3" fmla="*/ 1711325 h 1711326"/>
              <a:gd name="connsiteX4" fmla="*/ 5727654 w 11448991"/>
              <a:gd name="connsiteY4" fmla="*/ 1711325 h 1711326"/>
              <a:gd name="connsiteX5" fmla="*/ 5727654 w 11448991"/>
              <a:gd name="connsiteY5" fmla="*/ 1711326 h 1711326"/>
              <a:gd name="connsiteX6" fmla="*/ 0 w 11448991"/>
              <a:gd name="connsiteY6" fmla="*/ 1711326 h 1711326"/>
              <a:gd name="connsiteX7" fmla="*/ 1588 w 11448991"/>
              <a:gd name="connsiteY7" fmla="*/ 1177925 h 1711326"/>
              <a:gd name="connsiteX8" fmla="*/ 5550364 w 11448991"/>
              <a:gd name="connsiteY8" fmla="*/ 4695 h 1711326"/>
              <a:gd name="connsiteX9" fmla="*/ 5721337 w 11448991"/>
              <a:gd name="connsiteY9" fmla="*/ 167 h 1711326"/>
              <a:gd name="connsiteX0" fmla="*/ 5738030 w 11465684"/>
              <a:gd name="connsiteY0" fmla="*/ 0 h 1711326"/>
              <a:gd name="connsiteX1" fmla="*/ 5744347 w 11465684"/>
              <a:gd name="connsiteY1" fmla="*/ 0 h 1711326"/>
              <a:gd name="connsiteX2" fmla="*/ 11465684 w 11465684"/>
              <a:gd name="connsiteY2" fmla="*/ 0 h 1711326"/>
              <a:gd name="connsiteX3" fmla="*/ 11465684 w 11465684"/>
              <a:gd name="connsiteY3" fmla="*/ 1711325 h 1711326"/>
              <a:gd name="connsiteX4" fmla="*/ 5744347 w 11465684"/>
              <a:gd name="connsiteY4" fmla="*/ 1711325 h 1711326"/>
              <a:gd name="connsiteX5" fmla="*/ 5744347 w 11465684"/>
              <a:gd name="connsiteY5" fmla="*/ 1711326 h 1711326"/>
              <a:gd name="connsiteX6" fmla="*/ 0 w 11465684"/>
              <a:gd name="connsiteY6" fmla="*/ 1461080 h 1711326"/>
              <a:gd name="connsiteX7" fmla="*/ 18281 w 11465684"/>
              <a:gd name="connsiteY7" fmla="*/ 1177925 h 1711326"/>
              <a:gd name="connsiteX8" fmla="*/ 5567057 w 11465684"/>
              <a:gd name="connsiteY8" fmla="*/ 4695 h 1711326"/>
              <a:gd name="connsiteX9" fmla="*/ 5738030 w 11465684"/>
              <a:gd name="connsiteY9" fmla="*/ 167 h 1711326"/>
              <a:gd name="connsiteX10" fmla="*/ 5738030 w 11465684"/>
              <a:gd name="connsiteY10" fmla="*/ 0 h 1711326"/>
              <a:gd name="connsiteX0" fmla="*/ 5738030 w 11465684"/>
              <a:gd name="connsiteY0" fmla="*/ 0 h 1711326"/>
              <a:gd name="connsiteX1" fmla="*/ 5744347 w 11465684"/>
              <a:gd name="connsiteY1" fmla="*/ 0 h 1711326"/>
              <a:gd name="connsiteX2" fmla="*/ 11465684 w 11465684"/>
              <a:gd name="connsiteY2" fmla="*/ 0 h 1711326"/>
              <a:gd name="connsiteX3" fmla="*/ 11448991 w 11465684"/>
              <a:gd name="connsiteY3" fmla="*/ 1447552 h 1711326"/>
              <a:gd name="connsiteX4" fmla="*/ 5744347 w 11465684"/>
              <a:gd name="connsiteY4" fmla="*/ 1711325 h 1711326"/>
              <a:gd name="connsiteX5" fmla="*/ 5744347 w 11465684"/>
              <a:gd name="connsiteY5" fmla="*/ 1711326 h 1711326"/>
              <a:gd name="connsiteX6" fmla="*/ 0 w 11465684"/>
              <a:gd name="connsiteY6" fmla="*/ 1461080 h 1711326"/>
              <a:gd name="connsiteX7" fmla="*/ 18281 w 11465684"/>
              <a:gd name="connsiteY7" fmla="*/ 1177925 h 1711326"/>
              <a:gd name="connsiteX8" fmla="*/ 5567057 w 11465684"/>
              <a:gd name="connsiteY8" fmla="*/ 4695 h 1711326"/>
              <a:gd name="connsiteX9" fmla="*/ 5738030 w 11465684"/>
              <a:gd name="connsiteY9" fmla="*/ 167 h 1711326"/>
              <a:gd name="connsiteX10" fmla="*/ 5738030 w 11465684"/>
              <a:gd name="connsiteY10" fmla="*/ 0 h 1711326"/>
              <a:gd name="connsiteX0" fmla="*/ 5738030 w 11465684"/>
              <a:gd name="connsiteY0" fmla="*/ 0 h 1711325"/>
              <a:gd name="connsiteX1" fmla="*/ 5744347 w 11465684"/>
              <a:gd name="connsiteY1" fmla="*/ 0 h 1711325"/>
              <a:gd name="connsiteX2" fmla="*/ 11465684 w 11465684"/>
              <a:gd name="connsiteY2" fmla="*/ 0 h 1711325"/>
              <a:gd name="connsiteX3" fmla="*/ 11448991 w 11465684"/>
              <a:gd name="connsiteY3" fmla="*/ 1447552 h 1711325"/>
              <a:gd name="connsiteX4" fmla="*/ 5744347 w 11465684"/>
              <a:gd name="connsiteY4" fmla="*/ 1711325 h 1711325"/>
              <a:gd name="connsiteX5" fmla="*/ 0 w 11465684"/>
              <a:gd name="connsiteY5" fmla="*/ 1461080 h 1711325"/>
              <a:gd name="connsiteX6" fmla="*/ 18281 w 11465684"/>
              <a:gd name="connsiteY6" fmla="*/ 1177925 h 1711325"/>
              <a:gd name="connsiteX7" fmla="*/ 5567057 w 11465684"/>
              <a:gd name="connsiteY7" fmla="*/ 4695 h 1711325"/>
              <a:gd name="connsiteX8" fmla="*/ 5738030 w 11465684"/>
              <a:gd name="connsiteY8" fmla="*/ 167 h 1711325"/>
              <a:gd name="connsiteX9" fmla="*/ 5738030 w 11465684"/>
              <a:gd name="connsiteY9" fmla="*/ 0 h 1711325"/>
              <a:gd name="connsiteX0" fmla="*/ 5738030 w 11465684"/>
              <a:gd name="connsiteY0" fmla="*/ 0 h 1461080"/>
              <a:gd name="connsiteX1" fmla="*/ 5744347 w 11465684"/>
              <a:gd name="connsiteY1" fmla="*/ 0 h 1461080"/>
              <a:gd name="connsiteX2" fmla="*/ 11465684 w 11465684"/>
              <a:gd name="connsiteY2" fmla="*/ 0 h 1461080"/>
              <a:gd name="connsiteX3" fmla="*/ 11448991 w 11465684"/>
              <a:gd name="connsiteY3" fmla="*/ 1447552 h 1461080"/>
              <a:gd name="connsiteX4" fmla="*/ 0 w 11465684"/>
              <a:gd name="connsiteY4" fmla="*/ 1461080 h 1461080"/>
              <a:gd name="connsiteX5" fmla="*/ 18281 w 11465684"/>
              <a:gd name="connsiteY5" fmla="*/ 1177925 h 1461080"/>
              <a:gd name="connsiteX6" fmla="*/ 5567057 w 11465684"/>
              <a:gd name="connsiteY6" fmla="*/ 4695 h 1461080"/>
              <a:gd name="connsiteX7" fmla="*/ 5738030 w 11465684"/>
              <a:gd name="connsiteY7" fmla="*/ 167 h 1461080"/>
              <a:gd name="connsiteX8" fmla="*/ 5738030 w 11465684"/>
              <a:gd name="connsiteY8" fmla="*/ 0 h 1461080"/>
              <a:gd name="connsiteX0" fmla="*/ 5738030 w 11469857"/>
              <a:gd name="connsiteY0" fmla="*/ 0 h 1461080"/>
              <a:gd name="connsiteX1" fmla="*/ 5744347 w 11469857"/>
              <a:gd name="connsiteY1" fmla="*/ 0 h 1461080"/>
              <a:gd name="connsiteX2" fmla="*/ 11465684 w 11469857"/>
              <a:gd name="connsiteY2" fmla="*/ 0 h 1461080"/>
              <a:gd name="connsiteX3" fmla="*/ 11469857 w 11469857"/>
              <a:gd name="connsiteY3" fmla="*/ 1447552 h 1461080"/>
              <a:gd name="connsiteX4" fmla="*/ 0 w 11469857"/>
              <a:gd name="connsiteY4" fmla="*/ 1461080 h 1461080"/>
              <a:gd name="connsiteX5" fmla="*/ 18281 w 11469857"/>
              <a:gd name="connsiteY5" fmla="*/ 1177925 h 1461080"/>
              <a:gd name="connsiteX6" fmla="*/ 5567057 w 11469857"/>
              <a:gd name="connsiteY6" fmla="*/ 4695 h 1461080"/>
              <a:gd name="connsiteX7" fmla="*/ 5738030 w 11469857"/>
              <a:gd name="connsiteY7" fmla="*/ 167 h 1461080"/>
              <a:gd name="connsiteX8" fmla="*/ 5738030 w 11469857"/>
              <a:gd name="connsiteY8" fmla="*/ 0 h 1461080"/>
              <a:gd name="connsiteX0" fmla="*/ 5738030 w 11484239"/>
              <a:gd name="connsiteY0" fmla="*/ 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738030 w 11484239"/>
              <a:gd name="connsiteY7" fmla="*/ 167 h 1461080"/>
              <a:gd name="connsiteX8" fmla="*/ 5738030 w 11484239"/>
              <a:gd name="connsiteY8" fmla="*/ 0 h 1461080"/>
              <a:gd name="connsiteX0" fmla="*/ 5571037 w 11484239"/>
              <a:gd name="connsiteY0" fmla="*/ 38326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738030 w 11484239"/>
              <a:gd name="connsiteY7" fmla="*/ 167 h 1461080"/>
              <a:gd name="connsiteX8" fmla="*/ 5571037 w 11484239"/>
              <a:gd name="connsiteY8" fmla="*/ 383260 h 1461080"/>
              <a:gd name="connsiteX0" fmla="*/ 5571037 w 11484239"/>
              <a:gd name="connsiteY0" fmla="*/ 38326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311269 w 11484239"/>
              <a:gd name="connsiteY7" fmla="*/ 496150 h 1461080"/>
              <a:gd name="connsiteX8" fmla="*/ 5571037 w 11484239"/>
              <a:gd name="connsiteY8" fmla="*/ 383260 h 1461080"/>
              <a:gd name="connsiteX0" fmla="*/ 5571037 w 11484239"/>
              <a:gd name="connsiteY0" fmla="*/ 378565 h 1456385"/>
              <a:gd name="connsiteX1" fmla="*/ 5670128 w 11484239"/>
              <a:gd name="connsiteY1" fmla="*/ 483774 h 1456385"/>
              <a:gd name="connsiteX2" fmla="*/ 11484239 w 11484239"/>
              <a:gd name="connsiteY2" fmla="*/ 393595 h 1456385"/>
              <a:gd name="connsiteX3" fmla="*/ 11469857 w 11484239"/>
              <a:gd name="connsiteY3" fmla="*/ 1442857 h 1456385"/>
              <a:gd name="connsiteX4" fmla="*/ 0 w 11484239"/>
              <a:gd name="connsiteY4" fmla="*/ 1456385 h 1456385"/>
              <a:gd name="connsiteX5" fmla="*/ 18281 w 11484239"/>
              <a:gd name="connsiteY5" fmla="*/ 1173230 h 1456385"/>
              <a:gd name="connsiteX6" fmla="*/ 5567057 w 11484239"/>
              <a:gd name="connsiteY6" fmla="*/ 0 h 1456385"/>
              <a:gd name="connsiteX7" fmla="*/ 5311269 w 11484239"/>
              <a:gd name="connsiteY7" fmla="*/ 491455 h 1456385"/>
              <a:gd name="connsiteX8" fmla="*/ 5571037 w 11484239"/>
              <a:gd name="connsiteY8" fmla="*/ 378565 h 1456385"/>
              <a:gd name="connsiteX0" fmla="*/ 5311269 w 11484239"/>
              <a:gd name="connsiteY0" fmla="*/ 491455 h 1456385"/>
              <a:gd name="connsiteX1" fmla="*/ 5670128 w 11484239"/>
              <a:gd name="connsiteY1" fmla="*/ 483774 h 1456385"/>
              <a:gd name="connsiteX2" fmla="*/ 11484239 w 11484239"/>
              <a:gd name="connsiteY2" fmla="*/ 393595 h 1456385"/>
              <a:gd name="connsiteX3" fmla="*/ 11469857 w 11484239"/>
              <a:gd name="connsiteY3" fmla="*/ 1442857 h 1456385"/>
              <a:gd name="connsiteX4" fmla="*/ 0 w 11484239"/>
              <a:gd name="connsiteY4" fmla="*/ 1456385 h 1456385"/>
              <a:gd name="connsiteX5" fmla="*/ 18281 w 11484239"/>
              <a:gd name="connsiteY5" fmla="*/ 1173230 h 1456385"/>
              <a:gd name="connsiteX6" fmla="*/ 5567057 w 11484239"/>
              <a:gd name="connsiteY6" fmla="*/ 0 h 1456385"/>
              <a:gd name="connsiteX7" fmla="*/ 5311269 w 11484239"/>
              <a:gd name="connsiteY7" fmla="*/ 491455 h 1456385"/>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24933 h 1062790"/>
              <a:gd name="connsiteX7" fmla="*/ 5311269 w 11484239"/>
              <a:gd name="connsiteY7" fmla="*/ 97860 h 1062790"/>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06146 h 1062790"/>
              <a:gd name="connsiteX7" fmla="*/ 5311269 w 11484239"/>
              <a:gd name="connsiteY7" fmla="*/ 97860 h 1062790"/>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06146 h 1062790"/>
              <a:gd name="connsiteX7" fmla="*/ 5311269 w 11484239"/>
              <a:gd name="connsiteY7" fmla="*/ 97860 h 1062790"/>
              <a:gd name="connsiteX0" fmla="*/ 5311269 w 11469857"/>
              <a:gd name="connsiteY0" fmla="*/ 103496 h 1068426"/>
              <a:gd name="connsiteX1" fmla="*/ 5670128 w 11469857"/>
              <a:gd name="connsiteY1" fmla="*/ 95815 h 1068426"/>
              <a:gd name="connsiteX2" fmla="*/ 11465684 w 11469857"/>
              <a:gd name="connsiteY2" fmla="*/ 0 h 1068426"/>
              <a:gd name="connsiteX3" fmla="*/ 11469857 w 11469857"/>
              <a:gd name="connsiteY3" fmla="*/ 1054898 h 1068426"/>
              <a:gd name="connsiteX4" fmla="*/ 0 w 11469857"/>
              <a:gd name="connsiteY4" fmla="*/ 1068426 h 1068426"/>
              <a:gd name="connsiteX5" fmla="*/ 18281 w 11469857"/>
              <a:gd name="connsiteY5" fmla="*/ 785271 h 1068426"/>
              <a:gd name="connsiteX6" fmla="*/ 4936193 w 11469857"/>
              <a:gd name="connsiteY6" fmla="*/ 111782 h 1068426"/>
              <a:gd name="connsiteX7" fmla="*/ 5311269 w 11469857"/>
              <a:gd name="connsiteY7" fmla="*/ 103496 h 1068426"/>
              <a:gd name="connsiteX0" fmla="*/ 5311269 w 11465684"/>
              <a:gd name="connsiteY0" fmla="*/ 103496 h 1068426"/>
              <a:gd name="connsiteX1" fmla="*/ 5670128 w 11465684"/>
              <a:gd name="connsiteY1" fmla="*/ 95815 h 1068426"/>
              <a:gd name="connsiteX2" fmla="*/ 11465684 w 11465684"/>
              <a:gd name="connsiteY2" fmla="*/ 0 h 1068426"/>
              <a:gd name="connsiteX3" fmla="*/ 11451302 w 11465684"/>
              <a:gd name="connsiteY3" fmla="*/ 1054898 h 1068426"/>
              <a:gd name="connsiteX4" fmla="*/ 0 w 11465684"/>
              <a:gd name="connsiteY4" fmla="*/ 1068426 h 1068426"/>
              <a:gd name="connsiteX5" fmla="*/ 18281 w 11465684"/>
              <a:gd name="connsiteY5" fmla="*/ 785271 h 1068426"/>
              <a:gd name="connsiteX6" fmla="*/ 4936193 w 11465684"/>
              <a:gd name="connsiteY6" fmla="*/ 111782 h 1068426"/>
              <a:gd name="connsiteX7" fmla="*/ 5311269 w 11465684"/>
              <a:gd name="connsiteY7" fmla="*/ 103496 h 1068426"/>
              <a:gd name="connsiteX0" fmla="*/ 5311269 w 11451768"/>
              <a:gd name="connsiteY0" fmla="*/ 103496 h 1068426"/>
              <a:gd name="connsiteX1" fmla="*/ 5670128 w 11451768"/>
              <a:gd name="connsiteY1" fmla="*/ 95815 h 1068426"/>
              <a:gd name="connsiteX2" fmla="*/ 11451768 w 11451768"/>
              <a:gd name="connsiteY2" fmla="*/ 0 h 1068426"/>
              <a:gd name="connsiteX3" fmla="*/ 11451302 w 11451768"/>
              <a:gd name="connsiteY3" fmla="*/ 1054898 h 1068426"/>
              <a:gd name="connsiteX4" fmla="*/ 0 w 11451768"/>
              <a:gd name="connsiteY4" fmla="*/ 1068426 h 1068426"/>
              <a:gd name="connsiteX5" fmla="*/ 18281 w 11451768"/>
              <a:gd name="connsiteY5" fmla="*/ 785271 h 1068426"/>
              <a:gd name="connsiteX6" fmla="*/ 4936193 w 11451768"/>
              <a:gd name="connsiteY6" fmla="*/ 111782 h 1068426"/>
              <a:gd name="connsiteX7" fmla="*/ 5311269 w 11451768"/>
              <a:gd name="connsiteY7" fmla="*/ 103496 h 1068426"/>
              <a:gd name="connsiteX0" fmla="*/ 5311269 w 11456407"/>
              <a:gd name="connsiteY0" fmla="*/ 103496 h 1068426"/>
              <a:gd name="connsiteX1" fmla="*/ 5670128 w 11456407"/>
              <a:gd name="connsiteY1" fmla="*/ 95815 h 1068426"/>
              <a:gd name="connsiteX2" fmla="*/ 11456407 w 11456407"/>
              <a:gd name="connsiteY2" fmla="*/ 0 h 1068426"/>
              <a:gd name="connsiteX3" fmla="*/ 11451302 w 11456407"/>
              <a:gd name="connsiteY3" fmla="*/ 1054898 h 1068426"/>
              <a:gd name="connsiteX4" fmla="*/ 0 w 11456407"/>
              <a:gd name="connsiteY4" fmla="*/ 1068426 h 1068426"/>
              <a:gd name="connsiteX5" fmla="*/ 18281 w 11456407"/>
              <a:gd name="connsiteY5" fmla="*/ 785271 h 1068426"/>
              <a:gd name="connsiteX6" fmla="*/ 4936193 w 11456407"/>
              <a:gd name="connsiteY6" fmla="*/ 111782 h 1068426"/>
              <a:gd name="connsiteX7" fmla="*/ 5311269 w 11456407"/>
              <a:gd name="connsiteY7" fmla="*/ 103496 h 1068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56407" h="1068426">
                <a:moveTo>
                  <a:pt x="5311269" y="103496"/>
                </a:moveTo>
                <a:lnTo>
                  <a:pt x="5670128" y="95815"/>
                </a:lnTo>
                <a:lnTo>
                  <a:pt x="11456407" y="0"/>
                </a:lnTo>
                <a:cubicBezTo>
                  <a:pt x="11456252" y="351633"/>
                  <a:pt x="11451457" y="703265"/>
                  <a:pt x="11451302" y="1054898"/>
                </a:cubicBezTo>
                <a:lnTo>
                  <a:pt x="0" y="1068426"/>
                </a:lnTo>
                <a:cubicBezTo>
                  <a:pt x="529" y="817601"/>
                  <a:pt x="17752" y="1036096"/>
                  <a:pt x="18281" y="785271"/>
                </a:cubicBezTo>
                <a:cubicBezTo>
                  <a:pt x="3534170" y="980070"/>
                  <a:pt x="3174315" y="199678"/>
                  <a:pt x="4936193" y="111782"/>
                </a:cubicBezTo>
                <a:lnTo>
                  <a:pt x="5311269" y="103496"/>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586" tIns="140469" rIns="175586" bIns="140469" numCol="1" spcCol="0" rtlCol="0" fromWordArt="0" anchor="t" anchorCtr="0" forceAA="0" compatLnSpc="1">
            <a:prstTxWarp prst="textNoShape">
              <a:avLst/>
            </a:prstTxWarp>
            <a:noAutofit/>
          </a:bodyPr>
          <a:lstStyle/>
          <a:p>
            <a:pPr algn="ctr" defTabSz="894890"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9" name="Straight Arrow Connector 118"/>
          <p:cNvCxnSpPr/>
          <p:nvPr/>
        </p:nvCxnSpPr>
        <p:spPr>
          <a:xfrm flipV="1">
            <a:off x="869783" y="1702637"/>
            <a:ext cx="0" cy="4485205"/>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Modernize your apps with PaaS</a:t>
            </a:r>
          </a:p>
        </p:txBody>
      </p:sp>
      <p:cxnSp>
        <p:nvCxnSpPr>
          <p:cNvPr id="118" name="Straight Arrow Connector 117"/>
          <p:cNvCxnSpPr/>
          <p:nvPr/>
        </p:nvCxnSpPr>
        <p:spPr>
          <a:xfrm>
            <a:off x="855149" y="6196354"/>
            <a:ext cx="10896465"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9222392" y="3873403"/>
            <a:ext cx="992416" cy="609482"/>
          </a:xfrm>
          <a:prstGeom prst="rect">
            <a:avLst/>
          </a:prstGeom>
          <a:noFill/>
        </p:spPr>
        <p:txBody>
          <a:bodyPr wrap="none" lIns="175660" tIns="140528" rIns="175660" bIns="140528" rtlCol="0">
            <a:spAutoFit/>
          </a:bodyPr>
          <a:lstStyle/>
          <a:p>
            <a:pPr defTabSz="878053">
              <a:lnSpc>
                <a:spcPct val="90000"/>
              </a:lnSpc>
              <a:spcAft>
                <a:spcPts val="573"/>
              </a:spcAft>
              <a:defRPr/>
            </a:pPr>
            <a:r>
              <a:rPr lang="en-US" sz="2307" kern="0">
                <a:gradFill>
                  <a:gsLst>
                    <a:gs pos="83000">
                      <a:srgbClr val="FFFFFF"/>
                    </a:gs>
                    <a:gs pos="100000">
                      <a:srgbClr val="FFFFFF"/>
                    </a:gs>
                  </a:gsLst>
                  <a:lin ang="5400000" scaled="1"/>
                </a:gradFill>
                <a:latin typeface="Segoe UI"/>
              </a:rPr>
              <a:t>PaaS</a:t>
            </a:r>
          </a:p>
        </p:txBody>
      </p:sp>
      <p:sp>
        <p:nvSpPr>
          <p:cNvPr id="50" name="TextBox 49"/>
          <p:cNvSpPr txBox="1"/>
          <p:nvPr/>
        </p:nvSpPr>
        <p:spPr>
          <a:xfrm>
            <a:off x="9267152" y="5122958"/>
            <a:ext cx="902892" cy="609482"/>
          </a:xfrm>
          <a:prstGeom prst="rect">
            <a:avLst/>
          </a:prstGeom>
          <a:noFill/>
        </p:spPr>
        <p:txBody>
          <a:bodyPr wrap="none" lIns="175660" tIns="140528" rIns="175660" bIns="140528" rtlCol="0">
            <a:spAutoFit/>
          </a:bodyPr>
          <a:lstStyle/>
          <a:p>
            <a:pPr defTabSz="878053">
              <a:lnSpc>
                <a:spcPct val="90000"/>
              </a:lnSpc>
              <a:spcAft>
                <a:spcPts val="573"/>
              </a:spcAft>
              <a:defRPr/>
            </a:pPr>
            <a:r>
              <a:rPr lang="en-US" sz="2307" kern="0">
                <a:gradFill>
                  <a:gsLst>
                    <a:gs pos="83000">
                      <a:srgbClr val="FFFFFF"/>
                    </a:gs>
                    <a:gs pos="100000">
                      <a:srgbClr val="FFFFFF"/>
                    </a:gs>
                  </a:gsLst>
                  <a:lin ang="5400000" scaled="1"/>
                </a:gradFill>
                <a:latin typeface="Segoe UI"/>
              </a:rPr>
              <a:t>IaaS</a:t>
            </a:r>
          </a:p>
        </p:txBody>
      </p:sp>
      <p:grpSp>
        <p:nvGrpSpPr>
          <p:cNvPr id="15" name="Group 14">
            <a:extLst>
              <a:ext uri="{FF2B5EF4-FFF2-40B4-BE49-F238E27FC236}">
                <a16:creationId xmlns:a16="http://schemas.microsoft.com/office/drawing/2014/main" id="{F8FAE232-0831-4F66-A9D1-33AC1CA158F7}"/>
              </a:ext>
            </a:extLst>
          </p:cNvPr>
          <p:cNvGrpSpPr/>
          <p:nvPr/>
        </p:nvGrpSpPr>
        <p:grpSpPr>
          <a:xfrm>
            <a:off x="8625343" y="6492875"/>
            <a:ext cx="3515858" cy="307778"/>
            <a:chOff x="6487733" y="5073389"/>
            <a:chExt cx="3515858" cy="307778"/>
          </a:xfrm>
        </p:grpSpPr>
        <p:grpSp>
          <p:nvGrpSpPr>
            <p:cNvPr id="16" name="Group 15">
              <a:extLst>
                <a:ext uri="{FF2B5EF4-FFF2-40B4-BE49-F238E27FC236}">
                  <a16:creationId xmlns:a16="http://schemas.microsoft.com/office/drawing/2014/main" id="{99D7D5AA-4867-489B-87E0-46F19B545EB6}"/>
                </a:ext>
              </a:extLst>
            </p:cNvPr>
            <p:cNvGrpSpPr/>
            <p:nvPr/>
          </p:nvGrpSpPr>
          <p:grpSpPr>
            <a:xfrm>
              <a:off x="6487733" y="5073390"/>
              <a:ext cx="1678332" cy="307777"/>
              <a:chOff x="6487733" y="5073390"/>
              <a:chExt cx="1678332" cy="307777"/>
            </a:xfrm>
          </p:grpSpPr>
          <p:pic>
            <p:nvPicPr>
              <p:cNvPr id="21" name="Graphic 20">
                <a:extLst>
                  <a:ext uri="{FF2B5EF4-FFF2-40B4-BE49-F238E27FC236}">
                    <a16:creationId xmlns:a16="http://schemas.microsoft.com/office/drawing/2014/main" id="{353C56E3-97C5-4556-8CF6-C5C59DC1D0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17797" y="5108265"/>
                <a:ext cx="237066" cy="238026"/>
              </a:xfrm>
              <a:prstGeom prst="rect">
                <a:avLst/>
              </a:prstGeom>
            </p:spPr>
          </p:pic>
          <p:pic>
            <p:nvPicPr>
              <p:cNvPr id="22" name="Graphic 21">
                <a:extLst>
                  <a:ext uri="{FF2B5EF4-FFF2-40B4-BE49-F238E27FC236}">
                    <a16:creationId xmlns:a16="http://schemas.microsoft.com/office/drawing/2014/main" id="{55C92C58-F9DA-4966-9830-5FC64DBD0A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7733" y="5108265"/>
                <a:ext cx="237066" cy="238026"/>
              </a:xfrm>
              <a:prstGeom prst="rect">
                <a:avLst/>
              </a:prstGeom>
            </p:spPr>
          </p:pic>
          <p:sp>
            <p:nvSpPr>
              <p:cNvPr id="23" name="Rectangle 22">
                <a:extLst>
                  <a:ext uri="{FF2B5EF4-FFF2-40B4-BE49-F238E27FC236}">
                    <a16:creationId xmlns:a16="http://schemas.microsoft.com/office/drawing/2014/main" id="{78A345BA-33B5-4271-BE9A-7F94EAA0C436}"/>
                  </a:ext>
                </a:extLst>
              </p:cNvPr>
              <p:cNvSpPr/>
              <p:nvPr/>
            </p:nvSpPr>
            <p:spPr>
              <a:xfrm>
                <a:off x="7054863" y="5073390"/>
                <a:ext cx="1111202" cy="307777"/>
              </a:xfrm>
              <a:prstGeom prst="rect">
                <a:avLst/>
              </a:prstGeom>
            </p:spPr>
            <p:txBody>
              <a:bodyPr wrap="none">
                <a:spAutoFit/>
              </a:bodyPr>
              <a:lstStyle/>
              <a:p>
                <a:r>
                  <a:rPr lang="en-US" sz="1400" dirty="0"/>
                  <a:t>@</a:t>
                </a:r>
                <a:r>
                  <a:rPr lang="en-US" sz="1400" dirty="0" err="1"/>
                  <a:t>janegilring</a:t>
                </a:r>
                <a:endParaRPr lang="nb-NO" sz="1400" dirty="0"/>
              </a:p>
            </p:txBody>
          </p:sp>
        </p:grpSp>
        <p:grpSp>
          <p:nvGrpSpPr>
            <p:cNvPr id="17" name="Group 16">
              <a:extLst>
                <a:ext uri="{FF2B5EF4-FFF2-40B4-BE49-F238E27FC236}">
                  <a16:creationId xmlns:a16="http://schemas.microsoft.com/office/drawing/2014/main" id="{727B501B-92A2-4E96-BD1B-DF0D54F5C9F5}"/>
                </a:ext>
              </a:extLst>
            </p:cNvPr>
            <p:cNvGrpSpPr/>
            <p:nvPr/>
          </p:nvGrpSpPr>
          <p:grpSpPr>
            <a:xfrm>
              <a:off x="8280247" y="5073389"/>
              <a:ext cx="1723344" cy="307777"/>
              <a:chOff x="6487733" y="5073390"/>
              <a:chExt cx="1723344" cy="307777"/>
            </a:xfrm>
          </p:grpSpPr>
          <p:pic>
            <p:nvPicPr>
              <p:cNvPr id="18" name="Graphic 17">
                <a:extLst>
                  <a:ext uri="{FF2B5EF4-FFF2-40B4-BE49-F238E27FC236}">
                    <a16:creationId xmlns:a16="http://schemas.microsoft.com/office/drawing/2014/main" id="{A01C4EB7-B85B-45D5-84C5-1EF0D33101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17797" y="5108265"/>
                <a:ext cx="237066" cy="238026"/>
              </a:xfrm>
              <a:prstGeom prst="rect">
                <a:avLst/>
              </a:prstGeom>
            </p:spPr>
          </p:pic>
          <p:pic>
            <p:nvPicPr>
              <p:cNvPr id="19" name="Graphic 18">
                <a:extLst>
                  <a:ext uri="{FF2B5EF4-FFF2-40B4-BE49-F238E27FC236}">
                    <a16:creationId xmlns:a16="http://schemas.microsoft.com/office/drawing/2014/main" id="{5DD2C226-9134-498B-97CA-513D2D8ED1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7733" y="5108265"/>
                <a:ext cx="237066" cy="238026"/>
              </a:xfrm>
              <a:prstGeom prst="rect">
                <a:avLst/>
              </a:prstGeom>
            </p:spPr>
          </p:pic>
          <p:sp>
            <p:nvSpPr>
              <p:cNvPr id="20" name="Rectangle 19">
                <a:extLst>
                  <a:ext uri="{FF2B5EF4-FFF2-40B4-BE49-F238E27FC236}">
                    <a16:creationId xmlns:a16="http://schemas.microsoft.com/office/drawing/2014/main" id="{536B9789-74CC-4583-968A-BE20F8EB632E}"/>
                  </a:ext>
                </a:extLst>
              </p:cNvPr>
              <p:cNvSpPr/>
              <p:nvPr/>
            </p:nvSpPr>
            <p:spPr>
              <a:xfrm>
                <a:off x="7054863" y="5073390"/>
                <a:ext cx="1156214" cy="307777"/>
              </a:xfrm>
              <a:prstGeom prst="rect">
                <a:avLst/>
              </a:prstGeom>
            </p:spPr>
            <p:txBody>
              <a:bodyPr wrap="none">
                <a:spAutoFit/>
              </a:bodyPr>
              <a:lstStyle/>
              <a:p>
                <a:r>
                  <a:rPr lang="en-US" sz="1400" dirty="0"/>
                  <a:t>@</a:t>
                </a:r>
                <a:r>
                  <a:rPr lang="en-US" sz="1400" dirty="0" err="1"/>
                  <a:t>anderseide</a:t>
                </a:r>
                <a:endParaRPr lang="nb-NO" sz="1400" dirty="0"/>
              </a:p>
            </p:txBody>
          </p:sp>
        </p:grpSp>
      </p:grpSp>
    </p:spTree>
    <p:extLst>
      <p:ext uri="{BB962C8B-B14F-4D97-AF65-F5344CB8AC3E}">
        <p14:creationId xmlns:p14="http://schemas.microsoft.com/office/powerpoint/2010/main" val="3495837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wipe(left)">
                                      <p:cBhvr>
                                        <p:cTn id="7" dur="750"/>
                                        <p:tgtEl>
                                          <p:spTgt spid="11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42" presetClass="path" presetSubtype="0" decel="100000" fill="hold" grpId="1" nodeType="withEffect">
                                  <p:stCondLst>
                                    <p:cond delay="500"/>
                                  </p:stCondLst>
                                  <p:childTnLst>
                                    <p:animMotion origin="layout" path="M -7.42915E-7 5.85565E-7 L -0.03676 5.85565E-7 " pathEditMode="relative" rAng="0" ptsTypes="AA">
                                      <p:cBhvr>
                                        <p:cTn id="12" dur="500" spd="-100000" fill="hold"/>
                                        <p:tgtEl>
                                          <p:spTgt spid="50"/>
                                        </p:tgtEl>
                                        <p:attrNameLst>
                                          <p:attrName>ppt_x</p:attrName>
                                          <p:attrName>ppt_y</p:attrName>
                                        </p:attrNameLst>
                                      </p:cBhvr>
                                      <p:rCtr x="-1838" y="0"/>
                                    </p:animMotion>
                                  </p:childTnLst>
                                </p:cTn>
                              </p:par>
                              <p:par>
                                <p:cTn id="13" presetID="10" presetClass="entr" presetSubtype="0" fill="hold" grpId="0" nodeType="withEffect">
                                  <p:stCondLst>
                                    <p:cond delay="50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500"/>
                                        <p:tgtEl>
                                          <p:spTgt spid="100"/>
                                        </p:tgtEl>
                                      </p:cBhvr>
                                    </p:animEffect>
                                  </p:childTnLst>
                                </p:cTn>
                              </p:par>
                              <p:par>
                                <p:cTn id="16" presetID="42" presetClass="path" presetSubtype="0" decel="100000" fill="hold" grpId="1" nodeType="withEffect">
                                  <p:stCondLst>
                                    <p:cond delay="500"/>
                                  </p:stCondLst>
                                  <p:childTnLst>
                                    <p:animMotion origin="layout" path="M -7.42915E-7 5.85565E-7 L -0.03676 5.85565E-7 " pathEditMode="relative" rAng="0" ptsTypes="AA">
                                      <p:cBhvr>
                                        <p:cTn id="17" dur="500" spd="-100000" fill="hold"/>
                                        <p:tgtEl>
                                          <p:spTgt spid="100"/>
                                        </p:tgtEl>
                                        <p:attrNameLst>
                                          <p:attrName>ppt_x</p:attrName>
                                          <p:attrName>ppt_y</p:attrName>
                                        </p:attrNameLst>
                                      </p:cBhvr>
                                      <p:rCtr x="-1838" y="0"/>
                                    </p:animMotion>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750"/>
                                        <p:tgtEl>
                                          <p:spTgt spid="7"/>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42" presetClass="path" presetSubtype="0" decel="100000" fill="hold" grpId="1" nodeType="withEffect">
                                  <p:stCondLst>
                                    <p:cond delay="500"/>
                                  </p:stCondLst>
                                  <p:childTnLst>
                                    <p:animMotion origin="layout" path="M -7.42915E-7 5.85565E-7 L -0.03676 5.85565E-7 " pathEditMode="relative" rAng="0" ptsTypes="AA">
                                      <p:cBhvr>
                                        <p:cTn id="26" dur="500" spd="-100000" fill="hold"/>
                                        <p:tgtEl>
                                          <p:spTgt spid="4"/>
                                        </p:tgtEl>
                                        <p:attrNameLst>
                                          <p:attrName>ppt_x</p:attrName>
                                          <p:attrName>ppt_y</p:attrName>
                                        </p:attrNameLst>
                                      </p:cBhvr>
                                      <p:rCtr x="-1838" y="0"/>
                                    </p:animMotion>
                                  </p:childTnLst>
                                </p:cTn>
                              </p:par>
                              <p:par>
                                <p:cTn id="27" presetID="10" presetClass="entr" presetSubtype="0" fill="hold" grpId="0" nodeType="withEffect">
                                  <p:stCondLst>
                                    <p:cond delay="500"/>
                                  </p:stCondLst>
                                  <p:childTnLst>
                                    <p:set>
                                      <p:cBhvr>
                                        <p:cTn id="28" dur="1" fill="hold">
                                          <p:stCondLst>
                                            <p:cond delay="0"/>
                                          </p:stCondLst>
                                        </p:cTn>
                                        <p:tgtEl>
                                          <p:spTgt spid="101"/>
                                        </p:tgtEl>
                                        <p:attrNameLst>
                                          <p:attrName>style.visibility</p:attrName>
                                        </p:attrNameLst>
                                      </p:cBhvr>
                                      <p:to>
                                        <p:strVal val="visible"/>
                                      </p:to>
                                    </p:set>
                                    <p:animEffect transition="in" filter="fade">
                                      <p:cBhvr>
                                        <p:cTn id="29" dur="500"/>
                                        <p:tgtEl>
                                          <p:spTgt spid="101"/>
                                        </p:tgtEl>
                                      </p:cBhvr>
                                    </p:animEffect>
                                  </p:childTnLst>
                                </p:cTn>
                              </p:par>
                              <p:par>
                                <p:cTn id="30" presetID="42" presetClass="path" presetSubtype="0" decel="100000" fill="hold" grpId="1" nodeType="withEffect">
                                  <p:stCondLst>
                                    <p:cond delay="500"/>
                                  </p:stCondLst>
                                  <p:childTnLst>
                                    <p:animMotion origin="layout" path="M -7.42915E-7 5.85565E-7 L -0.03676 5.85565E-7 " pathEditMode="relative" rAng="0" ptsTypes="AA">
                                      <p:cBhvr>
                                        <p:cTn id="31" dur="500" spd="-100000" fill="hold"/>
                                        <p:tgtEl>
                                          <p:spTgt spid="101"/>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0" grpId="1"/>
      <p:bldP spid="101" grpId="0"/>
      <p:bldP spid="101" grpId="1"/>
      <p:bldP spid="113" grpId="0" animBg="1"/>
      <p:bldP spid="4" grpId="0"/>
      <p:bldP spid="4" grpId="1"/>
      <p:bldP spid="50" grpId="0"/>
      <p:bldP spid="50"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50"/>
          <p:cNvSpPr>
            <a:spLocks/>
          </p:cNvSpPr>
          <p:nvPr/>
        </p:nvSpPr>
        <p:spPr bwMode="auto">
          <a:xfrm>
            <a:off x="4715372" y="3004296"/>
            <a:ext cx="2739102" cy="183681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accent3"/>
          </a:solidFill>
          <a:ln w="19050" cap="flat">
            <a:no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31" name="Title 30"/>
          <p:cNvSpPr>
            <a:spLocks noGrp="1"/>
          </p:cNvSpPr>
          <p:nvPr>
            <p:ph type="title"/>
          </p:nvPr>
        </p:nvSpPr>
        <p:spPr/>
        <p:txBody>
          <a:bodyPr/>
          <a:lstStyle/>
          <a:p>
            <a:r>
              <a:rPr lang="en-US" sz="4606" err="1"/>
              <a:t>Serverless</a:t>
            </a:r>
            <a:r>
              <a:rPr lang="en-US" sz="4606"/>
              <a:t>, the future platform for next gen apps </a:t>
            </a:r>
          </a:p>
        </p:txBody>
      </p:sp>
      <p:grpSp>
        <p:nvGrpSpPr>
          <p:cNvPr id="155" name="Group 154"/>
          <p:cNvGrpSpPr/>
          <p:nvPr/>
        </p:nvGrpSpPr>
        <p:grpSpPr>
          <a:xfrm>
            <a:off x="1721359" y="3381176"/>
            <a:ext cx="1314131" cy="1314131"/>
            <a:chOff x="2775150" y="2127586"/>
            <a:chExt cx="1340672" cy="1340672"/>
          </a:xfrm>
        </p:grpSpPr>
        <p:sp>
          <p:nvSpPr>
            <p:cNvPr id="156" name="Oval 155"/>
            <p:cNvSpPr/>
            <p:nvPr/>
          </p:nvSpPr>
          <p:spPr bwMode="auto">
            <a:xfrm>
              <a:off x="2775150" y="2127586"/>
              <a:ext cx="1340672" cy="1340672"/>
            </a:xfrm>
            <a:prstGeom prst="ellipse">
              <a:avLst/>
            </a:prstGeom>
            <a:solidFill>
              <a:schemeClr val="bg2"/>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7" name="Freeform 5"/>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chemeClr val="tx1"/>
            </a:solidFill>
            <a:ln w="38100">
              <a:solidFill>
                <a:srgbClr val="EAEAEA"/>
              </a:solidFill>
              <a:miter lim="800000"/>
            </a:ln>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158" name="Group 157"/>
          <p:cNvGrpSpPr/>
          <p:nvPr/>
        </p:nvGrpSpPr>
        <p:grpSpPr>
          <a:xfrm>
            <a:off x="9190982" y="3381176"/>
            <a:ext cx="1314131" cy="1314131"/>
            <a:chOff x="8320652" y="2127586"/>
            <a:chExt cx="1340672" cy="1340672"/>
          </a:xfrm>
        </p:grpSpPr>
        <p:sp>
          <p:nvSpPr>
            <p:cNvPr id="159" name="Oval 158"/>
            <p:cNvSpPr/>
            <p:nvPr/>
          </p:nvSpPr>
          <p:spPr bwMode="auto">
            <a:xfrm>
              <a:off x="8320652" y="2127586"/>
              <a:ext cx="1340672" cy="1340672"/>
            </a:xfrm>
            <a:prstGeom prst="ellipse">
              <a:avLst/>
            </a:prstGeom>
            <a:solidFill>
              <a:schemeClr val="bg2"/>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60" name="Group 8"/>
            <p:cNvGrpSpPr>
              <a:grpSpLocks noChangeAspect="1"/>
            </p:cNvGrpSpPr>
            <p:nvPr/>
          </p:nvGrpSpPr>
          <p:grpSpPr bwMode="auto">
            <a:xfrm>
              <a:off x="8561965" y="2577338"/>
              <a:ext cx="897974" cy="451613"/>
              <a:chOff x="7" y="12"/>
              <a:chExt cx="342" cy="172"/>
            </a:xfrm>
          </p:grpSpPr>
          <p:sp>
            <p:nvSpPr>
              <p:cNvPr id="161" name="Rectangle 9"/>
              <p:cNvSpPr>
                <a:spLocks noChangeArrowheads="1"/>
              </p:cNvSpPr>
              <p:nvPr/>
            </p:nvSpPr>
            <p:spPr bwMode="auto">
              <a:xfrm>
                <a:off x="7" y="64"/>
                <a:ext cx="87" cy="120"/>
              </a:xfrm>
              <a:prstGeom prst="rect">
                <a:avLst/>
              </a:prstGeom>
              <a:noFill/>
              <a:ln w="1905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62" name="Rectangle 10"/>
              <p:cNvSpPr>
                <a:spLocks noChangeArrowheads="1"/>
              </p:cNvSpPr>
              <p:nvPr/>
            </p:nvSpPr>
            <p:spPr bwMode="auto">
              <a:xfrm>
                <a:off x="195" y="76"/>
                <a:ext cx="154" cy="108"/>
              </a:xfrm>
              <a:prstGeom prst="rect">
                <a:avLst/>
              </a:prstGeom>
              <a:noFill/>
              <a:ln w="1905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63" name="Line 11"/>
              <p:cNvSpPr>
                <a:spLocks noChangeShapeType="1"/>
              </p:cNvSpPr>
              <p:nvPr/>
            </p:nvSpPr>
            <p:spPr bwMode="auto">
              <a:xfrm flipV="1">
                <a:off x="311" y="124"/>
                <a:ext cx="0" cy="17"/>
              </a:xfrm>
              <a:prstGeom prst="line">
                <a:avLst/>
              </a:prstGeom>
              <a:noFill/>
              <a:ln w="254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64" name="Freeform 12"/>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65" name="Freeform 13"/>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cxnSp>
        <p:nvCxnSpPr>
          <p:cNvPr id="166" name="Straight Arrow Connector 165"/>
          <p:cNvCxnSpPr>
            <a:cxnSpLocks/>
          </p:cNvCxnSpPr>
          <p:nvPr/>
        </p:nvCxnSpPr>
        <p:spPr>
          <a:xfrm>
            <a:off x="3248952" y="4013741"/>
            <a:ext cx="1183641"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a:cxnSpLocks/>
          </p:cNvCxnSpPr>
          <p:nvPr/>
        </p:nvCxnSpPr>
        <p:spPr>
          <a:xfrm flipH="1">
            <a:off x="7742170" y="4013741"/>
            <a:ext cx="1183641"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2984090" y="2273094"/>
            <a:ext cx="6043280" cy="400053"/>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896042">
              <a:defRPr/>
            </a:pPr>
            <a:r>
              <a:rPr lang="en-US" sz="1961" dirty="0">
                <a:gradFill>
                  <a:gsLst>
                    <a:gs pos="1250">
                      <a:srgbClr val="353535"/>
                    </a:gs>
                    <a:gs pos="100000">
                      <a:srgbClr val="353535"/>
                    </a:gs>
                  </a:gsLst>
                  <a:lin ang="5400000" scaled="0"/>
                </a:gradFill>
              </a:rPr>
              <a:t>How do I </a:t>
            </a:r>
            <a:r>
              <a:rPr lang="en-US" sz="1961" b="1" dirty="0">
                <a:gradFill>
                  <a:gsLst>
                    <a:gs pos="1250">
                      <a:srgbClr val="353535"/>
                    </a:gs>
                    <a:gs pos="100000">
                      <a:srgbClr val="353535"/>
                    </a:gs>
                  </a:gsLst>
                  <a:lin ang="5400000" scaled="0"/>
                </a:gradFill>
              </a:rPr>
              <a:t>architect</a:t>
            </a:r>
            <a:r>
              <a:rPr lang="en-US" sz="1961" dirty="0">
                <a:gradFill>
                  <a:gsLst>
                    <a:gs pos="1250">
                      <a:srgbClr val="353535"/>
                    </a:gs>
                    <a:gs pos="100000">
                      <a:srgbClr val="353535"/>
                    </a:gs>
                  </a:gsLst>
                  <a:lin ang="5400000" scaled="0"/>
                </a:gradFill>
              </a:rPr>
              <a:t> my app to become Serverless?</a:t>
            </a:r>
          </a:p>
        </p:txBody>
      </p:sp>
      <p:grpSp>
        <p:nvGrpSpPr>
          <p:cNvPr id="4" name="Group 4"/>
          <p:cNvGrpSpPr>
            <a:grpSpLocks noChangeAspect="1"/>
          </p:cNvGrpSpPr>
          <p:nvPr/>
        </p:nvGrpSpPr>
        <p:grpSpPr bwMode="auto">
          <a:xfrm>
            <a:off x="5549771" y="3436795"/>
            <a:ext cx="160364" cy="257251"/>
            <a:chOff x="6" y="12"/>
            <a:chExt cx="192" cy="308"/>
          </a:xfrm>
        </p:grpSpPr>
        <p:sp>
          <p:nvSpPr>
            <p:cNvPr id="6" name="Rectangle 5"/>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7" name="Rectangle 6"/>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8" name="Rectangle 7"/>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9" name="Rectangle 8"/>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0"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1"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 name="Oval 11"/>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 name="Oval 12"/>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4" name="Rectangle 13"/>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50" name="Group 4"/>
          <p:cNvGrpSpPr>
            <a:grpSpLocks noChangeAspect="1"/>
          </p:cNvGrpSpPr>
          <p:nvPr/>
        </p:nvGrpSpPr>
        <p:grpSpPr bwMode="auto">
          <a:xfrm>
            <a:off x="6147303" y="3221748"/>
            <a:ext cx="160364" cy="257251"/>
            <a:chOff x="6" y="12"/>
            <a:chExt cx="192" cy="308"/>
          </a:xfrm>
        </p:grpSpPr>
        <p:sp>
          <p:nvSpPr>
            <p:cNvPr id="51" name="Rectangle 50"/>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52" name="Rectangle 51"/>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53" name="Rectangle 52"/>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54" name="Rectangle 53"/>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55"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56"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57" name="Oval 56"/>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58" name="Oval 57"/>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59" name="Rectangle 58"/>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60" name="Group 4"/>
          <p:cNvGrpSpPr>
            <a:grpSpLocks noChangeAspect="1"/>
          </p:cNvGrpSpPr>
          <p:nvPr/>
        </p:nvGrpSpPr>
        <p:grpSpPr bwMode="auto">
          <a:xfrm>
            <a:off x="5311744" y="3991645"/>
            <a:ext cx="160364" cy="257251"/>
            <a:chOff x="6" y="12"/>
            <a:chExt cx="192" cy="308"/>
          </a:xfrm>
        </p:grpSpPr>
        <p:sp>
          <p:nvSpPr>
            <p:cNvPr id="61" name="Rectangle 60"/>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68" name="Rectangle 6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69" name="Rectangle 6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70" name="Rectangle 6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7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7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73" name="Oval 7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74" name="Oval 7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75" name="Rectangle 7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76" name="Group 4"/>
          <p:cNvGrpSpPr>
            <a:grpSpLocks noChangeAspect="1"/>
          </p:cNvGrpSpPr>
          <p:nvPr/>
        </p:nvGrpSpPr>
        <p:grpSpPr bwMode="auto">
          <a:xfrm>
            <a:off x="5909275" y="3889867"/>
            <a:ext cx="160364" cy="257251"/>
            <a:chOff x="6" y="12"/>
            <a:chExt cx="192" cy="308"/>
          </a:xfrm>
        </p:grpSpPr>
        <p:sp>
          <p:nvSpPr>
            <p:cNvPr id="77" name="Rectangle 7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78" name="Rectangle 7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79" name="Rectangle 7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80" name="Rectangle 7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8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8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83" name="Oval 8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84" name="Oval 8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85" name="Rectangle 8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86" name="Group 4"/>
          <p:cNvGrpSpPr>
            <a:grpSpLocks noChangeAspect="1"/>
          </p:cNvGrpSpPr>
          <p:nvPr/>
        </p:nvGrpSpPr>
        <p:grpSpPr bwMode="auto">
          <a:xfrm>
            <a:off x="6659473" y="4305186"/>
            <a:ext cx="160364" cy="257251"/>
            <a:chOff x="6" y="12"/>
            <a:chExt cx="192" cy="308"/>
          </a:xfrm>
        </p:grpSpPr>
        <p:sp>
          <p:nvSpPr>
            <p:cNvPr id="87" name="Rectangle 8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88" name="Rectangle 8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89" name="Rectangle 8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90" name="Rectangle 8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9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9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93" name="Oval 9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94" name="Oval 9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95" name="Rectangle 9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96" name="Group 4"/>
          <p:cNvGrpSpPr>
            <a:grpSpLocks noChangeAspect="1"/>
          </p:cNvGrpSpPr>
          <p:nvPr/>
        </p:nvGrpSpPr>
        <p:grpSpPr bwMode="auto">
          <a:xfrm>
            <a:off x="6473976" y="3770034"/>
            <a:ext cx="160364" cy="257251"/>
            <a:chOff x="6" y="12"/>
            <a:chExt cx="192" cy="308"/>
          </a:xfrm>
        </p:grpSpPr>
        <p:sp>
          <p:nvSpPr>
            <p:cNvPr id="97" name="Rectangle 9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98" name="Rectangle 9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99" name="Rectangle 9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00" name="Rectangle 9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0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0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03" name="Oval 10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04" name="Oval 10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05" name="Rectangle 10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106" name="Group 4"/>
          <p:cNvGrpSpPr>
            <a:grpSpLocks noChangeAspect="1"/>
          </p:cNvGrpSpPr>
          <p:nvPr/>
        </p:nvGrpSpPr>
        <p:grpSpPr bwMode="auto">
          <a:xfrm>
            <a:off x="7007487" y="3909567"/>
            <a:ext cx="160364" cy="257251"/>
            <a:chOff x="6" y="12"/>
            <a:chExt cx="192" cy="308"/>
          </a:xfrm>
        </p:grpSpPr>
        <p:sp>
          <p:nvSpPr>
            <p:cNvPr id="107" name="Rectangle 10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08" name="Rectangle 10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09" name="Rectangle 10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10" name="Rectangle 10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1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1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13" name="Oval 11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14" name="Oval 11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15" name="Rectangle 11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116" name="Group 4"/>
          <p:cNvGrpSpPr>
            <a:grpSpLocks noChangeAspect="1"/>
          </p:cNvGrpSpPr>
          <p:nvPr/>
        </p:nvGrpSpPr>
        <p:grpSpPr bwMode="auto">
          <a:xfrm>
            <a:off x="5886292" y="4443078"/>
            <a:ext cx="160364" cy="257251"/>
            <a:chOff x="6" y="12"/>
            <a:chExt cx="192" cy="308"/>
          </a:xfrm>
        </p:grpSpPr>
        <p:sp>
          <p:nvSpPr>
            <p:cNvPr id="117" name="Rectangle 11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18" name="Rectangle 11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19" name="Rectangle 11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0" name="Rectangle 11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3" name="Oval 12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4" name="Oval 12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5" name="Rectangle 12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126" name="Group 4"/>
          <p:cNvGrpSpPr>
            <a:grpSpLocks noChangeAspect="1"/>
          </p:cNvGrpSpPr>
          <p:nvPr/>
        </p:nvGrpSpPr>
        <p:grpSpPr bwMode="auto">
          <a:xfrm>
            <a:off x="5016260" y="4395472"/>
            <a:ext cx="160364" cy="257251"/>
            <a:chOff x="6" y="12"/>
            <a:chExt cx="192" cy="308"/>
          </a:xfrm>
        </p:grpSpPr>
        <p:sp>
          <p:nvSpPr>
            <p:cNvPr id="127" name="Rectangle 12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8" name="Rectangle 12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9" name="Rectangle 12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0" name="Rectangle 12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3" name="Oval 13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4" name="Oval 13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5" name="Rectangle 13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148" name="Group 147">
            <a:extLst>
              <a:ext uri="{FF2B5EF4-FFF2-40B4-BE49-F238E27FC236}">
                <a16:creationId xmlns:a16="http://schemas.microsoft.com/office/drawing/2014/main" id="{E0165D87-CDBA-4BB5-A887-D2457CD6F5BE}"/>
              </a:ext>
            </a:extLst>
          </p:cNvPr>
          <p:cNvGrpSpPr/>
          <p:nvPr/>
        </p:nvGrpSpPr>
        <p:grpSpPr>
          <a:xfrm>
            <a:off x="8625343" y="6492875"/>
            <a:ext cx="3515858" cy="307778"/>
            <a:chOff x="6487733" y="5073389"/>
            <a:chExt cx="3515858" cy="307778"/>
          </a:xfrm>
        </p:grpSpPr>
        <p:grpSp>
          <p:nvGrpSpPr>
            <p:cNvPr id="149" name="Group 148">
              <a:extLst>
                <a:ext uri="{FF2B5EF4-FFF2-40B4-BE49-F238E27FC236}">
                  <a16:creationId xmlns:a16="http://schemas.microsoft.com/office/drawing/2014/main" id="{027C002E-5E4A-4FA7-90ED-38A41C6C0C41}"/>
                </a:ext>
              </a:extLst>
            </p:cNvPr>
            <p:cNvGrpSpPr/>
            <p:nvPr/>
          </p:nvGrpSpPr>
          <p:grpSpPr>
            <a:xfrm>
              <a:off x="6487733" y="5073390"/>
              <a:ext cx="1678332" cy="307777"/>
              <a:chOff x="6487733" y="5073390"/>
              <a:chExt cx="1678332" cy="307777"/>
            </a:xfrm>
          </p:grpSpPr>
          <p:pic>
            <p:nvPicPr>
              <p:cNvPr id="154" name="Graphic 153">
                <a:extLst>
                  <a:ext uri="{FF2B5EF4-FFF2-40B4-BE49-F238E27FC236}">
                    <a16:creationId xmlns:a16="http://schemas.microsoft.com/office/drawing/2014/main" id="{99EE8C0A-1601-4215-BCC6-AF919A5B2C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17797" y="5108265"/>
                <a:ext cx="237066" cy="238026"/>
              </a:xfrm>
              <a:prstGeom prst="rect">
                <a:avLst/>
              </a:prstGeom>
            </p:spPr>
          </p:pic>
          <p:pic>
            <p:nvPicPr>
              <p:cNvPr id="168" name="Graphic 167">
                <a:extLst>
                  <a:ext uri="{FF2B5EF4-FFF2-40B4-BE49-F238E27FC236}">
                    <a16:creationId xmlns:a16="http://schemas.microsoft.com/office/drawing/2014/main" id="{D32E8E67-1DA0-4A26-901D-E5832584E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7733" y="5108265"/>
                <a:ext cx="237066" cy="238026"/>
              </a:xfrm>
              <a:prstGeom prst="rect">
                <a:avLst/>
              </a:prstGeom>
            </p:spPr>
          </p:pic>
          <p:sp>
            <p:nvSpPr>
              <p:cNvPr id="169" name="Rectangle 168">
                <a:extLst>
                  <a:ext uri="{FF2B5EF4-FFF2-40B4-BE49-F238E27FC236}">
                    <a16:creationId xmlns:a16="http://schemas.microsoft.com/office/drawing/2014/main" id="{606D85CE-A4D8-415B-AAA4-7EAC6A59FCAA}"/>
                  </a:ext>
                </a:extLst>
              </p:cNvPr>
              <p:cNvSpPr/>
              <p:nvPr/>
            </p:nvSpPr>
            <p:spPr>
              <a:xfrm>
                <a:off x="7054863" y="5073390"/>
                <a:ext cx="1111202" cy="307777"/>
              </a:xfrm>
              <a:prstGeom prst="rect">
                <a:avLst/>
              </a:prstGeom>
            </p:spPr>
            <p:txBody>
              <a:bodyPr wrap="none">
                <a:spAutoFit/>
              </a:bodyPr>
              <a:lstStyle/>
              <a:p>
                <a:r>
                  <a:rPr lang="en-US" sz="1400" dirty="0"/>
                  <a:t>@</a:t>
                </a:r>
                <a:r>
                  <a:rPr lang="en-US" sz="1400" dirty="0" err="1"/>
                  <a:t>janegilring</a:t>
                </a:r>
                <a:endParaRPr lang="nb-NO" sz="1400" dirty="0"/>
              </a:p>
            </p:txBody>
          </p:sp>
        </p:grpSp>
        <p:grpSp>
          <p:nvGrpSpPr>
            <p:cNvPr id="150" name="Group 149">
              <a:extLst>
                <a:ext uri="{FF2B5EF4-FFF2-40B4-BE49-F238E27FC236}">
                  <a16:creationId xmlns:a16="http://schemas.microsoft.com/office/drawing/2014/main" id="{D818BC88-9A72-492E-80B0-CB7BF90512BA}"/>
                </a:ext>
              </a:extLst>
            </p:cNvPr>
            <p:cNvGrpSpPr/>
            <p:nvPr/>
          </p:nvGrpSpPr>
          <p:grpSpPr>
            <a:xfrm>
              <a:off x="8280247" y="5073389"/>
              <a:ext cx="1723344" cy="307777"/>
              <a:chOff x="6487733" y="5073390"/>
              <a:chExt cx="1723344" cy="307777"/>
            </a:xfrm>
          </p:grpSpPr>
          <p:pic>
            <p:nvPicPr>
              <p:cNvPr id="151" name="Graphic 150">
                <a:extLst>
                  <a:ext uri="{FF2B5EF4-FFF2-40B4-BE49-F238E27FC236}">
                    <a16:creationId xmlns:a16="http://schemas.microsoft.com/office/drawing/2014/main" id="{4DA0E6D4-C905-4725-AB5E-F569A0D340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17797" y="5108265"/>
                <a:ext cx="237066" cy="238026"/>
              </a:xfrm>
              <a:prstGeom prst="rect">
                <a:avLst/>
              </a:prstGeom>
            </p:spPr>
          </p:pic>
          <p:pic>
            <p:nvPicPr>
              <p:cNvPr id="152" name="Graphic 151">
                <a:extLst>
                  <a:ext uri="{FF2B5EF4-FFF2-40B4-BE49-F238E27FC236}">
                    <a16:creationId xmlns:a16="http://schemas.microsoft.com/office/drawing/2014/main" id="{32BE5F98-CE11-479E-99F7-8B30153326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7733" y="5108265"/>
                <a:ext cx="237066" cy="238026"/>
              </a:xfrm>
              <a:prstGeom prst="rect">
                <a:avLst/>
              </a:prstGeom>
            </p:spPr>
          </p:pic>
          <p:sp>
            <p:nvSpPr>
              <p:cNvPr id="153" name="Rectangle 152">
                <a:extLst>
                  <a:ext uri="{FF2B5EF4-FFF2-40B4-BE49-F238E27FC236}">
                    <a16:creationId xmlns:a16="http://schemas.microsoft.com/office/drawing/2014/main" id="{384BC477-AC27-478F-B311-D2673920D0EB}"/>
                  </a:ext>
                </a:extLst>
              </p:cNvPr>
              <p:cNvSpPr/>
              <p:nvPr/>
            </p:nvSpPr>
            <p:spPr>
              <a:xfrm>
                <a:off x="7054863" y="5073390"/>
                <a:ext cx="1156214" cy="307777"/>
              </a:xfrm>
              <a:prstGeom prst="rect">
                <a:avLst/>
              </a:prstGeom>
            </p:spPr>
            <p:txBody>
              <a:bodyPr wrap="none">
                <a:spAutoFit/>
              </a:bodyPr>
              <a:lstStyle/>
              <a:p>
                <a:r>
                  <a:rPr lang="en-US" sz="1400" dirty="0"/>
                  <a:t>@</a:t>
                </a:r>
                <a:r>
                  <a:rPr lang="en-US" sz="1400" dirty="0" err="1"/>
                  <a:t>anderseide</a:t>
                </a:r>
                <a:endParaRPr lang="nb-NO" sz="1400" dirty="0"/>
              </a:p>
            </p:txBody>
          </p:sp>
        </p:grpSp>
      </p:grpSp>
    </p:spTree>
    <p:extLst>
      <p:ext uri="{BB962C8B-B14F-4D97-AF65-F5344CB8AC3E}">
        <p14:creationId xmlns:p14="http://schemas.microsoft.com/office/powerpoint/2010/main" val="73352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5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2" presetClass="path" presetSubtype="0" decel="100000" fill="hold" grpId="1" nodeType="withEffect">
                                  <p:stCondLst>
                                    <p:cond delay="650"/>
                                  </p:stCondLst>
                                  <p:childTnLst>
                                    <p:animMotion origin="layout" path="M 4.02349E-6 -4.07626E-6 L 0.03676 -4.07626E-6 " pathEditMode="relative" rAng="0" ptsTypes="AA">
                                      <p:cBhvr>
                                        <p:cTn id="9" dur="500" spd="-100000" fill="hold"/>
                                        <p:tgtEl>
                                          <p:spTgt spid="31"/>
                                        </p:tgtEl>
                                        <p:attrNameLst>
                                          <p:attrName>ppt_x</p:attrName>
                                          <p:attrName>ppt_y</p:attrName>
                                        </p:attrNameLst>
                                      </p:cBhvr>
                                      <p:rCtr x="1838" y="0"/>
                                    </p:animMotion>
                                  </p:childTnLst>
                                </p:cTn>
                              </p:par>
                            </p:childTnLst>
                          </p:cTn>
                        </p:par>
                        <p:par>
                          <p:cTn id="10" fill="hold">
                            <p:stCondLst>
                              <p:cond delay="1150"/>
                            </p:stCondLst>
                            <p:childTnLst>
                              <p:par>
                                <p:cTn id="11" presetID="53" presetClass="entr" presetSubtype="16" fill="hold" nodeType="afterEffect">
                                  <p:stCondLst>
                                    <p:cond delay="0"/>
                                  </p:stCondLst>
                                  <p:childTnLst>
                                    <p:set>
                                      <p:cBhvr>
                                        <p:cTn id="12" dur="1" fill="hold">
                                          <p:stCondLst>
                                            <p:cond delay="0"/>
                                          </p:stCondLst>
                                        </p:cTn>
                                        <p:tgtEl>
                                          <p:spTgt spid="126"/>
                                        </p:tgtEl>
                                        <p:attrNameLst>
                                          <p:attrName>style.visibility</p:attrName>
                                        </p:attrNameLst>
                                      </p:cBhvr>
                                      <p:to>
                                        <p:strVal val="visible"/>
                                      </p:to>
                                    </p:set>
                                    <p:anim calcmode="lin" valueType="num">
                                      <p:cBhvr>
                                        <p:cTn id="13" dur="500" fill="hold"/>
                                        <p:tgtEl>
                                          <p:spTgt spid="126"/>
                                        </p:tgtEl>
                                        <p:attrNameLst>
                                          <p:attrName>ppt_w</p:attrName>
                                        </p:attrNameLst>
                                      </p:cBhvr>
                                      <p:tavLst>
                                        <p:tav tm="0">
                                          <p:val>
                                            <p:fltVal val="0"/>
                                          </p:val>
                                        </p:tav>
                                        <p:tav tm="100000">
                                          <p:val>
                                            <p:strVal val="#ppt_w"/>
                                          </p:val>
                                        </p:tav>
                                      </p:tavLst>
                                    </p:anim>
                                    <p:anim calcmode="lin" valueType="num">
                                      <p:cBhvr>
                                        <p:cTn id="14" dur="500" fill="hold"/>
                                        <p:tgtEl>
                                          <p:spTgt spid="126"/>
                                        </p:tgtEl>
                                        <p:attrNameLst>
                                          <p:attrName>ppt_h</p:attrName>
                                        </p:attrNameLst>
                                      </p:cBhvr>
                                      <p:tavLst>
                                        <p:tav tm="0">
                                          <p:val>
                                            <p:fltVal val="0"/>
                                          </p:val>
                                        </p:tav>
                                        <p:tav tm="100000">
                                          <p:val>
                                            <p:strVal val="#ppt_h"/>
                                          </p:val>
                                        </p:tav>
                                      </p:tavLst>
                                    </p:anim>
                                    <p:animEffect transition="in" filter="fade">
                                      <p:cBhvr>
                                        <p:cTn id="15" dur="500"/>
                                        <p:tgtEl>
                                          <p:spTgt spid="12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6"/>
                                        </p:tgtEl>
                                        <p:attrNameLst>
                                          <p:attrName>style.visibility</p:attrName>
                                        </p:attrNameLst>
                                      </p:cBhvr>
                                      <p:to>
                                        <p:strVal val="visible"/>
                                      </p:to>
                                    </p:set>
                                    <p:animEffect transition="in" filter="fade">
                                      <p:cBhvr>
                                        <p:cTn id="18" dur="650"/>
                                        <p:tgtEl>
                                          <p:spTgt spid="66"/>
                                        </p:tgtEl>
                                      </p:cBhvr>
                                    </p:animEffect>
                                  </p:childTnLst>
                                </p:cTn>
                              </p:par>
                              <p:par>
                                <p:cTn id="19" presetID="42" presetClass="path" presetSubtype="0" decel="100000" fill="hold" grpId="1" nodeType="withEffect">
                                  <p:stCondLst>
                                    <p:cond delay="0"/>
                                  </p:stCondLst>
                                  <p:childTnLst>
                                    <p:animMotion origin="layout" path="M -4.70258E-6 -4.61189E-6 L -4.70258E-6 0.04358 " pathEditMode="relative" rAng="0" ptsTypes="AA">
                                      <p:cBhvr>
                                        <p:cTn id="20" dur="650" spd="-100000" fill="hold"/>
                                        <p:tgtEl>
                                          <p:spTgt spid="66"/>
                                        </p:tgtEl>
                                        <p:attrNameLst>
                                          <p:attrName>ppt_x</p:attrName>
                                          <p:attrName>ppt_y</p:attrName>
                                        </p:attrNameLst>
                                      </p:cBhvr>
                                      <p:rCtr x="0" y="2179"/>
                                    </p:animMotion>
                                  </p:childTnLst>
                                </p:cTn>
                              </p:par>
                              <p:par>
                                <p:cTn id="21" presetID="53" presetClass="entr" presetSubtype="16" fill="hold" nodeType="withEffect">
                                  <p:stCondLst>
                                    <p:cond delay="50"/>
                                  </p:stCondLst>
                                  <p:childTnLst>
                                    <p:set>
                                      <p:cBhvr>
                                        <p:cTn id="22" dur="1" fill="hold">
                                          <p:stCondLst>
                                            <p:cond delay="0"/>
                                          </p:stCondLst>
                                        </p:cTn>
                                        <p:tgtEl>
                                          <p:spTgt spid="60"/>
                                        </p:tgtEl>
                                        <p:attrNameLst>
                                          <p:attrName>style.visibility</p:attrName>
                                        </p:attrNameLst>
                                      </p:cBhvr>
                                      <p:to>
                                        <p:strVal val="visible"/>
                                      </p:to>
                                    </p:set>
                                    <p:anim calcmode="lin" valueType="num">
                                      <p:cBhvr>
                                        <p:cTn id="23" dur="500" fill="hold"/>
                                        <p:tgtEl>
                                          <p:spTgt spid="60"/>
                                        </p:tgtEl>
                                        <p:attrNameLst>
                                          <p:attrName>ppt_w</p:attrName>
                                        </p:attrNameLst>
                                      </p:cBhvr>
                                      <p:tavLst>
                                        <p:tav tm="0">
                                          <p:val>
                                            <p:fltVal val="0"/>
                                          </p:val>
                                        </p:tav>
                                        <p:tav tm="100000">
                                          <p:val>
                                            <p:strVal val="#ppt_w"/>
                                          </p:val>
                                        </p:tav>
                                      </p:tavLst>
                                    </p:anim>
                                    <p:anim calcmode="lin" valueType="num">
                                      <p:cBhvr>
                                        <p:cTn id="24" dur="500" fill="hold"/>
                                        <p:tgtEl>
                                          <p:spTgt spid="60"/>
                                        </p:tgtEl>
                                        <p:attrNameLst>
                                          <p:attrName>ppt_h</p:attrName>
                                        </p:attrNameLst>
                                      </p:cBhvr>
                                      <p:tavLst>
                                        <p:tav tm="0">
                                          <p:val>
                                            <p:fltVal val="0"/>
                                          </p:val>
                                        </p:tav>
                                        <p:tav tm="100000">
                                          <p:val>
                                            <p:strVal val="#ppt_h"/>
                                          </p:val>
                                        </p:tav>
                                      </p:tavLst>
                                    </p:anim>
                                    <p:animEffect transition="in" filter="fade">
                                      <p:cBhvr>
                                        <p:cTn id="25" dur="500"/>
                                        <p:tgtEl>
                                          <p:spTgt spid="60"/>
                                        </p:tgtEl>
                                      </p:cBhvr>
                                    </p:animEffect>
                                  </p:childTnLst>
                                </p:cTn>
                              </p:par>
                              <p:par>
                                <p:cTn id="26" presetID="53" presetClass="entr" presetSubtype="16" fill="hold" nodeType="withEffect">
                                  <p:stCondLst>
                                    <p:cond delay="100"/>
                                  </p:stCondLst>
                                  <p:childTnLst>
                                    <p:set>
                                      <p:cBhvr>
                                        <p:cTn id="27" dur="1" fill="hold">
                                          <p:stCondLst>
                                            <p:cond delay="0"/>
                                          </p:stCondLst>
                                        </p:cTn>
                                        <p:tgtEl>
                                          <p:spTgt spid="76"/>
                                        </p:tgtEl>
                                        <p:attrNameLst>
                                          <p:attrName>style.visibility</p:attrName>
                                        </p:attrNameLst>
                                      </p:cBhvr>
                                      <p:to>
                                        <p:strVal val="visible"/>
                                      </p:to>
                                    </p:set>
                                    <p:anim calcmode="lin" valueType="num">
                                      <p:cBhvr>
                                        <p:cTn id="28" dur="500" fill="hold"/>
                                        <p:tgtEl>
                                          <p:spTgt spid="76"/>
                                        </p:tgtEl>
                                        <p:attrNameLst>
                                          <p:attrName>ppt_w</p:attrName>
                                        </p:attrNameLst>
                                      </p:cBhvr>
                                      <p:tavLst>
                                        <p:tav tm="0">
                                          <p:val>
                                            <p:fltVal val="0"/>
                                          </p:val>
                                        </p:tav>
                                        <p:tav tm="100000">
                                          <p:val>
                                            <p:strVal val="#ppt_w"/>
                                          </p:val>
                                        </p:tav>
                                      </p:tavLst>
                                    </p:anim>
                                    <p:anim calcmode="lin" valueType="num">
                                      <p:cBhvr>
                                        <p:cTn id="29" dur="500" fill="hold"/>
                                        <p:tgtEl>
                                          <p:spTgt spid="76"/>
                                        </p:tgtEl>
                                        <p:attrNameLst>
                                          <p:attrName>ppt_h</p:attrName>
                                        </p:attrNameLst>
                                      </p:cBhvr>
                                      <p:tavLst>
                                        <p:tav tm="0">
                                          <p:val>
                                            <p:fltVal val="0"/>
                                          </p:val>
                                        </p:tav>
                                        <p:tav tm="100000">
                                          <p:val>
                                            <p:strVal val="#ppt_h"/>
                                          </p:val>
                                        </p:tav>
                                      </p:tavLst>
                                    </p:anim>
                                    <p:animEffect transition="in" filter="fade">
                                      <p:cBhvr>
                                        <p:cTn id="30" dur="500"/>
                                        <p:tgtEl>
                                          <p:spTgt spid="76"/>
                                        </p:tgtEl>
                                      </p:cBhvr>
                                    </p:animEffect>
                                  </p:childTnLst>
                                </p:cTn>
                              </p:par>
                              <p:par>
                                <p:cTn id="31" presetID="53" presetClass="entr" presetSubtype="16" fill="hold" nodeType="withEffect">
                                  <p:stCondLst>
                                    <p:cond delay="150"/>
                                  </p:stCondLst>
                                  <p:childTnLst>
                                    <p:set>
                                      <p:cBhvr>
                                        <p:cTn id="32" dur="1" fill="hold">
                                          <p:stCondLst>
                                            <p:cond delay="0"/>
                                          </p:stCondLst>
                                        </p:cTn>
                                        <p:tgtEl>
                                          <p:spTgt spid="96"/>
                                        </p:tgtEl>
                                        <p:attrNameLst>
                                          <p:attrName>style.visibility</p:attrName>
                                        </p:attrNameLst>
                                      </p:cBhvr>
                                      <p:to>
                                        <p:strVal val="visible"/>
                                      </p:to>
                                    </p:set>
                                    <p:anim calcmode="lin" valueType="num">
                                      <p:cBhvr>
                                        <p:cTn id="33" dur="500" fill="hold"/>
                                        <p:tgtEl>
                                          <p:spTgt spid="96"/>
                                        </p:tgtEl>
                                        <p:attrNameLst>
                                          <p:attrName>ppt_w</p:attrName>
                                        </p:attrNameLst>
                                      </p:cBhvr>
                                      <p:tavLst>
                                        <p:tav tm="0">
                                          <p:val>
                                            <p:fltVal val="0"/>
                                          </p:val>
                                        </p:tav>
                                        <p:tav tm="100000">
                                          <p:val>
                                            <p:strVal val="#ppt_w"/>
                                          </p:val>
                                        </p:tav>
                                      </p:tavLst>
                                    </p:anim>
                                    <p:anim calcmode="lin" valueType="num">
                                      <p:cBhvr>
                                        <p:cTn id="34" dur="500" fill="hold"/>
                                        <p:tgtEl>
                                          <p:spTgt spid="96"/>
                                        </p:tgtEl>
                                        <p:attrNameLst>
                                          <p:attrName>ppt_h</p:attrName>
                                        </p:attrNameLst>
                                      </p:cBhvr>
                                      <p:tavLst>
                                        <p:tav tm="0">
                                          <p:val>
                                            <p:fltVal val="0"/>
                                          </p:val>
                                        </p:tav>
                                        <p:tav tm="100000">
                                          <p:val>
                                            <p:strVal val="#ppt_h"/>
                                          </p:val>
                                        </p:tav>
                                      </p:tavLst>
                                    </p:anim>
                                    <p:animEffect transition="in" filter="fade">
                                      <p:cBhvr>
                                        <p:cTn id="35" dur="500"/>
                                        <p:tgtEl>
                                          <p:spTgt spid="96"/>
                                        </p:tgtEl>
                                      </p:cBhvr>
                                    </p:animEffect>
                                  </p:childTnLst>
                                </p:cTn>
                              </p:par>
                              <p:par>
                                <p:cTn id="36" presetID="53" presetClass="entr" presetSubtype="16" fill="hold" nodeType="withEffect">
                                  <p:stCondLst>
                                    <p:cond delay="200"/>
                                  </p:stCondLst>
                                  <p:childTnLst>
                                    <p:set>
                                      <p:cBhvr>
                                        <p:cTn id="37" dur="1" fill="hold">
                                          <p:stCondLst>
                                            <p:cond delay="0"/>
                                          </p:stCondLst>
                                        </p:cTn>
                                        <p:tgtEl>
                                          <p:spTgt spid="86"/>
                                        </p:tgtEl>
                                        <p:attrNameLst>
                                          <p:attrName>style.visibility</p:attrName>
                                        </p:attrNameLst>
                                      </p:cBhvr>
                                      <p:to>
                                        <p:strVal val="visible"/>
                                      </p:to>
                                    </p:set>
                                    <p:anim calcmode="lin" valueType="num">
                                      <p:cBhvr>
                                        <p:cTn id="38" dur="500" fill="hold"/>
                                        <p:tgtEl>
                                          <p:spTgt spid="86"/>
                                        </p:tgtEl>
                                        <p:attrNameLst>
                                          <p:attrName>ppt_w</p:attrName>
                                        </p:attrNameLst>
                                      </p:cBhvr>
                                      <p:tavLst>
                                        <p:tav tm="0">
                                          <p:val>
                                            <p:fltVal val="0"/>
                                          </p:val>
                                        </p:tav>
                                        <p:tav tm="100000">
                                          <p:val>
                                            <p:strVal val="#ppt_w"/>
                                          </p:val>
                                        </p:tav>
                                      </p:tavLst>
                                    </p:anim>
                                    <p:anim calcmode="lin" valueType="num">
                                      <p:cBhvr>
                                        <p:cTn id="39" dur="500" fill="hold"/>
                                        <p:tgtEl>
                                          <p:spTgt spid="86"/>
                                        </p:tgtEl>
                                        <p:attrNameLst>
                                          <p:attrName>ppt_h</p:attrName>
                                        </p:attrNameLst>
                                      </p:cBhvr>
                                      <p:tavLst>
                                        <p:tav tm="0">
                                          <p:val>
                                            <p:fltVal val="0"/>
                                          </p:val>
                                        </p:tav>
                                        <p:tav tm="100000">
                                          <p:val>
                                            <p:strVal val="#ppt_h"/>
                                          </p:val>
                                        </p:tav>
                                      </p:tavLst>
                                    </p:anim>
                                    <p:animEffect transition="in" filter="fade">
                                      <p:cBhvr>
                                        <p:cTn id="40" dur="500"/>
                                        <p:tgtEl>
                                          <p:spTgt spid="86"/>
                                        </p:tgtEl>
                                      </p:cBhvr>
                                    </p:animEffect>
                                  </p:childTnLst>
                                </p:cTn>
                              </p:par>
                              <p:par>
                                <p:cTn id="41" presetID="53" presetClass="entr" presetSubtype="16" fill="hold" nodeType="withEffect">
                                  <p:stCondLst>
                                    <p:cond delay="250"/>
                                  </p:stCondLst>
                                  <p:childTnLst>
                                    <p:set>
                                      <p:cBhvr>
                                        <p:cTn id="42" dur="1" fill="hold">
                                          <p:stCondLst>
                                            <p:cond delay="0"/>
                                          </p:stCondLst>
                                        </p:cTn>
                                        <p:tgtEl>
                                          <p:spTgt spid="106"/>
                                        </p:tgtEl>
                                        <p:attrNameLst>
                                          <p:attrName>style.visibility</p:attrName>
                                        </p:attrNameLst>
                                      </p:cBhvr>
                                      <p:to>
                                        <p:strVal val="visible"/>
                                      </p:to>
                                    </p:set>
                                    <p:anim calcmode="lin" valueType="num">
                                      <p:cBhvr>
                                        <p:cTn id="43" dur="500" fill="hold"/>
                                        <p:tgtEl>
                                          <p:spTgt spid="106"/>
                                        </p:tgtEl>
                                        <p:attrNameLst>
                                          <p:attrName>ppt_w</p:attrName>
                                        </p:attrNameLst>
                                      </p:cBhvr>
                                      <p:tavLst>
                                        <p:tav tm="0">
                                          <p:val>
                                            <p:fltVal val="0"/>
                                          </p:val>
                                        </p:tav>
                                        <p:tav tm="100000">
                                          <p:val>
                                            <p:strVal val="#ppt_w"/>
                                          </p:val>
                                        </p:tav>
                                      </p:tavLst>
                                    </p:anim>
                                    <p:anim calcmode="lin" valueType="num">
                                      <p:cBhvr>
                                        <p:cTn id="44" dur="500" fill="hold"/>
                                        <p:tgtEl>
                                          <p:spTgt spid="106"/>
                                        </p:tgtEl>
                                        <p:attrNameLst>
                                          <p:attrName>ppt_h</p:attrName>
                                        </p:attrNameLst>
                                      </p:cBhvr>
                                      <p:tavLst>
                                        <p:tav tm="0">
                                          <p:val>
                                            <p:fltVal val="0"/>
                                          </p:val>
                                        </p:tav>
                                        <p:tav tm="100000">
                                          <p:val>
                                            <p:strVal val="#ppt_h"/>
                                          </p:val>
                                        </p:tav>
                                      </p:tavLst>
                                    </p:anim>
                                    <p:animEffect transition="in" filter="fade">
                                      <p:cBhvr>
                                        <p:cTn id="45" dur="500"/>
                                        <p:tgtEl>
                                          <p:spTgt spid="106"/>
                                        </p:tgtEl>
                                      </p:cBhvr>
                                    </p:animEffect>
                                  </p:childTnLst>
                                </p:cTn>
                              </p:par>
                              <p:par>
                                <p:cTn id="46" presetID="53" presetClass="entr" presetSubtype="16" fill="hold" nodeType="withEffect">
                                  <p:stCondLst>
                                    <p:cond delay="300"/>
                                  </p:stCondLst>
                                  <p:childTnLst>
                                    <p:set>
                                      <p:cBhvr>
                                        <p:cTn id="47" dur="1" fill="hold">
                                          <p:stCondLst>
                                            <p:cond delay="0"/>
                                          </p:stCondLst>
                                        </p:cTn>
                                        <p:tgtEl>
                                          <p:spTgt spid="4"/>
                                        </p:tgtEl>
                                        <p:attrNameLst>
                                          <p:attrName>style.visibility</p:attrName>
                                        </p:attrNameLst>
                                      </p:cBhvr>
                                      <p:to>
                                        <p:strVal val="visible"/>
                                      </p:to>
                                    </p:set>
                                    <p:anim calcmode="lin" valueType="num">
                                      <p:cBhvr>
                                        <p:cTn id="48" dur="500" fill="hold"/>
                                        <p:tgtEl>
                                          <p:spTgt spid="4"/>
                                        </p:tgtEl>
                                        <p:attrNameLst>
                                          <p:attrName>ppt_w</p:attrName>
                                        </p:attrNameLst>
                                      </p:cBhvr>
                                      <p:tavLst>
                                        <p:tav tm="0">
                                          <p:val>
                                            <p:fltVal val="0"/>
                                          </p:val>
                                        </p:tav>
                                        <p:tav tm="100000">
                                          <p:val>
                                            <p:strVal val="#ppt_w"/>
                                          </p:val>
                                        </p:tav>
                                      </p:tavLst>
                                    </p:anim>
                                    <p:anim calcmode="lin" valueType="num">
                                      <p:cBhvr>
                                        <p:cTn id="49" dur="500" fill="hold"/>
                                        <p:tgtEl>
                                          <p:spTgt spid="4"/>
                                        </p:tgtEl>
                                        <p:attrNameLst>
                                          <p:attrName>ppt_h</p:attrName>
                                        </p:attrNameLst>
                                      </p:cBhvr>
                                      <p:tavLst>
                                        <p:tav tm="0">
                                          <p:val>
                                            <p:fltVal val="0"/>
                                          </p:val>
                                        </p:tav>
                                        <p:tav tm="100000">
                                          <p:val>
                                            <p:strVal val="#ppt_h"/>
                                          </p:val>
                                        </p:tav>
                                      </p:tavLst>
                                    </p:anim>
                                    <p:animEffect transition="in" filter="fade">
                                      <p:cBhvr>
                                        <p:cTn id="50" dur="500"/>
                                        <p:tgtEl>
                                          <p:spTgt spid="4"/>
                                        </p:tgtEl>
                                      </p:cBhvr>
                                    </p:animEffect>
                                  </p:childTnLst>
                                </p:cTn>
                              </p:par>
                              <p:par>
                                <p:cTn id="51" presetID="53" presetClass="entr" presetSubtype="16" fill="hold" nodeType="withEffect">
                                  <p:stCondLst>
                                    <p:cond delay="350"/>
                                  </p:stCondLst>
                                  <p:childTnLst>
                                    <p:set>
                                      <p:cBhvr>
                                        <p:cTn id="52" dur="1" fill="hold">
                                          <p:stCondLst>
                                            <p:cond delay="0"/>
                                          </p:stCondLst>
                                        </p:cTn>
                                        <p:tgtEl>
                                          <p:spTgt spid="50"/>
                                        </p:tgtEl>
                                        <p:attrNameLst>
                                          <p:attrName>style.visibility</p:attrName>
                                        </p:attrNameLst>
                                      </p:cBhvr>
                                      <p:to>
                                        <p:strVal val="visible"/>
                                      </p:to>
                                    </p:set>
                                    <p:anim calcmode="lin" valueType="num">
                                      <p:cBhvr>
                                        <p:cTn id="53" dur="500" fill="hold"/>
                                        <p:tgtEl>
                                          <p:spTgt spid="50"/>
                                        </p:tgtEl>
                                        <p:attrNameLst>
                                          <p:attrName>ppt_w</p:attrName>
                                        </p:attrNameLst>
                                      </p:cBhvr>
                                      <p:tavLst>
                                        <p:tav tm="0">
                                          <p:val>
                                            <p:fltVal val="0"/>
                                          </p:val>
                                        </p:tav>
                                        <p:tav tm="100000">
                                          <p:val>
                                            <p:strVal val="#ppt_w"/>
                                          </p:val>
                                        </p:tav>
                                      </p:tavLst>
                                    </p:anim>
                                    <p:anim calcmode="lin" valueType="num">
                                      <p:cBhvr>
                                        <p:cTn id="54" dur="500" fill="hold"/>
                                        <p:tgtEl>
                                          <p:spTgt spid="50"/>
                                        </p:tgtEl>
                                        <p:attrNameLst>
                                          <p:attrName>ppt_h</p:attrName>
                                        </p:attrNameLst>
                                      </p:cBhvr>
                                      <p:tavLst>
                                        <p:tav tm="0">
                                          <p:val>
                                            <p:fltVal val="0"/>
                                          </p:val>
                                        </p:tav>
                                        <p:tav tm="100000">
                                          <p:val>
                                            <p:strVal val="#ppt_h"/>
                                          </p:val>
                                        </p:tav>
                                      </p:tavLst>
                                    </p:anim>
                                    <p:animEffect transition="in" filter="fade">
                                      <p:cBhvr>
                                        <p:cTn id="55" dur="500"/>
                                        <p:tgtEl>
                                          <p:spTgt spid="50"/>
                                        </p:tgtEl>
                                      </p:cBhvr>
                                    </p:animEffect>
                                  </p:childTnLst>
                                </p:cTn>
                              </p:par>
                              <p:par>
                                <p:cTn id="56" presetID="53" presetClass="entr" presetSubtype="16" fill="hold" nodeType="withEffect">
                                  <p:stCondLst>
                                    <p:cond delay="400"/>
                                  </p:stCondLst>
                                  <p:childTnLst>
                                    <p:set>
                                      <p:cBhvr>
                                        <p:cTn id="57" dur="1" fill="hold">
                                          <p:stCondLst>
                                            <p:cond delay="0"/>
                                          </p:stCondLst>
                                        </p:cTn>
                                        <p:tgtEl>
                                          <p:spTgt spid="116"/>
                                        </p:tgtEl>
                                        <p:attrNameLst>
                                          <p:attrName>style.visibility</p:attrName>
                                        </p:attrNameLst>
                                      </p:cBhvr>
                                      <p:to>
                                        <p:strVal val="visible"/>
                                      </p:to>
                                    </p:set>
                                    <p:anim calcmode="lin" valueType="num">
                                      <p:cBhvr>
                                        <p:cTn id="58" dur="500" fill="hold"/>
                                        <p:tgtEl>
                                          <p:spTgt spid="116"/>
                                        </p:tgtEl>
                                        <p:attrNameLst>
                                          <p:attrName>ppt_w</p:attrName>
                                        </p:attrNameLst>
                                      </p:cBhvr>
                                      <p:tavLst>
                                        <p:tav tm="0">
                                          <p:val>
                                            <p:fltVal val="0"/>
                                          </p:val>
                                        </p:tav>
                                        <p:tav tm="100000">
                                          <p:val>
                                            <p:strVal val="#ppt_w"/>
                                          </p:val>
                                        </p:tav>
                                      </p:tavLst>
                                    </p:anim>
                                    <p:anim calcmode="lin" valueType="num">
                                      <p:cBhvr>
                                        <p:cTn id="59" dur="500" fill="hold"/>
                                        <p:tgtEl>
                                          <p:spTgt spid="116"/>
                                        </p:tgtEl>
                                        <p:attrNameLst>
                                          <p:attrName>ppt_h</p:attrName>
                                        </p:attrNameLst>
                                      </p:cBhvr>
                                      <p:tavLst>
                                        <p:tav tm="0">
                                          <p:val>
                                            <p:fltVal val="0"/>
                                          </p:val>
                                        </p:tav>
                                        <p:tav tm="100000">
                                          <p:val>
                                            <p:strVal val="#ppt_h"/>
                                          </p:val>
                                        </p:tav>
                                      </p:tavLst>
                                    </p:anim>
                                    <p:animEffect transition="in" filter="fade">
                                      <p:cBhvr>
                                        <p:cTn id="60"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1" grpId="1"/>
      <p:bldP spid="66" grpId="0"/>
      <p:bldP spid="66" grpId="1"/>
    </p:bldLst>
  </p:timing>
</p:sld>
</file>

<file path=ppt/theme/_rels/theme4.xml.rels><?xml version="1.0" encoding="UTF-8" standalone="yes"?>
<Relationships xmlns="http://schemas.openxmlformats.org/package/2006/relationships"><Relationship Id="rId1" Type="http://schemas.openxmlformats.org/officeDocument/2006/relationships/image" Target="../media/image14.jpeg"/></Relationships>
</file>

<file path=ppt/theme/theme1.xml><?xml version="1.0" encoding="utf-8"?>
<a:theme xmlns:a="http://schemas.openxmlformats.org/drawingml/2006/main" name="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4.xml><?xml version="1.0" encoding="utf-8"?>
<a:theme xmlns:a="http://schemas.openxmlformats.org/drawingml/2006/main" name="Banded">
  <a:themeElements>
    <a:clrScheme name="MVPDagen">
      <a:dk1>
        <a:srgbClr val="2C2C2C"/>
      </a:dk1>
      <a:lt1>
        <a:srgbClr val="FFFFFF"/>
      </a:lt1>
      <a:dk2>
        <a:srgbClr val="1D73BE"/>
      </a:dk2>
      <a:lt2>
        <a:srgbClr val="F2F2F2"/>
      </a:lt2>
      <a:accent1>
        <a:srgbClr val="FFC000"/>
      </a:accent1>
      <a:accent2>
        <a:srgbClr val="A5D028"/>
      </a:accent2>
      <a:accent3>
        <a:srgbClr val="08CC78"/>
      </a:accent3>
      <a:accent4>
        <a:srgbClr val="F24099"/>
      </a:accent4>
      <a:accent5>
        <a:srgbClr val="A5A5A5"/>
      </a:accent5>
      <a:accent6>
        <a:srgbClr val="F56617"/>
      </a:accent6>
      <a:hlink>
        <a:srgbClr val="F2F2F2"/>
      </a:hlink>
      <a:folHlink>
        <a:srgbClr val="BFBFBF"/>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1294</TotalTime>
  <Words>4178</Words>
  <Application>Microsoft Office PowerPoint</Application>
  <PresentationFormat>Widescreen</PresentationFormat>
  <Paragraphs>515</Paragraphs>
  <Slides>30</Slides>
  <Notes>26</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30</vt:i4>
      </vt:variant>
    </vt:vector>
  </HeadingPairs>
  <TitlesOfParts>
    <vt:vector size="47" baseType="lpstr">
      <vt:lpstr>Arial</vt:lpstr>
      <vt:lpstr>Calibri</vt:lpstr>
      <vt:lpstr>Calibri Light</vt:lpstr>
      <vt:lpstr>Consolas</vt:lpstr>
      <vt:lpstr>Corbel</vt:lpstr>
      <vt:lpstr>Courier New</vt:lpstr>
      <vt:lpstr>Museo Sans 100</vt:lpstr>
      <vt:lpstr>Segoe UI</vt:lpstr>
      <vt:lpstr>Segoe UI Light</vt:lpstr>
      <vt:lpstr>Segoe UI Semibold</vt:lpstr>
      <vt:lpstr>Segoe UI Semilight</vt:lpstr>
      <vt:lpstr>Times New Roman</vt:lpstr>
      <vt:lpstr>Wingdings</vt:lpstr>
      <vt:lpstr>WHITE TEMPLATE</vt:lpstr>
      <vt:lpstr>1_Office Theme</vt:lpstr>
      <vt:lpstr>5-50109_Microsoft_Light_Template</vt:lpstr>
      <vt:lpstr>Banded</vt:lpstr>
      <vt:lpstr> Automatisering av forretningsprosesser i Microsoft 365</vt:lpstr>
      <vt:lpstr>Om oss</vt:lpstr>
      <vt:lpstr>Agenda</vt:lpstr>
      <vt:lpstr>The “evolution” of application platforms</vt:lpstr>
      <vt:lpstr>Before cloud</vt:lpstr>
      <vt:lpstr>Then came IaaS—table stakes for digital business</vt:lpstr>
      <vt:lpstr>Then PaaS, critical for digital transformation </vt:lpstr>
      <vt:lpstr>Modernize your apps with PaaS</vt:lpstr>
      <vt:lpstr>Serverless, the future platform for next gen apps </vt:lpstr>
      <vt:lpstr>What is Serverless? </vt:lpstr>
      <vt:lpstr>Benefits of Serverless </vt:lpstr>
      <vt:lpstr>Build apps faster with Serverless</vt:lpstr>
      <vt:lpstr>Serverless application platform components</vt:lpstr>
      <vt:lpstr>PowerPoint Presentation</vt:lpstr>
      <vt:lpstr>PowerPoint Presentation</vt:lpstr>
      <vt:lpstr>PowerPoint Presentation</vt:lpstr>
      <vt:lpstr>Scenarios</vt:lpstr>
      <vt:lpstr>A hands on example – Order a new user</vt:lpstr>
      <vt:lpstr>PowerPoint Presentation</vt:lpstr>
      <vt:lpstr>Hybrid Workers</vt:lpstr>
      <vt:lpstr>Hands-on example #2: Automated user on/offboarding </vt:lpstr>
      <vt:lpstr>Flow chart  Automated user on/offboarding </vt:lpstr>
      <vt:lpstr>PowerPoint Presentation</vt:lpstr>
      <vt:lpstr>Serverless application platform components</vt:lpstr>
      <vt:lpstr>Key takeaways</vt:lpstr>
      <vt:lpstr>PowerPoint Presentation</vt:lpstr>
      <vt:lpstr>Backup content</vt:lpstr>
      <vt:lpstr>Pricing</vt:lpstr>
      <vt:lpstr>Microsoft Flow vs Logic Apps</vt:lpstr>
      <vt:lpstr>Pricing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Automatisering av forretningsprosesser i Microsoft 365</dc:title>
  <dc:creator>Anders Eide</dc:creator>
  <cp:lastModifiedBy>Jan Egil Ring</cp:lastModifiedBy>
  <cp:revision>18</cp:revision>
  <dcterms:created xsi:type="dcterms:W3CDTF">2018-04-11T03:50:42Z</dcterms:created>
  <dcterms:modified xsi:type="dcterms:W3CDTF">2018-05-29T19:14:35Z</dcterms:modified>
</cp:coreProperties>
</file>